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1"/>
  </p:notesMasterIdLst>
  <p:sldIdLst>
    <p:sldId id="270" r:id="rId3"/>
    <p:sldId id="314" r:id="rId4"/>
    <p:sldId id="315" r:id="rId5"/>
    <p:sldId id="316" r:id="rId6"/>
    <p:sldId id="317" r:id="rId7"/>
    <p:sldId id="318" r:id="rId8"/>
    <p:sldId id="319" r:id="rId9"/>
    <p:sldId id="320" r:id="rId10"/>
    <p:sldId id="321" r:id="rId11"/>
    <p:sldId id="322" r:id="rId12"/>
    <p:sldId id="323" r:id="rId13"/>
    <p:sldId id="324" r:id="rId14"/>
    <p:sldId id="326" r:id="rId15"/>
    <p:sldId id="327" r:id="rId16"/>
    <p:sldId id="328" r:id="rId17"/>
    <p:sldId id="329" r:id="rId18"/>
    <p:sldId id="330" r:id="rId19"/>
    <p:sldId id="335" r:id="rId20"/>
    <p:sldId id="336" r:id="rId21"/>
    <p:sldId id="337" r:id="rId22"/>
    <p:sldId id="338" r:id="rId23"/>
    <p:sldId id="339" r:id="rId24"/>
    <p:sldId id="340" r:id="rId25"/>
    <p:sldId id="341" r:id="rId26"/>
    <p:sldId id="342" r:id="rId27"/>
    <p:sldId id="350" r:id="rId28"/>
    <p:sldId id="352" r:id="rId29"/>
    <p:sldId id="353"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3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236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94" autoAdjust="0"/>
    <p:restoredTop sz="98805" autoAdjust="0"/>
  </p:normalViewPr>
  <p:slideViewPr>
    <p:cSldViewPr snapToGrid="0" snapToObjects="1">
      <p:cViewPr varScale="1">
        <p:scale>
          <a:sx n="86" d="100"/>
          <a:sy n="86" d="100"/>
        </p:scale>
        <p:origin x="99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B9E0BF-0F2B-4148-825C-71773B9C5245}" type="datetimeFigureOut">
              <a:rPr lang="en-US" smtClean="0"/>
              <a:t>9/15/2015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305549-B94E-4CE7-AF87-219180AF4522}" type="slidenum">
              <a:rPr lang="en-US" smtClean="0"/>
              <a:t>‹#›</a:t>
            </a:fld>
            <a:endParaRPr lang="en-US"/>
          </a:p>
        </p:txBody>
      </p:sp>
    </p:spTree>
    <p:extLst>
      <p:ext uri="{BB962C8B-B14F-4D97-AF65-F5344CB8AC3E}">
        <p14:creationId xmlns:p14="http://schemas.microsoft.com/office/powerpoint/2010/main" val="97502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a:xfrm>
            <a:off x="8445500" y="6492875"/>
            <a:ext cx="495300" cy="365125"/>
          </a:xfrm>
          <a:prstGeom prst="rect">
            <a:avLst/>
          </a:prstGeom>
        </p:spPr>
        <p:txBody>
          <a:bodyPr/>
          <a:lstStyle>
            <a:lvl1pPr>
              <a:defRPr>
                <a:solidFill>
                  <a:schemeClr val="bg1"/>
                </a:solidFill>
              </a:defRPr>
            </a:lvl1pPr>
          </a:lstStyle>
          <a:p>
            <a:fld id="{29BA405A-76B7-2741-9C6B-DC9EE5A13B7F}" type="slidenum">
              <a:rPr lang="en-US" smtClean="0"/>
              <a:pPr/>
              <a:t>‹#›</a:t>
            </a:fld>
            <a:endParaRPr lang="en-US" dirty="0"/>
          </a:p>
        </p:txBody>
      </p:sp>
    </p:spTree>
    <p:extLst>
      <p:ext uri="{BB962C8B-B14F-4D97-AF65-F5344CB8AC3E}">
        <p14:creationId xmlns:p14="http://schemas.microsoft.com/office/powerpoint/2010/main" val="44657611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p>
            <a:fld id="{29BA405A-76B7-2741-9C6B-DC9EE5A13B7F}" type="slidenum">
              <a:rPr lang="en-US" smtClean="0"/>
              <a:pPr/>
              <a:t>‹#›</a:t>
            </a:fld>
            <a:endParaRPr lang="en-US" dirty="0"/>
          </a:p>
        </p:txBody>
      </p:sp>
    </p:spTree>
    <p:extLst>
      <p:ext uri="{BB962C8B-B14F-4D97-AF65-F5344CB8AC3E}">
        <p14:creationId xmlns:p14="http://schemas.microsoft.com/office/powerpoint/2010/main" val="8690026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6846964-4B4A-4249-81C7-272FABA859F7}" type="datetimeFigureOut">
              <a:rPr lang="en-US" smtClean="0"/>
              <a:pPr/>
              <a:t>9/15/2015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BA405A-76B7-2741-9C6B-DC9EE5A13B7F}" type="slidenum">
              <a:rPr lang="en-US" smtClean="0"/>
              <a:pPr/>
              <a:t>‹#›</a:t>
            </a:fld>
            <a:endParaRPr lang="en-US"/>
          </a:p>
        </p:txBody>
      </p:sp>
    </p:spTree>
    <p:extLst>
      <p:ext uri="{BB962C8B-B14F-4D97-AF65-F5344CB8AC3E}">
        <p14:creationId xmlns:p14="http://schemas.microsoft.com/office/powerpoint/2010/main" val="41334828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6846964-4B4A-4249-81C7-272FABA859F7}" type="datetimeFigureOut">
              <a:rPr lang="en-US" smtClean="0"/>
              <a:pPr/>
              <a:t>9/15/2015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BA405A-76B7-2741-9C6B-DC9EE5A13B7F}" type="slidenum">
              <a:rPr lang="en-US" smtClean="0"/>
              <a:pPr/>
              <a:t>‹#›</a:t>
            </a:fld>
            <a:endParaRPr lang="en-US"/>
          </a:p>
        </p:txBody>
      </p:sp>
    </p:spTree>
    <p:extLst>
      <p:ext uri="{BB962C8B-B14F-4D97-AF65-F5344CB8AC3E}">
        <p14:creationId xmlns:p14="http://schemas.microsoft.com/office/powerpoint/2010/main" val="96632455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6846964-4B4A-4249-81C7-272FABA859F7}" type="datetimeFigureOut">
              <a:rPr lang="en-US" smtClean="0"/>
              <a:pPr/>
              <a:t>9/15/2015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9BA405A-76B7-2741-9C6B-DC9EE5A13B7F}" type="slidenum">
              <a:rPr lang="en-US" smtClean="0"/>
              <a:pPr/>
              <a:t>‹#›</a:t>
            </a:fld>
            <a:endParaRPr lang="en-US"/>
          </a:p>
        </p:txBody>
      </p:sp>
    </p:spTree>
    <p:extLst>
      <p:ext uri="{BB962C8B-B14F-4D97-AF65-F5344CB8AC3E}">
        <p14:creationId xmlns:p14="http://schemas.microsoft.com/office/powerpoint/2010/main" val="1856068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6846964-4B4A-4249-81C7-272FABA859F7}" type="datetimeFigureOut">
              <a:rPr lang="en-US" smtClean="0"/>
              <a:pPr/>
              <a:t>9/15/2015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9BA405A-76B7-2741-9C6B-DC9EE5A13B7F}" type="slidenum">
              <a:rPr lang="en-US" smtClean="0"/>
              <a:pPr/>
              <a:t>‹#›</a:t>
            </a:fld>
            <a:endParaRPr lang="en-US"/>
          </a:p>
        </p:txBody>
      </p:sp>
    </p:spTree>
    <p:extLst>
      <p:ext uri="{BB962C8B-B14F-4D97-AF65-F5344CB8AC3E}">
        <p14:creationId xmlns:p14="http://schemas.microsoft.com/office/powerpoint/2010/main" val="2342868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6846964-4B4A-4249-81C7-272FABA859F7}" type="datetimeFigureOut">
              <a:rPr lang="en-US" smtClean="0"/>
              <a:pPr/>
              <a:t>9/15/2015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9BA405A-76B7-2741-9C6B-DC9EE5A13B7F}" type="slidenum">
              <a:rPr lang="en-US" smtClean="0"/>
              <a:pPr/>
              <a:t>‹#›</a:t>
            </a:fld>
            <a:endParaRPr lang="en-US"/>
          </a:p>
        </p:txBody>
      </p:sp>
    </p:spTree>
    <p:extLst>
      <p:ext uri="{BB962C8B-B14F-4D97-AF65-F5344CB8AC3E}">
        <p14:creationId xmlns:p14="http://schemas.microsoft.com/office/powerpoint/2010/main" val="3078981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6846964-4B4A-4249-81C7-272FABA859F7}" type="datetimeFigureOut">
              <a:rPr lang="en-US" smtClean="0"/>
              <a:pPr/>
              <a:t>9/15/2015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BA405A-76B7-2741-9C6B-DC9EE5A13B7F}" type="slidenum">
              <a:rPr lang="en-US" smtClean="0"/>
              <a:pPr/>
              <a:t>‹#›</a:t>
            </a:fld>
            <a:endParaRPr lang="en-US"/>
          </a:p>
        </p:txBody>
      </p:sp>
    </p:spTree>
    <p:extLst>
      <p:ext uri="{BB962C8B-B14F-4D97-AF65-F5344CB8AC3E}">
        <p14:creationId xmlns:p14="http://schemas.microsoft.com/office/powerpoint/2010/main" val="3884300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6846964-4B4A-4249-81C7-272FABA859F7}" type="datetimeFigureOut">
              <a:rPr lang="en-US" smtClean="0"/>
              <a:pPr/>
              <a:t>9/15/2015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BA405A-76B7-2741-9C6B-DC9EE5A13B7F}" type="slidenum">
              <a:rPr lang="en-US" smtClean="0"/>
              <a:pPr/>
              <a:t>‹#›</a:t>
            </a:fld>
            <a:endParaRPr lang="en-US"/>
          </a:p>
        </p:txBody>
      </p:sp>
    </p:spTree>
    <p:extLst>
      <p:ext uri="{BB962C8B-B14F-4D97-AF65-F5344CB8AC3E}">
        <p14:creationId xmlns:p14="http://schemas.microsoft.com/office/powerpoint/2010/main" val="370372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6846964-4B4A-4249-81C7-272FABA859F7}" type="datetimeFigureOut">
              <a:rPr lang="en-US" smtClean="0"/>
              <a:pPr/>
              <a:t>9/15/2015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BA405A-76B7-2741-9C6B-DC9EE5A13B7F}" type="slidenum">
              <a:rPr lang="en-US" smtClean="0"/>
              <a:pPr/>
              <a:t>‹#›</a:t>
            </a:fld>
            <a:endParaRPr lang="en-US"/>
          </a:p>
        </p:txBody>
      </p:sp>
    </p:spTree>
    <p:extLst>
      <p:ext uri="{BB962C8B-B14F-4D97-AF65-F5344CB8AC3E}">
        <p14:creationId xmlns:p14="http://schemas.microsoft.com/office/powerpoint/2010/main" val="2681156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6846964-4B4A-4249-81C7-272FABA859F7}" type="datetimeFigureOut">
              <a:rPr lang="en-US" smtClean="0"/>
              <a:pPr/>
              <a:t>9/15/2015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BA405A-76B7-2741-9C6B-DC9EE5A13B7F}" type="slidenum">
              <a:rPr lang="en-US" smtClean="0"/>
              <a:pPr/>
              <a:t>‹#›</a:t>
            </a:fld>
            <a:endParaRPr lang="en-US"/>
          </a:p>
        </p:txBody>
      </p:sp>
    </p:spTree>
    <p:extLst>
      <p:ext uri="{BB962C8B-B14F-4D97-AF65-F5344CB8AC3E}">
        <p14:creationId xmlns:p14="http://schemas.microsoft.com/office/powerpoint/2010/main" val="2736638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C1A45E-6BB2-4CE1-9DDF-632CEBAD3723}" type="datetimeFigureOut">
              <a:rPr lang="en-US" smtClean="0"/>
              <a:t>9/15/2015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FDE6D-F858-4334-ABE8-0DF8B379C387}" type="slidenum">
              <a:rPr lang="en-US" smtClean="0"/>
              <a:t>‹#›</a:t>
            </a:fld>
            <a:endParaRPr lang="en-US"/>
          </a:p>
        </p:txBody>
      </p:sp>
    </p:spTree>
    <p:extLst>
      <p:ext uri="{BB962C8B-B14F-4D97-AF65-F5344CB8AC3E}">
        <p14:creationId xmlns:p14="http://schemas.microsoft.com/office/powerpoint/2010/main" val="240395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C1A45E-6BB2-4CE1-9DDF-632CEBAD3723}" type="datetimeFigureOut">
              <a:rPr lang="en-US" smtClean="0"/>
              <a:t>9/15/2015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FDE6D-F858-4334-ABE8-0DF8B379C387}" type="slidenum">
              <a:rPr lang="en-US" smtClean="0"/>
              <a:t>‹#›</a:t>
            </a:fld>
            <a:endParaRPr lang="en-US"/>
          </a:p>
        </p:txBody>
      </p:sp>
    </p:spTree>
    <p:extLst>
      <p:ext uri="{BB962C8B-B14F-4D97-AF65-F5344CB8AC3E}">
        <p14:creationId xmlns:p14="http://schemas.microsoft.com/office/powerpoint/2010/main" val="7424771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C1A45E-6BB2-4CE1-9DDF-632CEBAD3723}" type="datetimeFigureOut">
              <a:rPr lang="en-US" smtClean="0"/>
              <a:t>9/15/2015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FDE6D-F858-4334-ABE8-0DF8B379C387}" type="slidenum">
              <a:rPr lang="en-US" smtClean="0"/>
              <a:t>‹#›</a:t>
            </a:fld>
            <a:endParaRPr lang="en-US"/>
          </a:p>
        </p:txBody>
      </p:sp>
    </p:spTree>
    <p:extLst>
      <p:ext uri="{BB962C8B-B14F-4D97-AF65-F5344CB8AC3E}">
        <p14:creationId xmlns:p14="http://schemas.microsoft.com/office/powerpoint/2010/main" val="2565552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C1A45E-6BB2-4CE1-9DDF-632CEBAD3723}" type="datetimeFigureOut">
              <a:rPr lang="en-US" smtClean="0"/>
              <a:t>9/15/2015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FDE6D-F858-4334-ABE8-0DF8B379C387}" type="slidenum">
              <a:rPr lang="en-US" smtClean="0"/>
              <a:t>‹#›</a:t>
            </a:fld>
            <a:endParaRPr lang="en-US"/>
          </a:p>
        </p:txBody>
      </p:sp>
    </p:spTree>
    <p:extLst>
      <p:ext uri="{BB962C8B-B14F-4D97-AF65-F5344CB8AC3E}">
        <p14:creationId xmlns:p14="http://schemas.microsoft.com/office/powerpoint/2010/main" val="1567229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C1A45E-6BB2-4CE1-9DDF-632CEBAD3723}" type="datetimeFigureOut">
              <a:rPr lang="en-US" smtClean="0"/>
              <a:t>9/15/2015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0FDE6D-F858-4334-ABE8-0DF8B379C387}" type="slidenum">
              <a:rPr lang="en-US" smtClean="0"/>
              <a:t>‹#›</a:t>
            </a:fld>
            <a:endParaRPr lang="en-US"/>
          </a:p>
        </p:txBody>
      </p:sp>
    </p:spTree>
    <p:extLst>
      <p:ext uri="{BB962C8B-B14F-4D97-AF65-F5344CB8AC3E}">
        <p14:creationId xmlns:p14="http://schemas.microsoft.com/office/powerpoint/2010/main" val="42743688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C1A45E-6BB2-4CE1-9DDF-632CEBAD3723}" type="datetimeFigureOut">
              <a:rPr lang="en-US" smtClean="0"/>
              <a:t>9/15/2015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0FDE6D-F858-4334-ABE8-0DF8B379C387}" type="slidenum">
              <a:rPr lang="en-US" smtClean="0"/>
              <a:t>‹#›</a:t>
            </a:fld>
            <a:endParaRPr lang="en-US"/>
          </a:p>
        </p:txBody>
      </p:sp>
    </p:spTree>
    <p:extLst>
      <p:ext uri="{BB962C8B-B14F-4D97-AF65-F5344CB8AC3E}">
        <p14:creationId xmlns:p14="http://schemas.microsoft.com/office/powerpoint/2010/main" val="2102958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C1A45E-6BB2-4CE1-9DDF-632CEBAD3723}" type="datetimeFigureOut">
              <a:rPr lang="en-US" smtClean="0"/>
              <a:t>9/15/2015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0FDE6D-F858-4334-ABE8-0DF8B379C387}" type="slidenum">
              <a:rPr lang="en-US" smtClean="0"/>
              <a:t>‹#›</a:t>
            </a:fld>
            <a:endParaRPr lang="en-US"/>
          </a:p>
        </p:txBody>
      </p:sp>
    </p:spTree>
    <p:extLst>
      <p:ext uri="{BB962C8B-B14F-4D97-AF65-F5344CB8AC3E}">
        <p14:creationId xmlns:p14="http://schemas.microsoft.com/office/powerpoint/2010/main" val="2479695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C1A45E-6BB2-4CE1-9DDF-632CEBAD3723}" type="datetimeFigureOut">
              <a:rPr lang="en-US" smtClean="0"/>
              <a:t>9/15/2015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FDE6D-F858-4334-ABE8-0DF8B379C387}" type="slidenum">
              <a:rPr lang="en-US" smtClean="0"/>
              <a:t>‹#›</a:t>
            </a:fld>
            <a:endParaRPr lang="en-US"/>
          </a:p>
        </p:txBody>
      </p:sp>
    </p:spTree>
    <p:extLst>
      <p:ext uri="{BB962C8B-B14F-4D97-AF65-F5344CB8AC3E}">
        <p14:creationId xmlns:p14="http://schemas.microsoft.com/office/powerpoint/2010/main" val="17062495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C1A45E-6BB2-4CE1-9DDF-632CEBAD3723}" type="datetimeFigureOut">
              <a:rPr lang="en-US" smtClean="0"/>
              <a:t>9/15/2015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FDE6D-F858-4334-ABE8-0DF8B379C387}" type="slidenum">
              <a:rPr lang="en-US" smtClean="0"/>
              <a:t>‹#›</a:t>
            </a:fld>
            <a:endParaRPr lang="en-US"/>
          </a:p>
        </p:txBody>
      </p:sp>
    </p:spTree>
    <p:extLst>
      <p:ext uri="{BB962C8B-B14F-4D97-AF65-F5344CB8AC3E}">
        <p14:creationId xmlns:p14="http://schemas.microsoft.com/office/powerpoint/2010/main" val="1812320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C1A45E-6BB2-4CE1-9DDF-632CEBAD3723}" type="datetimeFigureOut">
              <a:rPr lang="en-US" smtClean="0"/>
              <a:t>9/15/2015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FDE6D-F858-4334-ABE8-0DF8B379C387}" type="slidenum">
              <a:rPr lang="en-US" smtClean="0"/>
              <a:t>‹#›</a:t>
            </a:fld>
            <a:endParaRPr lang="en-US"/>
          </a:p>
        </p:txBody>
      </p:sp>
    </p:spTree>
    <p:extLst>
      <p:ext uri="{BB962C8B-B14F-4D97-AF65-F5344CB8AC3E}">
        <p14:creationId xmlns:p14="http://schemas.microsoft.com/office/powerpoint/2010/main" val="29883306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C1A45E-6BB2-4CE1-9DDF-632CEBAD3723}" type="datetimeFigureOut">
              <a:rPr lang="en-US" smtClean="0"/>
              <a:t>9/15/2015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FDE6D-F858-4334-ABE8-0DF8B379C387}" type="slidenum">
              <a:rPr lang="en-US" smtClean="0"/>
              <a:t>‹#›</a:t>
            </a:fld>
            <a:endParaRPr lang="en-US"/>
          </a:p>
        </p:txBody>
      </p:sp>
    </p:spTree>
    <p:extLst>
      <p:ext uri="{BB962C8B-B14F-4D97-AF65-F5344CB8AC3E}">
        <p14:creationId xmlns:p14="http://schemas.microsoft.com/office/powerpoint/2010/main" val="1338011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4" descr="G:\April 2015\16\3.jpg"/>
          <p:cNvPicPr>
            <a:picLocks noChangeAspect="1" noChangeArrowheads="1"/>
          </p:cNvPicPr>
          <p:nvPr userDrawn="1"/>
        </p:nvPicPr>
        <p:blipFill>
          <a:blip r:embed="rId13"/>
          <a:srcRect/>
          <a:stretch>
            <a:fillRect/>
          </a:stretch>
        </p:blipFill>
        <p:spPr bwMode="auto">
          <a:xfrm>
            <a:off x="0" y="0"/>
            <a:ext cx="646176" cy="646176"/>
          </a:xfrm>
          <a:prstGeom prst="rect">
            <a:avLst/>
          </a:prstGeom>
          <a:noFill/>
        </p:spPr>
      </p:pic>
      <p:pic>
        <p:nvPicPr>
          <p:cNvPr id="5" name="Picture 2" descr="G:\April 2015\16\1.jpg"/>
          <p:cNvPicPr>
            <a:picLocks noChangeAspect="1" noChangeArrowheads="1"/>
          </p:cNvPicPr>
          <p:nvPr userDrawn="1"/>
        </p:nvPicPr>
        <p:blipFill>
          <a:blip r:embed="rId14"/>
          <a:srcRect/>
          <a:stretch>
            <a:fillRect/>
          </a:stretch>
        </p:blipFill>
        <p:spPr bwMode="auto">
          <a:xfrm>
            <a:off x="6248400" y="3251871"/>
            <a:ext cx="2895600" cy="3606129"/>
          </a:xfrm>
          <a:prstGeom prst="rect">
            <a:avLst/>
          </a:prstGeom>
          <a:noFill/>
        </p:spPr>
      </p:pic>
      <p:sp>
        <p:nvSpPr>
          <p:cNvPr id="2" name="Title Placeholder 1"/>
          <p:cNvSpPr>
            <a:spLocks noGrp="1"/>
          </p:cNvSpPr>
          <p:nvPr>
            <p:ph type="title"/>
          </p:nvPr>
        </p:nvSpPr>
        <p:spPr>
          <a:xfrm>
            <a:off x="646176" y="274638"/>
            <a:ext cx="6987975" cy="1143000"/>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46176" y="1600200"/>
            <a:ext cx="6987975"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6" name="Picture 2" descr="G:\April 2015\16\2.jpg"/>
          <p:cNvPicPr>
            <a:picLocks noChangeAspect="1" noChangeArrowheads="1"/>
          </p:cNvPicPr>
          <p:nvPr userDrawn="1"/>
        </p:nvPicPr>
        <p:blipFill>
          <a:blip r:embed="rId15"/>
          <a:srcRect/>
          <a:stretch>
            <a:fillRect/>
          </a:stretch>
        </p:blipFill>
        <p:spPr bwMode="auto">
          <a:xfrm>
            <a:off x="8534400" y="6358128"/>
            <a:ext cx="408432" cy="499872"/>
          </a:xfrm>
          <a:prstGeom prst="rect">
            <a:avLst/>
          </a:prstGeom>
          <a:noFill/>
        </p:spPr>
      </p:pic>
      <p:sp>
        <p:nvSpPr>
          <p:cNvPr id="8" name="TextBox 7"/>
          <p:cNvSpPr txBox="1"/>
          <p:nvPr userDrawn="1"/>
        </p:nvSpPr>
        <p:spPr>
          <a:xfrm>
            <a:off x="7620000" y="228600"/>
            <a:ext cx="1219200" cy="369332"/>
          </a:xfrm>
          <a:prstGeom prst="rect">
            <a:avLst/>
          </a:prstGeom>
          <a:noFill/>
        </p:spPr>
        <p:txBody>
          <a:bodyPr wrap="square" rtlCol="0">
            <a:spAutoFit/>
          </a:bodyPr>
          <a:lstStyle/>
          <a:p>
            <a:r>
              <a:rPr lang="en-US" baseline="0" dirty="0" smtClean="0">
                <a:solidFill>
                  <a:srgbClr val="59458F"/>
                </a:solidFill>
                <a:latin typeface="Fira Sans Heavy" pitchFamily="34" charset="0"/>
              </a:rPr>
              <a:t>DDU-GKY</a:t>
            </a:r>
            <a:endParaRPr lang="en-US" baseline="0" dirty="0">
              <a:solidFill>
                <a:srgbClr val="59458F"/>
              </a:solidFill>
              <a:latin typeface="Fira Sans Heavy" pitchFamily="34" charset="0"/>
            </a:endParaRPr>
          </a:p>
        </p:txBody>
      </p:sp>
      <p:sp>
        <p:nvSpPr>
          <p:cNvPr id="11" name="Slide Number Placeholder 5"/>
          <p:cNvSpPr>
            <a:spLocks noGrp="1"/>
          </p:cNvSpPr>
          <p:nvPr>
            <p:ph type="sldNum" sz="quarter" idx="4"/>
          </p:nvPr>
        </p:nvSpPr>
        <p:spPr>
          <a:xfrm>
            <a:off x="8445500" y="6492875"/>
            <a:ext cx="495300" cy="365125"/>
          </a:xfrm>
          <a:prstGeom prst="rect">
            <a:avLst/>
          </a:prstGeom>
        </p:spPr>
        <p:txBody>
          <a:bodyPr/>
          <a:lstStyle>
            <a:lvl1pPr>
              <a:defRPr>
                <a:solidFill>
                  <a:schemeClr val="bg1"/>
                </a:solidFill>
              </a:defRPr>
            </a:lvl1pPr>
          </a:lstStyle>
          <a:p>
            <a:fld id="{29BA405A-76B7-2741-9C6B-DC9EE5A13B7F}" type="slidenum">
              <a:rPr lang="en-US" smtClean="0"/>
              <a:pPr/>
              <a:t>‹#›</a:t>
            </a:fld>
            <a:endParaRPr lang="en-US" dirty="0"/>
          </a:p>
        </p:txBody>
      </p:sp>
    </p:spTree>
    <p:extLst>
      <p:ext uri="{BB962C8B-B14F-4D97-AF65-F5344CB8AC3E}">
        <p14:creationId xmlns:p14="http://schemas.microsoft.com/office/powerpoint/2010/main" val="2273263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457200" rtl="0" eaLnBrk="1" latinLnBrk="0" hangingPunct="1">
        <a:spcBef>
          <a:spcPct val="0"/>
        </a:spcBef>
        <a:buNone/>
        <a:defRPr sz="2800" b="1" kern="1200">
          <a:solidFill>
            <a:srgbClr val="362362"/>
          </a:solidFill>
          <a:latin typeface="Fira Sans" pitchFamily="34" charset="0"/>
          <a:ea typeface="Fira Sans" pitchFamily="34" charset="0"/>
          <a:cs typeface="Fira Sans" pitchFamily="34" charset="0"/>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Fira Sans Light" pitchFamily="34" charset="0"/>
          <a:ea typeface="Fira Sans Light" pitchFamily="34" charset="0"/>
          <a:cs typeface="Fira Sans Light" pitchFamily="34" charset="0"/>
        </a:defRPr>
      </a:lvl1pPr>
      <a:lvl2pPr marL="742950" indent="-285750" algn="l" defTabSz="457200" rtl="0" eaLnBrk="1" latinLnBrk="0" hangingPunct="1">
        <a:spcBef>
          <a:spcPct val="20000"/>
        </a:spcBef>
        <a:buFont typeface="Arial"/>
        <a:buChar char="–"/>
        <a:defRPr sz="1800" kern="1200">
          <a:solidFill>
            <a:schemeClr val="tx1"/>
          </a:solidFill>
          <a:latin typeface="Fira Sans Light" pitchFamily="34" charset="0"/>
          <a:ea typeface="Fira Sans Light" pitchFamily="34" charset="0"/>
          <a:cs typeface="Fira Sans Light" pitchFamily="34" charset="0"/>
        </a:defRPr>
      </a:lvl2pPr>
      <a:lvl3pPr marL="1143000" indent="-228600" algn="l" defTabSz="457200" rtl="0" eaLnBrk="1" latinLnBrk="0" hangingPunct="1">
        <a:spcBef>
          <a:spcPct val="20000"/>
        </a:spcBef>
        <a:buFont typeface="Arial"/>
        <a:buChar char="•"/>
        <a:defRPr sz="1600" kern="1200">
          <a:solidFill>
            <a:schemeClr val="tx1"/>
          </a:solidFill>
          <a:latin typeface="Fira Sans Light" pitchFamily="34" charset="0"/>
          <a:ea typeface="Fira Sans Light" pitchFamily="34" charset="0"/>
          <a:cs typeface="Fira Sans Light" pitchFamily="34" charset="0"/>
        </a:defRPr>
      </a:lvl3pPr>
      <a:lvl4pPr marL="1600200" indent="-228600" algn="l" defTabSz="457200" rtl="0" eaLnBrk="1" latinLnBrk="0" hangingPunct="1">
        <a:spcBef>
          <a:spcPct val="20000"/>
        </a:spcBef>
        <a:buFont typeface="Arial"/>
        <a:buChar char="–"/>
        <a:defRPr sz="1400" kern="1200">
          <a:solidFill>
            <a:schemeClr val="tx1"/>
          </a:solidFill>
          <a:latin typeface="Fira Sans Light" pitchFamily="34" charset="0"/>
          <a:ea typeface="Fira Sans Light" pitchFamily="34" charset="0"/>
          <a:cs typeface="Fira Sans Light" pitchFamily="34" charset="0"/>
        </a:defRPr>
      </a:lvl4pPr>
      <a:lvl5pPr marL="2057400" indent="-228600" algn="l" defTabSz="457200" rtl="0" eaLnBrk="1" latinLnBrk="0" hangingPunct="1">
        <a:spcBef>
          <a:spcPct val="20000"/>
        </a:spcBef>
        <a:buFont typeface="Arial"/>
        <a:buChar char="»"/>
        <a:defRPr sz="1400" kern="1200">
          <a:solidFill>
            <a:schemeClr val="tx1"/>
          </a:solidFill>
          <a:latin typeface="Fira Sans Light" pitchFamily="34" charset="0"/>
          <a:ea typeface="Fira Sans Light" pitchFamily="34" charset="0"/>
          <a:cs typeface="Fira Sans Light"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C1A45E-6BB2-4CE1-9DDF-632CEBAD3723}" type="datetimeFigureOut">
              <a:rPr lang="en-US" smtClean="0"/>
              <a:t>9/15/2015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0FDE6D-F858-4334-ABE8-0DF8B379C387}" type="slidenum">
              <a:rPr lang="en-US" smtClean="0"/>
              <a:t>‹#›</a:t>
            </a:fld>
            <a:endParaRPr lang="en-US"/>
          </a:p>
        </p:txBody>
      </p:sp>
    </p:spTree>
    <p:extLst>
      <p:ext uri="{BB962C8B-B14F-4D97-AF65-F5344CB8AC3E}">
        <p14:creationId xmlns:p14="http://schemas.microsoft.com/office/powerpoint/2010/main" val="13503632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1118" y="2040890"/>
            <a:ext cx="5321765" cy="2776221"/>
          </a:xfrm>
          <a:prstGeom prst="rect">
            <a:avLst/>
          </a:prstGeom>
        </p:spPr>
      </p:pic>
    </p:spTree>
    <p:extLst>
      <p:ext uri="{BB962C8B-B14F-4D97-AF65-F5344CB8AC3E}">
        <p14:creationId xmlns:p14="http://schemas.microsoft.com/office/powerpoint/2010/main" val="2143686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76" y="274638"/>
            <a:ext cx="5445531" cy="923097"/>
          </a:xfrm>
        </p:spPr>
        <p:txBody>
          <a:bodyPr>
            <a:normAutofit/>
          </a:bodyPr>
          <a:lstStyle/>
          <a:p>
            <a:pPr lvl="1" algn="l" defTabSz="457200" rtl="0">
              <a:spcBef>
                <a:spcPct val="0"/>
              </a:spcBef>
            </a:pPr>
            <a:r>
              <a:rPr lang="en-US" b="1" kern="1200" dirty="0">
                <a:solidFill>
                  <a:srgbClr val="362362"/>
                </a:solidFill>
                <a:latin typeface="Fira Sans" pitchFamily="34" charset="0"/>
                <a:ea typeface="Fira Sans" pitchFamily="34" charset="0"/>
                <a:cs typeface="Fira Sans" pitchFamily="34" charset="0"/>
              </a:rPr>
              <a:t>Section 8.1:</a:t>
            </a:r>
            <a:r>
              <a:rPr lang="en-US" dirty="0" smtClean="0"/>
              <a:t/>
            </a:r>
            <a:br>
              <a:rPr lang="en-US" dirty="0" smtClean="0"/>
            </a:br>
            <a:r>
              <a:rPr lang="en-US" sz="2400" b="1" kern="1200" dirty="0">
                <a:solidFill>
                  <a:srgbClr val="362362"/>
                </a:solidFill>
                <a:latin typeface="Fira Sans" pitchFamily="34" charset="0"/>
                <a:ea typeface="Fira Sans" pitchFamily="34" charset="0"/>
                <a:cs typeface="Fira Sans" pitchFamily="34" charset="0"/>
              </a:rPr>
              <a:t>Overview of financial monitoring</a:t>
            </a:r>
          </a:p>
        </p:txBody>
      </p:sp>
      <p:sp>
        <p:nvSpPr>
          <p:cNvPr id="7" name="TextBox 6"/>
          <p:cNvSpPr txBox="1"/>
          <p:nvPr/>
        </p:nvSpPr>
        <p:spPr>
          <a:xfrm>
            <a:off x="8551571" y="6611779"/>
            <a:ext cx="270457" cy="246221"/>
          </a:xfrm>
          <a:prstGeom prst="rect">
            <a:avLst/>
          </a:prstGeom>
          <a:noFill/>
        </p:spPr>
        <p:txBody>
          <a:bodyPr wrap="square" rtlCol="0">
            <a:spAutoFit/>
          </a:bodyPr>
          <a:lstStyle/>
          <a:p>
            <a:r>
              <a:rPr lang="en-US" sz="1000" dirty="0" smtClean="0">
                <a:solidFill>
                  <a:schemeClr val="bg1"/>
                </a:solidFill>
                <a:latin typeface="Fira Sans" panose="020B0503050000020004" pitchFamily="34" charset="0"/>
                <a:ea typeface="Fira Sans" panose="020B0503050000020004" pitchFamily="34" charset="0"/>
              </a:rPr>
              <a:t>2</a:t>
            </a:r>
            <a:endParaRPr lang="en-US" sz="1000" dirty="0">
              <a:solidFill>
                <a:schemeClr val="bg1"/>
              </a:solidFill>
              <a:latin typeface="Fira Sans" panose="020B0503050000020004" pitchFamily="34" charset="0"/>
              <a:ea typeface="Fira Sans" panose="020B0503050000020004" pitchFamily="34" charset="0"/>
            </a:endParaRPr>
          </a:p>
        </p:txBody>
      </p:sp>
      <p:sp>
        <p:nvSpPr>
          <p:cNvPr id="3" name="Content Placeholder 2"/>
          <p:cNvSpPr>
            <a:spLocks noGrp="1"/>
          </p:cNvSpPr>
          <p:nvPr>
            <p:ph idx="1"/>
          </p:nvPr>
        </p:nvSpPr>
        <p:spPr>
          <a:xfrm>
            <a:off x="646176" y="1716111"/>
            <a:ext cx="7789486" cy="4525963"/>
          </a:xfrm>
        </p:spPr>
        <p:txBody>
          <a:bodyPr>
            <a:normAutofit fontScale="92500" lnSpcReduction="20000"/>
          </a:bodyPr>
          <a:lstStyle/>
          <a:p>
            <a:pPr marL="0" indent="0" algn="just">
              <a:lnSpc>
                <a:spcPct val="110000"/>
              </a:lnSpc>
              <a:buNone/>
            </a:pPr>
            <a:r>
              <a:rPr lang="en-IN" dirty="0"/>
              <a:t>“…the financial pass through to the beneficiaries such as: a) The food and transportation allowances, b) Post placement allowances and c) Payment to trainers, master trainers and Q team members will only be verified. This is expected to result in the audit of almost 70% of the payments to PIAs.” </a:t>
            </a:r>
            <a:r>
              <a:rPr lang="en-IN" dirty="0" smtClean="0"/>
              <a:t>– </a:t>
            </a:r>
            <a:r>
              <a:rPr lang="en-IN" i="1" dirty="0" smtClean="0"/>
              <a:t>extracted from DDU-GKY guidelines</a:t>
            </a:r>
          </a:p>
          <a:p>
            <a:pPr marL="0" indent="0">
              <a:buNone/>
            </a:pPr>
            <a:endParaRPr lang="en-IN" i="1" dirty="0"/>
          </a:p>
          <a:p>
            <a:pPr marL="0" indent="0" algn="just">
              <a:lnSpc>
                <a:spcPct val="110000"/>
              </a:lnSpc>
              <a:buNone/>
            </a:pPr>
            <a:r>
              <a:rPr lang="en-IN" dirty="0" smtClean="0"/>
              <a:t>So focus is on the following cost </a:t>
            </a:r>
            <a:r>
              <a:rPr lang="en-IN" dirty="0"/>
              <a:t>through financial transactions recorded and validated in </a:t>
            </a:r>
            <a:r>
              <a:rPr lang="en-IN" dirty="0" smtClean="0"/>
              <a:t>PFMS:</a:t>
            </a:r>
            <a:endParaRPr lang="en-US" dirty="0"/>
          </a:p>
          <a:p>
            <a:pPr lvl="0" algn="just">
              <a:lnSpc>
                <a:spcPct val="110000"/>
              </a:lnSpc>
            </a:pPr>
            <a:r>
              <a:rPr lang="en-IN" dirty="0"/>
              <a:t>Payment of entitlements to candidates are accurate and timely </a:t>
            </a:r>
            <a:endParaRPr lang="en-US" dirty="0"/>
          </a:p>
          <a:p>
            <a:pPr lvl="0" algn="just">
              <a:lnSpc>
                <a:spcPct val="110000"/>
              </a:lnSpc>
            </a:pPr>
            <a:r>
              <a:rPr lang="en-IN" dirty="0"/>
              <a:t>Payment of salaries to trainers, master trainers and the Q team members are accurate and timely, as they have critical impact on the quality of training and employment as envisaged in the scheme</a:t>
            </a:r>
            <a:endParaRPr lang="en-US" dirty="0"/>
          </a:p>
          <a:p>
            <a:pPr marL="0" indent="0" algn="just">
              <a:lnSpc>
                <a:spcPct val="110000"/>
              </a:lnSpc>
              <a:buNone/>
            </a:pPr>
            <a:endParaRPr lang="en-IN" dirty="0" smtClean="0"/>
          </a:p>
          <a:p>
            <a:pPr marL="0" indent="0" algn="just">
              <a:lnSpc>
                <a:spcPct val="110000"/>
              </a:lnSpc>
              <a:buNone/>
            </a:pPr>
            <a:r>
              <a:rPr lang="en-IN" dirty="0" smtClean="0"/>
              <a:t>Other </a:t>
            </a:r>
            <a:r>
              <a:rPr lang="en-IN" dirty="0"/>
              <a:t>costs would be reviewed through the annual audit process by the Annual Auditor as per Auditing Standards of ICAI.</a:t>
            </a:r>
            <a:endParaRPr lang="en-US" dirty="0"/>
          </a:p>
          <a:p>
            <a:pPr marL="0" indent="0">
              <a:buNone/>
            </a:pPr>
            <a:endParaRPr lang="en-US" i="1" dirty="0"/>
          </a:p>
          <a:p>
            <a:pPr marL="0" indent="0">
              <a:buNone/>
            </a:pPr>
            <a:endParaRPr lang="en-US" dirty="0"/>
          </a:p>
        </p:txBody>
      </p:sp>
    </p:spTree>
    <p:extLst>
      <p:ext uri="{BB962C8B-B14F-4D97-AF65-F5344CB8AC3E}">
        <p14:creationId xmlns:p14="http://schemas.microsoft.com/office/powerpoint/2010/main" val="29689968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defTabSz="457200" rtl="0">
              <a:spcBef>
                <a:spcPct val="0"/>
              </a:spcBef>
            </a:pPr>
            <a:r>
              <a:rPr lang="en-US" b="1" kern="1200" dirty="0">
                <a:solidFill>
                  <a:srgbClr val="362362"/>
                </a:solidFill>
                <a:latin typeface="Fira Sans" pitchFamily="34" charset="0"/>
                <a:ea typeface="Fira Sans" pitchFamily="34" charset="0"/>
                <a:cs typeface="Fira Sans" pitchFamily="34" charset="0"/>
              </a:rPr>
              <a:t>Section 8.2:</a:t>
            </a:r>
            <a:br>
              <a:rPr lang="en-US" b="1" kern="1200" dirty="0">
                <a:solidFill>
                  <a:srgbClr val="362362"/>
                </a:solidFill>
                <a:latin typeface="Fira Sans" pitchFamily="34" charset="0"/>
                <a:ea typeface="Fira Sans" pitchFamily="34" charset="0"/>
                <a:cs typeface="Fira Sans" pitchFamily="34" charset="0"/>
              </a:rPr>
            </a:br>
            <a:r>
              <a:rPr lang="en-US" sz="2400" b="1" kern="1200" dirty="0">
                <a:solidFill>
                  <a:srgbClr val="362362"/>
                </a:solidFill>
                <a:latin typeface="Fira Sans" pitchFamily="34" charset="0"/>
                <a:ea typeface="Fira Sans" pitchFamily="34" charset="0"/>
                <a:cs typeface="Fira Sans" pitchFamily="34" charset="0"/>
              </a:rPr>
              <a:t>Financial monitoring: Roles and responsibilities of key agencies and actors</a:t>
            </a:r>
          </a:p>
        </p:txBody>
      </p:sp>
      <p:sp>
        <p:nvSpPr>
          <p:cNvPr id="3" name="Content Placeholder 2"/>
          <p:cNvSpPr>
            <a:spLocks noGrp="1"/>
          </p:cNvSpPr>
          <p:nvPr>
            <p:ph idx="1"/>
          </p:nvPr>
        </p:nvSpPr>
        <p:spPr>
          <a:xfrm>
            <a:off x="646176" y="1600200"/>
            <a:ext cx="7789486" cy="4916510"/>
          </a:xfrm>
        </p:spPr>
        <p:txBody>
          <a:bodyPr>
            <a:normAutofit fontScale="92500" lnSpcReduction="10000"/>
          </a:bodyPr>
          <a:lstStyle/>
          <a:p>
            <a:pPr algn="just">
              <a:buFont typeface="Wingdings" panose="05000000000000000000" pitchFamily="2" charset="2"/>
              <a:buChar char="§"/>
            </a:pPr>
            <a:r>
              <a:rPr lang="en-IN" sz="1700" b="1" dirty="0" smtClean="0"/>
              <a:t>PIA</a:t>
            </a:r>
          </a:p>
          <a:p>
            <a:pPr lvl="1">
              <a:buFont typeface="Wingdings" panose="05000000000000000000" pitchFamily="2" charset="2"/>
              <a:buChar char="§"/>
            </a:pPr>
            <a:r>
              <a:rPr lang="en-IN" sz="1600" dirty="0"/>
              <a:t>PIA OP </a:t>
            </a:r>
            <a:r>
              <a:rPr lang="en-IN" sz="1600" dirty="0" smtClean="0"/>
              <a:t>Team:</a:t>
            </a:r>
            <a:endParaRPr lang="en-US" sz="1400" dirty="0"/>
          </a:p>
          <a:p>
            <a:pPr lvl="1">
              <a:buFont typeface="Wingdings" panose="05000000000000000000" pitchFamily="2" charset="2"/>
              <a:buChar char="§"/>
            </a:pPr>
            <a:r>
              <a:rPr lang="en-IN" sz="1600" dirty="0"/>
              <a:t>PIA OP team (finance</a:t>
            </a:r>
            <a:r>
              <a:rPr lang="en-IN" sz="1600" dirty="0" smtClean="0"/>
              <a:t>): </a:t>
            </a:r>
          </a:p>
          <a:p>
            <a:pPr lvl="1">
              <a:buFont typeface="Wingdings" panose="05000000000000000000" pitchFamily="2" charset="2"/>
              <a:buChar char="§"/>
            </a:pPr>
            <a:r>
              <a:rPr lang="en-IN" sz="1600" dirty="0" smtClean="0"/>
              <a:t>PIA </a:t>
            </a:r>
            <a:r>
              <a:rPr lang="en-IN" sz="1600" dirty="0"/>
              <a:t>Q </a:t>
            </a:r>
            <a:r>
              <a:rPr lang="en-IN" sz="1600" dirty="0" smtClean="0"/>
              <a:t>Team:</a:t>
            </a:r>
            <a:endParaRPr lang="en-US" sz="1600" dirty="0"/>
          </a:p>
          <a:p>
            <a:pPr lvl="1">
              <a:buFont typeface="Wingdings" panose="05000000000000000000" pitchFamily="2" charset="2"/>
              <a:buChar char="§"/>
            </a:pPr>
            <a:r>
              <a:rPr lang="en-IN" sz="1600" dirty="0"/>
              <a:t>Auditor for conducting:</a:t>
            </a:r>
            <a:endParaRPr lang="en-US" sz="1400" dirty="0"/>
          </a:p>
          <a:p>
            <a:pPr lvl="2" algn="just">
              <a:buFont typeface="Wingdings" panose="05000000000000000000" pitchFamily="2" charset="2"/>
              <a:buChar char="§"/>
            </a:pPr>
            <a:r>
              <a:rPr lang="en-IN" sz="1400" dirty="0"/>
              <a:t>Monthly verification. Hereinafter referred as </a:t>
            </a:r>
            <a:r>
              <a:rPr lang="en-IN" sz="1400" b="1" dirty="0"/>
              <a:t>Periodical Auditor</a:t>
            </a:r>
            <a:endParaRPr lang="en-US" sz="1200" dirty="0"/>
          </a:p>
          <a:p>
            <a:pPr lvl="2" algn="just">
              <a:buFont typeface="Wingdings" panose="05000000000000000000" pitchFamily="2" charset="2"/>
              <a:buChar char="§"/>
            </a:pPr>
            <a:r>
              <a:rPr lang="en-IN" sz="1400" dirty="0"/>
              <a:t>Annual audit, financial audit for project closure and financial audit for orderly closure of a project. Hereinafter referred as </a:t>
            </a:r>
            <a:r>
              <a:rPr lang="en-IN" sz="1400" b="1" dirty="0"/>
              <a:t>Annual Auditor</a:t>
            </a:r>
            <a:endParaRPr lang="en-US" sz="1200" dirty="0"/>
          </a:p>
          <a:p>
            <a:pPr algn="just">
              <a:buFont typeface="Wingdings" panose="05000000000000000000" pitchFamily="2" charset="2"/>
              <a:buChar char="§"/>
            </a:pPr>
            <a:r>
              <a:rPr lang="en-IN" sz="1700" b="1" dirty="0" smtClean="0"/>
              <a:t>CTSA/SRLM</a:t>
            </a:r>
          </a:p>
          <a:p>
            <a:pPr lvl="1" algn="just">
              <a:lnSpc>
                <a:spcPct val="120000"/>
              </a:lnSpc>
              <a:buFont typeface="Wingdings" panose="05000000000000000000" pitchFamily="2" charset="2"/>
              <a:buChar char="§"/>
            </a:pPr>
            <a:r>
              <a:rPr lang="en-IN" sz="1500" dirty="0"/>
              <a:t>Verification of expenditure limited to disbursement of candidates entitlements, payment to trainers, master trainers and Q team members, in line with the guidelines.</a:t>
            </a:r>
            <a:endParaRPr lang="en-US" sz="1500" dirty="0"/>
          </a:p>
          <a:p>
            <a:pPr lvl="1" algn="just">
              <a:lnSpc>
                <a:spcPct val="120000"/>
              </a:lnSpc>
              <a:buFont typeface="Wingdings" panose="05000000000000000000" pitchFamily="2" charset="2"/>
              <a:buChar char="§"/>
            </a:pPr>
            <a:r>
              <a:rPr lang="en-IN" sz="1500" dirty="0"/>
              <a:t>Verification and review of the remarks reported by the periodic and annual auditor, if any, and seek compliance</a:t>
            </a:r>
            <a:endParaRPr lang="en-US" sz="1500" dirty="0"/>
          </a:p>
          <a:p>
            <a:pPr lvl="1" algn="just">
              <a:lnSpc>
                <a:spcPct val="120000"/>
              </a:lnSpc>
              <a:buFont typeface="Wingdings" panose="05000000000000000000" pitchFamily="2" charset="2"/>
              <a:buChar char="§"/>
            </a:pPr>
            <a:r>
              <a:rPr lang="en-IN" sz="1500" dirty="0"/>
              <a:t>CTSA to recommend to </a:t>
            </a:r>
            <a:r>
              <a:rPr lang="en-IN" sz="1500" dirty="0" err="1"/>
              <a:t>MoRD</a:t>
            </a:r>
            <a:r>
              <a:rPr lang="en-IN" sz="1500" dirty="0"/>
              <a:t> for release of funds based on financial verification as above. In addition to financial </a:t>
            </a:r>
            <a:r>
              <a:rPr lang="en-IN" sz="1500" dirty="0" smtClean="0"/>
              <a:t>verification, </a:t>
            </a:r>
            <a:r>
              <a:rPr lang="en-IN" sz="1500" dirty="0"/>
              <a:t>physical verification will also be taken into account for funds release as detailed in previous chapters and as per approved checklist. In the case of SRLM, such recommendation would be internal to the SRLM based on financial </a:t>
            </a:r>
            <a:r>
              <a:rPr lang="en-IN" sz="1500" dirty="0" smtClean="0"/>
              <a:t>verification</a:t>
            </a:r>
          </a:p>
          <a:p>
            <a:pPr marL="457200" lvl="1" indent="0" algn="r">
              <a:lnSpc>
                <a:spcPct val="120000"/>
              </a:lnSpc>
              <a:buNone/>
            </a:pPr>
            <a:r>
              <a:rPr lang="en-IN" sz="1300" dirty="0" smtClean="0"/>
              <a:t>(</a:t>
            </a:r>
            <a:r>
              <a:rPr lang="en-IN" sz="1300" dirty="0" err="1" smtClean="0"/>
              <a:t>contd</a:t>
            </a:r>
            <a:r>
              <a:rPr lang="en-IN" sz="1300" dirty="0" smtClean="0"/>
              <a:t>…)</a:t>
            </a:r>
          </a:p>
        </p:txBody>
      </p:sp>
    </p:spTree>
    <p:extLst>
      <p:ext uri="{BB962C8B-B14F-4D97-AF65-F5344CB8AC3E}">
        <p14:creationId xmlns:p14="http://schemas.microsoft.com/office/powerpoint/2010/main" val="3748492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200" dirty="0"/>
              <a:t>Section 8.2:</a:t>
            </a:r>
            <a:r>
              <a:rPr lang="en-US" dirty="0"/>
              <a:t/>
            </a:r>
            <a:br>
              <a:rPr lang="en-US" dirty="0"/>
            </a:br>
            <a:r>
              <a:rPr lang="en-US" sz="2700" dirty="0"/>
              <a:t>Financial monitoring: Roles and </a:t>
            </a:r>
            <a:r>
              <a:rPr lang="en-US" sz="2700" dirty="0" smtClean="0"/>
              <a:t>responsibilities </a:t>
            </a:r>
            <a:r>
              <a:rPr lang="en-US" sz="2700" dirty="0"/>
              <a:t>of key agencies and </a:t>
            </a:r>
            <a:r>
              <a:rPr lang="en-US" sz="2700" dirty="0" smtClean="0"/>
              <a:t>actors (</a:t>
            </a:r>
            <a:r>
              <a:rPr lang="en-US" sz="2700" dirty="0" err="1" smtClean="0"/>
              <a:t>contd</a:t>
            </a:r>
            <a:r>
              <a:rPr lang="en-US" sz="2700" dirty="0" smtClean="0"/>
              <a:t>…)</a:t>
            </a:r>
            <a:endParaRPr lang="en-US" sz="2700" dirty="0"/>
          </a:p>
        </p:txBody>
      </p:sp>
      <p:sp>
        <p:nvSpPr>
          <p:cNvPr id="3" name="Content Placeholder 2"/>
          <p:cNvSpPr>
            <a:spLocks noGrp="1"/>
          </p:cNvSpPr>
          <p:nvPr>
            <p:ph idx="1"/>
          </p:nvPr>
        </p:nvSpPr>
        <p:spPr>
          <a:xfrm>
            <a:off x="646176" y="1600200"/>
            <a:ext cx="7750849" cy="4525963"/>
          </a:xfrm>
        </p:spPr>
        <p:txBody>
          <a:bodyPr/>
          <a:lstStyle/>
          <a:p>
            <a:pPr lvl="2">
              <a:buFont typeface="Wingdings" panose="05000000000000000000" pitchFamily="2" charset="2"/>
              <a:buChar char="§"/>
            </a:pPr>
            <a:r>
              <a:rPr lang="en-IN" sz="1400" dirty="0"/>
              <a:t>Thematic audit along with the </a:t>
            </a:r>
            <a:r>
              <a:rPr lang="en-IN" sz="1400" dirty="0" err="1"/>
              <a:t>MoRD</a:t>
            </a:r>
            <a:r>
              <a:rPr lang="en-IN" sz="1400" dirty="0"/>
              <a:t> empanelled auditor as per instructions of </a:t>
            </a:r>
            <a:r>
              <a:rPr lang="en-IN" sz="1400" dirty="0" err="1" smtClean="0"/>
              <a:t>MoRD</a:t>
            </a:r>
            <a:endParaRPr lang="en-IN" sz="1400" dirty="0" smtClean="0"/>
          </a:p>
          <a:p>
            <a:pPr lvl="2">
              <a:buFont typeface="Wingdings" panose="05000000000000000000" pitchFamily="2" charset="2"/>
              <a:buChar char="§"/>
            </a:pPr>
            <a:endParaRPr lang="en-IN" sz="1400" dirty="0"/>
          </a:p>
          <a:p>
            <a:pPr lvl="1" algn="just">
              <a:buFont typeface="Wingdings" panose="05000000000000000000" pitchFamily="2" charset="2"/>
              <a:buChar char="§"/>
            </a:pPr>
            <a:r>
              <a:rPr lang="en-IN" sz="1500" dirty="0" err="1" smtClean="0"/>
              <a:t>MoRD</a:t>
            </a:r>
            <a:endParaRPr lang="en-IN" sz="1500" dirty="0" smtClean="0"/>
          </a:p>
          <a:p>
            <a:pPr lvl="2" algn="just">
              <a:buFont typeface="Wingdings" panose="05000000000000000000" pitchFamily="2" charset="2"/>
              <a:buChar char="§"/>
            </a:pPr>
            <a:r>
              <a:rPr lang="en-IN" sz="1400" dirty="0"/>
              <a:t>Review of expenditure limited to disbursement of candidates entitlements, payment to trainers, master trainers and Q team </a:t>
            </a:r>
            <a:r>
              <a:rPr lang="en-IN" sz="1400" dirty="0" smtClean="0"/>
              <a:t>members</a:t>
            </a:r>
            <a:endParaRPr lang="en-US" sz="1400" dirty="0"/>
          </a:p>
          <a:p>
            <a:pPr lvl="2">
              <a:buFont typeface="Wingdings" panose="05000000000000000000" pitchFamily="2" charset="2"/>
              <a:buChar char="§"/>
            </a:pPr>
            <a:r>
              <a:rPr lang="en-IN" sz="1400" dirty="0"/>
              <a:t>Ensure that CTSA verifies and reviews remarks reported by the periodic and annual auditor, if any, and presents a compliance report submitted by the PIA along with its </a:t>
            </a:r>
            <a:r>
              <a:rPr lang="en-IN" sz="1400" dirty="0" smtClean="0"/>
              <a:t>remarks  </a:t>
            </a:r>
            <a:endParaRPr lang="en-US" sz="1400" dirty="0"/>
          </a:p>
          <a:p>
            <a:pPr lvl="2">
              <a:buFont typeface="Wingdings" panose="05000000000000000000" pitchFamily="2" charset="2"/>
              <a:buChar char="§"/>
            </a:pPr>
            <a:r>
              <a:rPr lang="en-IN" sz="1400" dirty="0"/>
              <a:t>Conduct of thematic audit</a:t>
            </a:r>
            <a:endParaRPr lang="en-US" sz="2000" dirty="0"/>
          </a:p>
          <a:p>
            <a:endParaRPr lang="en-US" dirty="0"/>
          </a:p>
        </p:txBody>
      </p:sp>
    </p:spTree>
    <p:extLst>
      <p:ext uri="{BB962C8B-B14F-4D97-AF65-F5344CB8AC3E}">
        <p14:creationId xmlns:p14="http://schemas.microsoft.com/office/powerpoint/2010/main" val="79106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Section </a:t>
            </a:r>
            <a:r>
              <a:rPr lang="en-US" sz="2000" dirty="0" smtClean="0"/>
              <a:t>8.3:</a:t>
            </a:r>
            <a:r>
              <a:rPr lang="en-US" sz="2400" dirty="0"/>
              <a:t/>
            </a:r>
            <a:br>
              <a:rPr lang="en-US" sz="2400" dirty="0"/>
            </a:br>
            <a:r>
              <a:rPr lang="en-US" sz="2400" dirty="0" smtClean="0"/>
              <a:t>Project fund management</a:t>
            </a:r>
            <a:endParaRPr lang="en-US" dirty="0"/>
          </a:p>
        </p:txBody>
      </p:sp>
      <p:sp>
        <p:nvSpPr>
          <p:cNvPr id="3" name="Content Placeholder 2"/>
          <p:cNvSpPr>
            <a:spLocks noGrp="1"/>
          </p:cNvSpPr>
          <p:nvPr>
            <p:ph idx="1"/>
          </p:nvPr>
        </p:nvSpPr>
        <p:spPr>
          <a:xfrm>
            <a:off x="646176" y="1600200"/>
            <a:ext cx="7763728" cy="4525963"/>
          </a:xfrm>
        </p:spPr>
        <p:txBody>
          <a:bodyPr>
            <a:normAutofit lnSpcReduction="10000"/>
          </a:bodyPr>
          <a:lstStyle/>
          <a:p>
            <a:pPr>
              <a:buFont typeface="Wingdings" panose="05000000000000000000" pitchFamily="2" charset="2"/>
              <a:buChar char="§"/>
            </a:pPr>
            <a:r>
              <a:rPr lang="en-IN" b="1" dirty="0" smtClean="0"/>
              <a:t>8.3.1 Operation </a:t>
            </a:r>
            <a:r>
              <a:rPr lang="en-IN" b="1" dirty="0"/>
              <a:t>of project account</a:t>
            </a:r>
            <a:endParaRPr lang="en-US" b="1" dirty="0"/>
          </a:p>
          <a:p>
            <a:pPr lvl="1">
              <a:buFont typeface="Wingdings" panose="05000000000000000000" pitchFamily="2" charset="2"/>
              <a:buChar char="§"/>
            </a:pPr>
            <a:r>
              <a:rPr lang="en-IN" b="1" dirty="0" smtClean="0"/>
              <a:t>8.3.1.1 Opening </a:t>
            </a:r>
            <a:r>
              <a:rPr lang="en-IN" b="1" dirty="0"/>
              <a:t>of bank account and mapping on </a:t>
            </a:r>
            <a:r>
              <a:rPr lang="en-IN" b="1" dirty="0" smtClean="0"/>
              <a:t>PFMS</a:t>
            </a:r>
          </a:p>
          <a:p>
            <a:pPr lvl="2" algn="just">
              <a:buFont typeface="Wingdings" panose="05000000000000000000" pitchFamily="2" charset="2"/>
              <a:buChar char="§"/>
            </a:pPr>
            <a:r>
              <a:rPr lang="en-IN" b="1" dirty="0"/>
              <a:t>Maintaining of project account</a:t>
            </a:r>
            <a:r>
              <a:rPr lang="en-IN" dirty="0"/>
              <a:t>: PIA should open only one dedicated Project Account and is not permitted to maintain multiple Project Accounts except during the interim period of change in the Project Account, following the prescribed instructions in this SOP.</a:t>
            </a:r>
            <a:endParaRPr lang="en-US" dirty="0"/>
          </a:p>
          <a:p>
            <a:pPr lvl="2">
              <a:buFont typeface="Wingdings" panose="05000000000000000000" pitchFamily="2" charset="2"/>
              <a:buChar char="§"/>
            </a:pPr>
            <a:r>
              <a:rPr lang="en-IN" dirty="0"/>
              <a:t>Nature of account: </a:t>
            </a:r>
            <a:endParaRPr lang="en-US" dirty="0"/>
          </a:p>
          <a:p>
            <a:pPr lvl="3">
              <a:buFont typeface="Wingdings" panose="05000000000000000000" pitchFamily="2" charset="2"/>
              <a:buChar char="§"/>
            </a:pPr>
            <a:r>
              <a:rPr lang="en-IN" dirty="0" smtClean="0"/>
              <a:t>Savings </a:t>
            </a:r>
            <a:r>
              <a:rPr lang="en-IN" dirty="0"/>
              <a:t>Account subject to RBI regulations and any other applicable Banking Regulations.</a:t>
            </a:r>
            <a:endParaRPr lang="en-US" dirty="0"/>
          </a:p>
          <a:p>
            <a:pPr lvl="3" algn="just">
              <a:buFont typeface="Wingdings" panose="05000000000000000000" pitchFamily="2" charset="2"/>
              <a:buChar char="§"/>
            </a:pPr>
            <a:r>
              <a:rPr lang="en-IN" dirty="0" smtClean="0"/>
              <a:t>Current </a:t>
            </a:r>
            <a:r>
              <a:rPr lang="en-IN" dirty="0"/>
              <a:t>Account subject to RBI regulations and any other applicable Banking Regulations for PIA registered as non-section  8 Company under Companies Act, 2013 (erstwhile Section 25 of Companies Act, 1956).</a:t>
            </a:r>
            <a:endParaRPr lang="en-US" dirty="0"/>
          </a:p>
          <a:p>
            <a:pPr lvl="2" algn="just">
              <a:buFont typeface="Wingdings" panose="05000000000000000000" pitchFamily="2" charset="2"/>
              <a:buChar char="§"/>
            </a:pPr>
            <a:r>
              <a:rPr lang="en-IN" dirty="0"/>
              <a:t>Name of the account: DDU-GKY-(short name of PIA/applicant </a:t>
            </a:r>
            <a:r>
              <a:rPr lang="en-IN" dirty="0" smtClean="0"/>
              <a:t>PIA)-</a:t>
            </a:r>
            <a:r>
              <a:rPr lang="en-IN" dirty="0"/>
              <a:t>short name of state-Project number (Note: A PIA should give serial number to all projects sanctioned to it in the programme – i.e. a running number across all project sanction entities; and this will reflect in the project number).</a:t>
            </a:r>
            <a:endParaRPr lang="en-US" dirty="0"/>
          </a:p>
          <a:p>
            <a:pPr lvl="2">
              <a:buFont typeface="Wingdings" panose="05000000000000000000" pitchFamily="2" charset="2"/>
              <a:buChar char="§"/>
            </a:pPr>
            <a:r>
              <a:rPr lang="en-IN" dirty="0" smtClean="0"/>
              <a:t>Refers </a:t>
            </a:r>
            <a:r>
              <a:rPr lang="en-IN" dirty="0"/>
              <a:t>to the Applicant PIA in a consortium</a:t>
            </a:r>
            <a:endParaRPr lang="en-US" dirty="0"/>
          </a:p>
          <a:p>
            <a:pPr lvl="1">
              <a:buFont typeface="Wingdings" panose="05000000000000000000" pitchFamily="2" charset="2"/>
              <a:buChar char="§"/>
            </a:pPr>
            <a:endParaRPr lang="en-US" b="1" dirty="0"/>
          </a:p>
          <a:p>
            <a:endParaRPr lang="en-US" dirty="0"/>
          </a:p>
        </p:txBody>
      </p:sp>
    </p:spTree>
    <p:extLst>
      <p:ext uri="{BB962C8B-B14F-4D97-AF65-F5344CB8AC3E}">
        <p14:creationId xmlns:p14="http://schemas.microsoft.com/office/powerpoint/2010/main" val="26652347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Section 8.3:</a:t>
            </a:r>
            <a:r>
              <a:rPr lang="en-US" sz="2400" dirty="0"/>
              <a:t/>
            </a:r>
            <a:br>
              <a:rPr lang="en-US" sz="2400" dirty="0"/>
            </a:br>
            <a:r>
              <a:rPr lang="en-US" sz="2400" dirty="0"/>
              <a:t>Project fund </a:t>
            </a:r>
            <a:r>
              <a:rPr lang="en-US" sz="2400" dirty="0" smtClean="0"/>
              <a:t>management (</a:t>
            </a:r>
            <a:r>
              <a:rPr lang="en-US" sz="2400" dirty="0" err="1" smtClean="0"/>
              <a:t>contd</a:t>
            </a:r>
            <a:r>
              <a:rPr lang="en-US" sz="2400" dirty="0" smtClean="0"/>
              <a:t>…)</a:t>
            </a:r>
            <a:endParaRPr lang="en-US" dirty="0"/>
          </a:p>
        </p:txBody>
      </p:sp>
      <p:sp>
        <p:nvSpPr>
          <p:cNvPr id="3" name="Content Placeholder 2"/>
          <p:cNvSpPr>
            <a:spLocks noGrp="1"/>
          </p:cNvSpPr>
          <p:nvPr>
            <p:ph idx="1"/>
          </p:nvPr>
        </p:nvSpPr>
        <p:spPr>
          <a:xfrm>
            <a:off x="646176" y="1600200"/>
            <a:ext cx="7763728" cy="4525963"/>
          </a:xfrm>
        </p:spPr>
        <p:txBody>
          <a:bodyPr/>
          <a:lstStyle/>
          <a:p>
            <a:pPr>
              <a:buFont typeface="Wingdings" panose="05000000000000000000" pitchFamily="2" charset="2"/>
              <a:buChar char="§"/>
            </a:pPr>
            <a:r>
              <a:rPr lang="en-IN" sz="1400" b="1" dirty="0" smtClean="0"/>
              <a:t>8.3.2 Cash </a:t>
            </a:r>
            <a:r>
              <a:rPr lang="en-IN" sz="1400" b="1" dirty="0"/>
              <a:t>inflows to the Project </a:t>
            </a:r>
            <a:r>
              <a:rPr lang="en-IN" sz="1400" b="1" dirty="0" smtClean="0"/>
              <a:t>Account</a:t>
            </a:r>
          </a:p>
          <a:p>
            <a:pPr lvl="1">
              <a:buFont typeface="Wingdings" panose="05000000000000000000" pitchFamily="2" charset="2"/>
              <a:buChar char="§"/>
            </a:pPr>
            <a:r>
              <a:rPr lang="en-IN" sz="1400" b="1" dirty="0"/>
              <a:t>All funds released by CTSA for non AAP states/SRLM for AAP states  </a:t>
            </a:r>
            <a:endParaRPr lang="en-US" sz="1400" b="1" dirty="0"/>
          </a:p>
          <a:p>
            <a:pPr lvl="1">
              <a:buFont typeface="Wingdings" panose="05000000000000000000" pitchFamily="2" charset="2"/>
              <a:buChar char="§"/>
            </a:pPr>
            <a:r>
              <a:rPr lang="en-IN" sz="1400" b="1" dirty="0"/>
              <a:t>Interest earned from the project account, if </a:t>
            </a:r>
            <a:r>
              <a:rPr lang="en-IN" sz="1400" b="1" dirty="0" smtClean="0"/>
              <a:t>any</a:t>
            </a:r>
          </a:p>
          <a:p>
            <a:pPr lvl="1" algn="just">
              <a:buFont typeface="Wingdings" panose="05000000000000000000" pitchFamily="2" charset="2"/>
              <a:buChar char="§"/>
            </a:pPr>
            <a:r>
              <a:rPr lang="en-IN" sz="1400" b="1" dirty="0"/>
              <a:t>Loans taken by PIA for the purpose of </a:t>
            </a:r>
            <a:r>
              <a:rPr lang="en-IN" sz="1400" b="1" dirty="0" smtClean="0"/>
              <a:t>project: </a:t>
            </a:r>
            <a:r>
              <a:rPr lang="en-IN" sz="1400" dirty="0" smtClean="0"/>
              <a:t>PIA </a:t>
            </a:r>
            <a:r>
              <a:rPr lang="en-IN" sz="1400" dirty="0"/>
              <a:t>is permitted to bring funds, from its own sources or through the normal banking system, into the Project Account as loan. In such a case, the PIA should only be allowed to book repayment of principal amount as allowable </a:t>
            </a:r>
            <a:r>
              <a:rPr lang="en-IN" sz="1400" dirty="0" smtClean="0"/>
              <a:t>expenditure</a:t>
            </a:r>
            <a:r>
              <a:rPr lang="en-IN" sz="1400" dirty="0"/>
              <a:t> </a:t>
            </a:r>
            <a:r>
              <a:rPr lang="en-IN" sz="1400" dirty="0" smtClean="0"/>
              <a:t>and not the interest.</a:t>
            </a:r>
          </a:p>
          <a:p>
            <a:pPr lvl="1" algn="just">
              <a:buFont typeface="Wingdings" panose="05000000000000000000" pitchFamily="2" charset="2"/>
              <a:buChar char="§"/>
            </a:pPr>
            <a:r>
              <a:rPr lang="en-IN" sz="1400" b="1" dirty="0" smtClean="0"/>
              <a:t>CSR fund/fund from other sources: </a:t>
            </a:r>
            <a:r>
              <a:rPr lang="en-IN" sz="1400" dirty="0" smtClean="0"/>
              <a:t>PIA </a:t>
            </a:r>
            <a:r>
              <a:rPr lang="en-IN" sz="1400" dirty="0"/>
              <a:t>to inform </a:t>
            </a:r>
            <a:r>
              <a:rPr lang="en-IN" sz="1400" dirty="0" smtClean="0"/>
              <a:t>to </a:t>
            </a:r>
            <a:r>
              <a:rPr lang="en-IN" sz="1400" dirty="0"/>
              <a:t>the </a:t>
            </a:r>
            <a:r>
              <a:rPr lang="en-IN" sz="1400" dirty="0" err="1"/>
              <a:t>MoRD</a:t>
            </a:r>
            <a:r>
              <a:rPr lang="en-IN" sz="1400" dirty="0"/>
              <a:t> </a:t>
            </a:r>
            <a:r>
              <a:rPr lang="en-IN" sz="1400" dirty="0" smtClean="0"/>
              <a:t>about this through </a:t>
            </a:r>
            <a:r>
              <a:rPr lang="en-IN" sz="1400" dirty="0"/>
              <a:t>the CTSA/SRLM specifying the purpose for which the funds have been received and utilized. </a:t>
            </a:r>
            <a:r>
              <a:rPr lang="en-IN" sz="1400" dirty="0" smtClean="0"/>
              <a:t>PIA has to </a:t>
            </a:r>
            <a:r>
              <a:rPr lang="en-IN" sz="1400" dirty="0"/>
              <a:t>ensure that such funds received are not classifiable as an offence under Chapter II of Prevention of Money Laundering Act, 2002, as amended from time to time</a:t>
            </a:r>
            <a:r>
              <a:rPr lang="en-IN" sz="1400" dirty="0" smtClean="0"/>
              <a:t>.</a:t>
            </a:r>
          </a:p>
          <a:p>
            <a:pPr marL="0" indent="0" algn="just">
              <a:buNone/>
            </a:pPr>
            <a:endParaRPr lang="en-IN" sz="1600" dirty="0" smtClean="0"/>
          </a:p>
          <a:p>
            <a:pPr lvl="1" algn="just">
              <a:buFont typeface="Wingdings" panose="05000000000000000000" pitchFamily="2" charset="2"/>
              <a:buChar char="§"/>
            </a:pPr>
            <a:endParaRPr lang="en-IN" sz="1400" b="1" dirty="0"/>
          </a:p>
          <a:p>
            <a:pPr>
              <a:buFont typeface="Wingdings" panose="05000000000000000000" pitchFamily="2" charset="2"/>
              <a:buChar char="§"/>
            </a:pPr>
            <a:endParaRPr lang="en-IN" sz="1400" b="1" dirty="0"/>
          </a:p>
        </p:txBody>
      </p:sp>
    </p:spTree>
    <p:extLst>
      <p:ext uri="{BB962C8B-B14F-4D97-AF65-F5344CB8AC3E}">
        <p14:creationId xmlns:p14="http://schemas.microsoft.com/office/powerpoint/2010/main" val="31878554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Section 8.3:</a:t>
            </a:r>
            <a:r>
              <a:rPr lang="en-US" dirty="0"/>
              <a:t/>
            </a:r>
            <a:br>
              <a:rPr lang="en-US" dirty="0"/>
            </a:br>
            <a:r>
              <a:rPr lang="en-US" sz="2400" dirty="0"/>
              <a:t>Project fund management (</a:t>
            </a:r>
            <a:r>
              <a:rPr lang="en-US" sz="2400" dirty="0" err="1"/>
              <a:t>contd</a:t>
            </a:r>
            <a:r>
              <a:rPr lang="en-US" sz="2400" dirty="0"/>
              <a:t>…)</a:t>
            </a:r>
          </a:p>
        </p:txBody>
      </p:sp>
      <p:sp>
        <p:nvSpPr>
          <p:cNvPr id="3" name="Content Placeholder 2"/>
          <p:cNvSpPr>
            <a:spLocks noGrp="1"/>
          </p:cNvSpPr>
          <p:nvPr>
            <p:ph idx="1"/>
          </p:nvPr>
        </p:nvSpPr>
        <p:spPr>
          <a:xfrm>
            <a:off x="646176" y="1417638"/>
            <a:ext cx="7841001" cy="4708525"/>
          </a:xfrm>
        </p:spPr>
        <p:txBody>
          <a:bodyPr/>
          <a:lstStyle/>
          <a:p>
            <a:pPr marL="342900" lvl="2" indent="-342900">
              <a:buFont typeface="Wingdings" panose="05000000000000000000" pitchFamily="2" charset="2"/>
              <a:buChar char="§"/>
            </a:pPr>
            <a:r>
              <a:rPr lang="en-IN" sz="1400" b="1" dirty="0"/>
              <a:t>8.3.3 Cash Outflows from the Project </a:t>
            </a:r>
            <a:r>
              <a:rPr lang="en-IN" sz="1400" b="1" dirty="0" smtClean="0"/>
              <a:t>Account</a:t>
            </a:r>
          </a:p>
          <a:p>
            <a:pPr marL="800100" lvl="3" indent="-342900">
              <a:buFont typeface="Wingdings" panose="05000000000000000000" pitchFamily="2" charset="2"/>
              <a:buChar char="§"/>
            </a:pPr>
            <a:r>
              <a:rPr lang="en-IN" sz="1200" b="1" dirty="0" smtClean="0"/>
              <a:t>8.3.3.1 Heads of expenditure</a:t>
            </a:r>
            <a:endParaRPr lang="en-US" sz="1200" b="1" dirty="0"/>
          </a:p>
          <a:p>
            <a:pPr marL="0" indent="0">
              <a:buNone/>
            </a:pP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473653471"/>
              </p:ext>
            </p:extLst>
          </p:nvPr>
        </p:nvGraphicFramePr>
        <p:xfrm>
          <a:off x="927279" y="2086377"/>
          <a:ext cx="7456866" cy="4523753"/>
        </p:xfrm>
        <a:graphic>
          <a:graphicData uri="http://schemas.openxmlformats.org/drawingml/2006/table">
            <a:tbl>
              <a:tblPr firstRow="1" firstCol="1" bandRow="1">
                <a:tableStyleId>{5C22544A-7EE6-4342-B048-85BDC9FD1C3A}</a:tableStyleId>
              </a:tblPr>
              <a:tblGrid>
                <a:gridCol w="933451"/>
                <a:gridCol w="3266668"/>
                <a:gridCol w="3256747"/>
              </a:tblGrid>
              <a:tr h="291843">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PFMS code</a:t>
                      </a:r>
                      <a:endParaRPr lang="en-US" sz="1400" dirty="0">
                        <a:effectLst/>
                        <a:latin typeface="Fira Sans Light" panose="020B0403050000020004" pitchFamily="34" charset="0"/>
                        <a:ea typeface="Fira Sans Light" panose="020B0403050000020004" pitchFamily="34" charset="0"/>
                        <a:cs typeface="Vrinda"/>
                      </a:endParaRPr>
                    </a:p>
                  </a:txBody>
                  <a:tcPr marL="63547" marR="63547"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Heads</a:t>
                      </a:r>
                      <a:endParaRPr lang="en-US" sz="1400" dirty="0">
                        <a:effectLst/>
                        <a:latin typeface="Fira Sans Light" panose="020B0403050000020004" pitchFamily="34" charset="0"/>
                        <a:ea typeface="Fira Sans Light" panose="020B0403050000020004" pitchFamily="34" charset="0"/>
                        <a:cs typeface="Vrinda"/>
                      </a:endParaRPr>
                    </a:p>
                  </a:txBody>
                  <a:tcPr marL="63547" marR="63547"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Items to be booked</a:t>
                      </a:r>
                      <a:endParaRPr lang="en-US" sz="1400" dirty="0">
                        <a:effectLst/>
                        <a:latin typeface="Fira Sans Light" panose="020B0403050000020004" pitchFamily="34" charset="0"/>
                        <a:ea typeface="Fira Sans Light" panose="020B0403050000020004" pitchFamily="34" charset="0"/>
                        <a:cs typeface="Vrinda"/>
                      </a:endParaRPr>
                    </a:p>
                  </a:txBody>
                  <a:tcPr marL="63547" marR="63547" marT="0" marB="0">
                    <a:solidFill>
                      <a:srgbClr val="362362"/>
                    </a:solidFill>
                  </a:tcPr>
                </a:tc>
              </a:tr>
              <a:tr h="361607">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a:t>
                      </a:r>
                      <a:endParaRPr lang="en-US" sz="1400">
                        <a:effectLst/>
                        <a:latin typeface="Fira Sans Light" panose="020B0403050000020004" pitchFamily="34" charset="0"/>
                        <a:ea typeface="Fira Sans Light" panose="020B0403050000020004" pitchFamily="34" charset="0"/>
                        <a:cs typeface="Vrinda"/>
                      </a:endParaRPr>
                    </a:p>
                  </a:txBody>
                  <a:tcPr marL="63547" marR="63547" marT="0" marB="0" anchor="ctr">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Training Costs</a:t>
                      </a:r>
                      <a:endParaRPr lang="en-US" sz="1400" dirty="0">
                        <a:effectLst/>
                        <a:latin typeface="Fira Sans Light" panose="020B0403050000020004" pitchFamily="34" charset="0"/>
                        <a:ea typeface="Fira Sans Light" panose="020B0403050000020004" pitchFamily="34" charset="0"/>
                        <a:cs typeface="Vrinda"/>
                      </a:endParaRPr>
                    </a:p>
                  </a:txBody>
                  <a:tcPr marL="63547" marR="63547" marT="0" marB="0"/>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63547" marR="63547" marT="0" marB="0"/>
                </a:tc>
              </a:tr>
              <a:tr h="390246">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A1.1</a:t>
                      </a:r>
                      <a:endParaRPr lang="en-US" sz="1400">
                        <a:effectLst/>
                        <a:latin typeface="Fira Sans Light" panose="020B0403050000020004" pitchFamily="34" charset="0"/>
                        <a:ea typeface="Fira Sans Light" panose="020B0403050000020004" pitchFamily="34" charset="0"/>
                        <a:cs typeface="Vrinda"/>
                      </a:endParaRPr>
                    </a:p>
                  </a:txBody>
                  <a:tcPr marL="63547" marR="63547"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Trainers Salaries</a:t>
                      </a:r>
                      <a:endParaRPr lang="en-US" sz="1400">
                        <a:effectLst/>
                        <a:latin typeface="Fira Sans Light" panose="020B0403050000020004" pitchFamily="34" charset="0"/>
                        <a:ea typeface="Fira Sans Light" panose="020B0403050000020004" pitchFamily="34" charset="0"/>
                        <a:cs typeface="Vrinda"/>
                      </a:endParaRPr>
                    </a:p>
                  </a:txBody>
                  <a:tcPr marL="63547" marR="63547" marT="0" marB="0"/>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Salaries of trainers and master trainers working for the project</a:t>
                      </a:r>
                      <a:endParaRPr lang="en-US" sz="1400" dirty="0">
                        <a:effectLst/>
                        <a:latin typeface="Fira Sans Light" panose="020B0403050000020004" pitchFamily="34" charset="0"/>
                        <a:ea typeface="Fira Sans Light" panose="020B0403050000020004" pitchFamily="34" charset="0"/>
                        <a:cs typeface="Vrinda"/>
                      </a:endParaRPr>
                    </a:p>
                  </a:txBody>
                  <a:tcPr marL="63547" marR="63547" marT="0" marB="0"/>
                </a:tc>
              </a:tr>
              <a:tr h="291843">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A1.2</a:t>
                      </a:r>
                      <a:endParaRPr lang="en-US" sz="1400">
                        <a:effectLst/>
                        <a:latin typeface="Fira Sans Light" panose="020B0403050000020004" pitchFamily="34" charset="0"/>
                        <a:ea typeface="Fira Sans Light" panose="020B0403050000020004" pitchFamily="34" charset="0"/>
                        <a:cs typeface="Vrinda"/>
                      </a:endParaRPr>
                    </a:p>
                  </a:txBody>
                  <a:tcPr marL="63547" marR="63547" marT="0" marB="0" anchor="ctr">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Q Team Salary</a:t>
                      </a:r>
                      <a:endParaRPr lang="en-US" sz="1400" dirty="0">
                        <a:effectLst/>
                        <a:latin typeface="Fira Sans Light" panose="020B0403050000020004" pitchFamily="34" charset="0"/>
                        <a:ea typeface="Fira Sans Light" panose="020B0403050000020004" pitchFamily="34" charset="0"/>
                        <a:cs typeface="Vrinda"/>
                      </a:endParaRPr>
                    </a:p>
                  </a:txBody>
                  <a:tcPr marL="63547" marR="63547"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Salaries of Q team members working for the project</a:t>
                      </a:r>
                      <a:endParaRPr lang="en-US" sz="1400" dirty="0">
                        <a:effectLst/>
                        <a:latin typeface="Fira Sans Light" panose="020B0403050000020004" pitchFamily="34" charset="0"/>
                        <a:ea typeface="Fira Sans Light" panose="020B0403050000020004" pitchFamily="34" charset="0"/>
                        <a:cs typeface="Vrinda"/>
                      </a:endParaRPr>
                    </a:p>
                  </a:txBody>
                  <a:tcPr marL="63547" marR="63547" marT="0" marB="0"/>
                </a:tc>
              </a:tr>
              <a:tr h="2584620">
                <a:tc>
                  <a:txBody>
                    <a:bodyPr/>
                    <a:lstStyle/>
                    <a:p>
                      <a:pPr algn="l">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A1.3</a:t>
                      </a:r>
                      <a:endParaRPr lang="en-US" sz="1400" dirty="0">
                        <a:effectLst/>
                        <a:latin typeface="Fira Sans Light" panose="020B0403050000020004" pitchFamily="34" charset="0"/>
                        <a:ea typeface="Fira Sans Light" panose="020B0403050000020004" pitchFamily="34" charset="0"/>
                        <a:cs typeface="Vrinda"/>
                      </a:endParaRPr>
                    </a:p>
                  </a:txBody>
                  <a:tcPr marL="63547" marR="63547" marT="0" marB="0">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Other Training Costs</a:t>
                      </a:r>
                      <a:endParaRPr lang="en-US" sz="1400">
                        <a:effectLst/>
                        <a:latin typeface="Fira Sans Light" panose="020B0403050000020004" pitchFamily="34" charset="0"/>
                        <a:ea typeface="Fira Sans Light" panose="020B0403050000020004" pitchFamily="34" charset="0"/>
                        <a:cs typeface="Vrinda"/>
                      </a:endParaRPr>
                    </a:p>
                  </a:txBody>
                  <a:tcPr marL="63547" marR="63547" marT="0" marB="0"/>
                </a:tc>
                <a:tc>
                  <a:txBody>
                    <a:bodyPr/>
                    <a:lstStyle/>
                    <a:p>
                      <a:pPr algn="just">
                        <a:lnSpc>
                          <a:spcPts val="1500"/>
                        </a:lnSpc>
                        <a:spcBef>
                          <a:spcPts val="1200"/>
                        </a:spcBef>
                        <a:spcAft>
                          <a:spcPts val="600"/>
                        </a:spcAft>
                      </a:pPr>
                      <a:r>
                        <a:rPr lang="en-IN" sz="1400" dirty="0" err="1">
                          <a:effectLst/>
                          <a:latin typeface="Fira Sans Light" panose="020B0403050000020004" pitchFamily="34" charset="0"/>
                          <a:ea typeface="Fira Sans Light" panose="020B0403050000020004" pitchFamily="34" charset="0"/>
                        </a:rPr>
                        <a:t>i</a:t>
                      </a:r>
                      <a:r>
                        <a:rPr lang="en-IN" sz="1400" dirty="0">
                          <a:effectLst/>
                          <a:latin typeface="Fira Sans Light" panose="020B0403050000020004" pitchFamily="34" charset="0"/>
                          <a:ea typeface="Fira Sans Light" panose="020B0403050000020004" pitchFamily="34" charset="0"/>
                        </a:rPr>
                        <a:t>. Training cost, mobilization of beneficiaries, curriculum, training of trainers, utilities, infrastructure, equipment, teaching aids, raw materials, etc.</a:t>
                      </a:r>
                      <a:endParaRPr lang="en-US" sz="1400" dirty="0">
                        <a:effectLst/>
                        <a:latin typeface="Fira Sans Light" panose="020B0403050000020004" pitchFamily="34" charset="0"/>
                        <a:ea typeface="Fira Sans Light" panose="020B0403050000020004" pitchFamily="34" charset="0"/>
                      </a:endParaRPr>
                    </a:p>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ii. Assessment &amp; certification</a:t>
                      </a:r>
                      <a:endParaRPr lang="en-US" sz="1400" dirty="0">
                        <a:effectLst/>
                        <a:latin typeface="Fira Sans Light" panose="020B0403050000020004" pitchFamily="34" charset="0"/>
                        <a:ea typeface="Fira Sans Light" panose="020B0403050000020004" pitchFamily="34" charset="0"/>
                      </a:endParaRPr>
                    </a:p>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iii. Placement linkage</a:t>
                      </a:r>
                      <a:endParaRPr lang="en-US" sz="1400" dirty="0">
                        <a:effectLst/>
                        <a:latin typeface="Fira Sans Light" panose="020B0403050000020004" pitchFamily="34" charset="0"/>
                        <a:ea typeface="Fira Sans Light" panose="020B0403050000020004" pitchFamily="34" charset="0"/>
                      </a:endParaRPr>
                    </a:p>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iv. MIS &amp; Tracking, monitoring, quality control</a:t>
                      </a:r>
                      <a:endParaRPr lang="en-US" sz="1400" dirty="0">
                        <a:effectLst/>
                        <a:latin typeface="Fira Sans Light" panose="020B0403050000020004" pitchFamily="34" charset="0"/>
                        <a:ea typeface="Fira Sans Light" panose="020B0403050000020004" pitchFamily="34" charset="0"/>
                      </a:endParaRPr>
                    </a:p>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v. Any other expenditure could not be booked under the heads</a:t>
                      </a:r>
                      <a:endParaRPr lang="en-US" sz="1400" dirty="0">
                        <a:effectLst/>
                        <a:latin typeface="Fira Sans Light" panose="020B0403050000020004" pitchFamily="34" charset="0"/>
                        <a:ea typeface="Fira Sans Light" panose="020B0403050000020004" pitchFamily="34" charset="0"/>
                        <a:cs typeface="Vrinda"/>
                      </a:endParaRPr>
                    </a:p>
                  </a:txBody>
                  <a:tcPr marL="63547" marR="63547" marT="0" marB="0"/>
                </a:tc>
              </a:tr>
            </a:tbl>
          </a:graphicData>
        </a:graphic>
      </p:graphicFrame>
    </p:spTree>
    <p:extLst>
      <p:ext uri="{BB962C8B-B14F-4D97-AF65-F5344CB8AC3E}">
        <p14:creationId xmlns:p14="http://schemas.microsoft.com/office/powerpoint/2010/main" val="3547139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Section 8.3:</a:t>
            </a:r>
            <a:r>
              <a:rPr lang="en-US" dirty="0"/>
              <a:t/>
            </a:r>
            <a:br>
              <a:rPr lang="en-US" dirty="0"/>
            </a:br>
            <a:r>
              <a:rPr lang="en-US" dirty="0"/>
              <a:t>Project fund management (</a:t>
            </a:r>
            <a:r>
              <a:rPr lang="en-US" dirty="0" err="1"/>
              <a:t>contd</a:t>
            </a:r>
            <a:r>
              <a:rPr lang="en-US" dirty="0"/>
              <a: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17066646"/>
              </p:ext>
            </p:extLst>
          </p:nvPr>
        </p:nvGraphicFramePr>
        <p:xfrm>
          <a:off x="759854" y="1866706"/>
          <a:ext cx="7624293" cy="4469700"/>
        </p:xfrm>
        <a:graphic>
          <a:graphicData uri="http://schemas.openxmlformats.org/drawingml/2006/table">
            <a:tbl>
              <a:tblPr firstRow="1" firstCol="1" bandRow="1">
                <a:tableStyleId>{5C22544A-7EE6-4342-B048-85BDC9FD1C3A}</a:tableStyleId>
              </a:tblPr>
              <a:tblGrid>
                <a:gridCol w="954410"/>
                <a:gridCol w="3340014"/>
                <a:gridCol w="3329869"/>
              </a:tblGrid>
              <a:tr h="812673">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PFMS code</a:t>
                      </a:r>
                      <a:endParaRPr lang="en-US" sz="1400" dirty="0">
                        <a:effectLst/>
                        <a:latin typeface="Fira Sans Light" panose="020B0403050000020004" pitchFamily="34" charset="0"/>
                        <a:ea typeface="Fira Sans Light" panose="020B0403050000020004" pitchFamily="34" charset="0"/>
                        <a:cs typeface="Vrinda"/>
                      </a:endParaRPr>
                    </a:p>
                  </a:txBody>
                  <a:tcPr marL="47037" marR="47037"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Heads</a:t>
                      </a:r>
                      <a:endParaRPr lang="en-US" sz="1400" dirty="0">
                        <a:effectLst/>
                        <a:latin typeface="Fira Sans Light" panose="020B0403050000020004" pitchFamily="34" charset="0"/>
                        <a:ea typeface="Fira Sans Light" panose="020B0403050000020004" pitchFamily="34" charset="0"/>
                        <a:cs typeface="Vrinda"/>
                      </a:endParaRPr>
                    </a:p>
                  </a:txBody>
                  <a:tcPr marL="47037" marR="47037"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Items to be booked</a:t>
                      </a:r>
                      <a:endParaRPr lang="en-US" sz="1400" dirty="0">
                        <a:effectLst/>
                        <a:latin typeface="Fira Sans Light" panose="020B0403050000020004" pitchFamily="34" charset="0"/>
                        <a:ea typeface="Fira Sans Light" panose="020B0403050000020004" pitchFamily="34" charset="0"/>
                        <a:cs typeface="Vrinda"/>
                      </a:endParaRPr>
                    </a:p>
                  </a:txBody>
                  <a:tcPr marL="47037" marR="47037" marT="0" marB="0">
                    <a:solidFill>
                      <a:srgbClr val="362362"/>
                    </a:solidFill>
                  </a:tcPr>
                </a:tc>
              </a:tr>
              <a:tr h="812673">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A2</a:t>
                      </a:r>
                      <a:endParaRPr lang="en-US" sz="1400" dirty="0">
                        <a:effectLst/>
                        <a:latin typeface="Fira Sans Light" panose="020B0403050000020004" pitchFamily="34" charset="0"/>
                        <a:ea typeface="Fira Sans Light" panose="020B0403050000020004" pitchFamily="34" charset="0"/>
                        <a:cs typeface="Vrinda"/>
                      </a:endParaRPr>
                    </a:p>
                  </a:txBody>
                  <a:tcPr marL="47037" marR="47037" marT="0" marB="0" anchor="ctr">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Boarding and Lodging</a:t>
                      </a:r>
                      <a:endParaRPr lang="en-US" sz="1400" dirty="0">
                        <a:effectLst/>
                        <a:latin typeface="Fira Sans Light" panose="020B0403050000020004" pitchFamily="34" charset="0"/>
                        <a:ea typeface="Fira Sans Light" panose="020B0403050000020004" pitchFamily="34" charset="0"/>
                        <a:cs typeface="Vrinda"/>
                      </a:endParaRPr>
                    </a:p>
                  </a:txBody>
                  <a:tcPr marL="47037" marR="47037"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Expenditure on boarding &amp; lodging facilities provided to candidates</a:t>
                      </a:r>
                      <a:endParaRPr lang="en-US" sz="1400" dirty="0">
                        <a:effectLst/>
                        <a:latin typeface="Fira Sans Light" panose="020B0403050000020004" pitchFamily="34" charset="0"/>
                        <a:ea typeface="Fira Sans Light" panose="020B0403050000020004" pitchFamily="34" charset="0"/>
                        <a:cs typeface="Vrinda"/>
                      </a:endParaRPr>
                    </a:p>
                  </a:txBody>
                  <a:tcPr marL="47037" marR="47037" marT="0" marB="0"/>
                </a:tc>
              </a:tr>
              <a:tr h="406336">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A2.1</a:t>
                      </a:r>
                      <a:endParaRPr lang="en-US" sz="1400">
                        <a:effectLst/>
                        <a:latin typeface="Fira Sans Light" panose="020B0403050000020004" pitchFamily="34" charset="0"/>
                        <a:ea typeface="Fira Sans Light" panose="020B0403050000020004" pitchFamily="34" charset="0"/>
                        <a:cs typeface="Vrinda"/>
                      </a:endParaRPr>
                    </a:p>
                  </a:txBody>
                  <a:tcPr marL="47037" marR="47037"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State Headquarters</a:t>
                      </a:r>
                      <a:endParaRPr lang="en-US" sz="1400">
                        <a:effectLst/>
                        <a:latin typeface="Fira Sans Light" panose="020B0403050000020004" pitchFamily="34" charset="0"/>
                        <a:ea typeface="Fira Sans Light" panose="020B0403050000020004" pitchFamily="34" charset="0"/>
                        <a:cs typeface="Vrinda"/>
                      </a:endParaRPr>
                    </a:p>
                  </a:txBody>
                  <a:tcPr marL="47037" marR="47037"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47037" marR="47037" marT="0" marB="0"/>
                </a:tc>
              </a:tr>
              <a:tr h="406336">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A2.2</a:t>
                      </a:r>
                      <a:endParaRPr lang="en-US" sz="1400">
                        <a:effectLst/>
                        <a:latin typeface="Fira Sans Light" panose="020B0403050000020004" pitchFamily="34" charset="0"/>
                        <a:ea typeface="Fira Sans Light" panose="020B0403050000020004" pitchFamily="34" charset="0"/>
                        <a:cs typeface="Vrinda"/>
                      </a:endParaRPr>
                    </a:p>
                  </a:txBody>
                  <a:tcPr marL="47037" marR="47037"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District Headquarters</a:t>
                      </a:r>
                      <a:endParaRPr lang="en-US" sz="1400">
                        <a:effectLst/>
                        <a:latin typeface="Fira Sans Light" panose="020B0403050000020004" pitchFamily="34" charset="0"/>
                        <a:ea typeface="Fira Sans Light" panose="020B0403050000020004" pitchFamily="34" charset="0"/>
                        <a:cs typeface="Vrinda"/>
                      </a:endParaRPr>
                    </a:p>
                  </a:txBody>
                  <a:tcPr marL="47037" marR="47037"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47037" marR="47037" marT="0" marB="0"/>
                </a:tc>
              </a:tr>
              <a:tr h="406336">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A2.3</a:t>
                      </a:r>
                      <a:endParaRPr lang="en-US" sz="1400">
                        <a:effectLst/>
                        <a:latin typeface="Fira Sans Light" panose="020B0403050000020004" pitchFamily="34" charset="0"/>
                        <a:ea typeface="Fira Sans Light" panose="020B0403050000020004" pitchFamily="34" charset="0"/>
                        <a:cs typeface="Vrinda"/>
                      </a:endParaRPr>
                    </a:p>
                  </a:txBody>
                  <a:tcPr marL="47037" marR="47037"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Other Locations</a:t>
                      </a:r>
                      <a:endParaRPr lang="en-US" sz="1400">
                        <a:effectLst/>
                        <a:latin typeface="Fira Sans Light" panose="020B0403050000020004" pitchFamily="34" charset="0"/>
                        <a:ea typeface="Fira Sans Light" panose="020B0403050000020004" pitchFamily="34" charset="0"/>
                        <a:cs typeface="Vrinda"/>
                      </a:endParaRPr>
                    </a:p>
                  </a:txBody>
                  <a:tcPr marL="47037" marR="47037" marT="0" marB="0" anchor="ct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 </a:t>
                      </a:r>
                      <a:endParaRPr lang="en-US" sz="1400">
                        <a:effectLst/>
                        <a:latin typeface="Fira Sans Light" panose="020B0403050000020004" pitchFamily="34" charset="0"/>
                        <a:ea typeface="Fira Sans Light" panose="020B0403050000020004" pitchFamily="34" charset="0"/>
                        <a:cs typeface="Vrinda"/>
                      </a:endParaRPr>
                    </a:p>
                  </a:txBody>
                  <a:tcPr marL="47037" marR="47037" marT="0" marB="0"/>
                </a:tc>
              </a:tr>
              <a:tr h="812673">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A3</a:t>
                      </a:r>
                      <a:endParaRPr lang="en-US" sz="1400">
                        <a:effectLst/>
                        <a:latin typeface="Fira Sans Light" panose="020B0403050000020004" pitchFamily="34" charset="0"/>
                        <a:ea typeface="Fira Sans Light" panose="020B0403050000020004" pitchFamily="34" charset="0"/>
                        <a:cs typeface="Vrinda"/>
                      </a:endParaRPr>
                    </a:p>
                  </a:txBody>
                  <a:tcPr marL="47037" marR="47037"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One time travel cost</a:t>
                      </a:r>
                      <a:endParaRPr lang="en-US" sz="1400">
                        <a:effectLst/>
                        <a:latin typeface="Fira Sans Light" panose="020B0403050000020004" pitchFamily="34" charset="0"/>
                        <a:ea typeface="Fira Sans Light" panose="020B0403050000020004" pitchFamily="34" charset="0"/>
                        <a:cs typeface="Vrinda"/>
                      </a:endParaRPr>
                    </a:p>
                  </a:txBody>
                  <a:tcPr marL="47037" marR="47037"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Cost on one time travel facilities provided to candidates</a:t>
                      </a:r>
                      <a:endParaRPr lang="en-US" sz="1400" dirty="0">
                        <a:effectLst/>
                        <a:latin typeface="Fira Sans Light" panose="020B0403050000020004" pitchFamily="34" charset="0"/>
                        <a:ea typeface="Fira Sans Light" panose="020B0403050000020004" pitchFamily="34" charset="0"/>
                        <a:cs typeface="Vrinda"/>
                      </a:endParaRPr>
                    </a:p>
                  </a:txBody>
                  <a:tcPr marL="47037" marR="47037" marT="0" marB="0"/>
                </a:tc>
              </a:tr>
              <a:tr h="812673">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A4</a:t>
                      </a:r>
                      <a:endParaRPr lang="en-US" sz="1400" dirty="0">
                        <a:effectLst/>
                        <a:latin typeface="Fira Sans Light" panose="020B0403050000020004" pitchFamily="34" charset="0"/>
                        <a:ea typeface="Fira Sans Light" panose="020B0403050000020004" pitchFamily="34" charset="0"/>
                        <a:cs typeface="Vrinda"/>
                      </a:endParaRPr>
                    </a:p>
                  </a:txBody>
                  <a:tcPr marL="47037" marR="47037"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Food and To &amp; Fro charges</a:t>
                      </a:r>
                      <a:endParaRPr lang="en-US" sz="1400">
                        <a:effectLst/>
                        <a:latin typeface="Fira Sans Light" panose="020B0403050000020004" pitchFamily="34" charset="0"/>
                        <a:ea typeface="Fira Sans Light" panose="020B0403050000020004" pitchFamily="34" charset="0"/>
                        <a:cs typeface="Vrinda"/>
                      </a:endParaRPr>
                    </a:p>
                  </a:txBody>
                  <a:tcPr marL="47037" marR="47037"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Payment for food and transportation to non-residential candidates</a:t>
                      </a:r>
                      <a:endParaRPr lang="en-US" sz="1400" dirty="0">
                        <a:effectLst/>
                        <a:latin typeface="Fira Sans Light" panose="020B0403050000020004" pitchFamily="34" charset="0"/>
                        <a:ea typeface="Fira Sans Light" panose="020B0403050000020004" pitchFamily="34" charset="0"/>
                        <a:cs typeface="Vrinda"/>
                      </a:endParaRPr>
                    </a:p>
                  </a:txBody>
                  <a:tcPr marL="47037" marR="47037" marT="0" marB="0"/>
                </a:tc>
              </a:tr>
            </a:tbl>
          </a:graphicData>
        </a:graphic>
      </p:graphicFrame>
    </p:spTree>
    <p:extLst>
      <p:ext uri="{BB962C8B-B14F-4D97-AF65-F5344CB8AC3E}">
        <p14:creationId xmlns:p14="http://schemas.microsoft.com/office/powerpoint/2010/main" val="17369844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Section 8.3:</a:t>
            </a:r>
            <a:r>
              <a:rPr lang="en-US" dirty="0"/>
              <a:t/>
            </a:r>
            <a:br>
              <a:rPr lang="en-US" dirty="0"/>
            </a:br>
            <a:r>
              <a:rPr lang="en-US" dirty="0"/>
              <a:t>Project fund management (</a:t>
            </a:r>
            <a:r>
              <a:rPr lang="en-US" dirty="0" err="1"/>
              <a:t>contd</a:t>
            </a:r>
            <a:r>
              <a:rPr lang="en-US" dirty="0"/>
              <a: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22773214"/>
              </p:ext>
            </p:extLst>
          </p:nvPr>
        </p:nvGraphicFramePr>
        <p:xfrm>
          <a:off x="785611" y="1418682"/>
          <a:ext cx="7534141" cy="4853328"/>
        </p:xfrm>
        <a:graphic>
          <a:graphicData uri="http://schemas.openxmlformats.org/drawingml/2006/table">
            <a:tbl>
              <a:tblPr firstRow="1" firstCol="1" bandRow="1">
                <a:tableStyleId>{5C22544A-7EE6-4342-B048-85BDC9FD1C3A}</a:tableStyleId>
              </a:tblPr>
              <a:tblGrid>
                <a:gridCol w="943125"/>
                <a:gridCol w="3300520"/>
                <a:gridCol w="3290496"/>
              </a:tblGrid>
              <a:tr h="404444">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PFMS code</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Heads</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Items to be booked</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solidFill>
                      <a:srgbClr val="362362"/>
                    </a:solidFill>
                  </a:tcPr>
                </a:tc>
              </a:tr>
              <a:tr h="404444">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A5</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Post Placement Support</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Payment of post placement support to placed candidates</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tc>
              </a:tr>
              <a:tr h="404444">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A5.1</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Placement within district domicile</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tc>
              </a:tr>
              <a:tr h="404444">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A5.2</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Placement within state domicile</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tc>
              </a:tr>
              <a:tr h="404444">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A5.3</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Placement outside state domicile</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tc>
              </a:tr>
              <a:tr h="404444">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A6</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Tablet Computer</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Lease/rental/purchase cost tablet computer for candidates</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tc>
              </a:tr>
              <a:tr h="404444">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A7</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Uniform</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Cost incurred on candidates uniform</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tc>
              </a:tr>
              <a:tr h="404444">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A8</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Incentives</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Incentives claimed by PIA on achievement of A8.1 to A8.4</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tc>
              </a:tr>
              <a:tr h="404444">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A8.1</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Retention Support</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tc>
              </a:tr>
              <a:tr h="404444">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A8.2</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Career Progression</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tc>
              </a:tr>
              <a:tr h="404444">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A8.3</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Live Distance Learning</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tc>
              </a:tr>
              <a:tr h="404444">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A8.4</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nchor="ctr">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Foreign Placement</a:t>
                      </a:r>
                      <a:endParaRPr lang="en-US" sz="1400">
                        <a:effectLst/>
                        <a:latin typeface="Fira Sans Light" panose="020B0403050000020004" pitchFamily="34" charset="0"/>
                        <a:ea typeface="Fira Sans Light" panose="020B0403050000020004" pitchFamily="34" charset="0"/>
                        <a:cs typeface="Vrinda"/>
                      </a:endParaRPr>
                    </a:p>
                  </a:txBody>
                  <a:tcPr marL="33498" marR="33498" marT="0" marB="0" anchor="ct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33498" marR="33498" marT="0" marB="0"/>
                </a:tc>
              </a:tr>
            </a:tbl>
          </a:graphicData>
        </a:graphic>
      </p:graphicFrame>
    </p:spTree>
    <p:extLst>
      <p:ext uri="{BB962C8B-B14F-4D97-AF65-F5344CB8AC3E}">
        <p14:creationId xmlns:p14="http://schemas.microsoft.com/office/powerpoint/2010/main" val="22292633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Section 8.3:</a:t>
            </a:r>
            <a:r>
              <a:rPr lang="en-US" dirty="0"/>
              <a:t/>
            </a:r>
            <a:br>
              <a:rPr lang="en-US" dirty="0"/>
            </a:br>
            <a:r>
              <a:rPr lang="en-US" dirty="0"/>
              <a:t>Project fund management (</a:t>
            </a:r>
            <a:r>
              <a:rPr lang="en-US" dirty="0" err="1"/>
              <a:t>contd</a:t>
            </a:r>
            <a:r>
              <a:rPr lang="en-US" dirty="0"/>
              <a:t>…)</a:t>
            </a:r>
          </a:p>
        </p:txBody>
      </p:sp>
      <p:sp>
        <p:nvSpPr>
          <p:cNvPr id="3" name="Content Placeholder 2"/>
          <p:cNvSpPr>
            <a:spLocks noGrp="1"/>
          </p:cNvSpPr>
          <p:nvPr>
            <p:ph idx="1"/>
          </p:nvPr>
        </p:nvSpPr>
        <p:spPr>
          <a:xfrm>
            <a:off x="646176" y="1600200"/>
            <a:ext cx="7789486" cy="4525963"/>
          </a:xfrm>
        </p:spPr>
        <p:txBody>
          <a:bodyPr>
            <a:normAutofit/>
          </a:bodyPr>
          <a:lstStyle/>
          <a:p>
            <a:pPr marL="342900" lvl="3" indent="-342900">
              <a:buFont typeface="Wingdings" panose="05000000000000000000" pitchFamily="2" charset="2"/>
              <a:buChar char="§"/>
            </a:pPr>
            <a:r>
              <a:rPr lang="en-IN" b="1" dirty="0" smtClean="0"/>
              <a:t>8.3.3.2 Booking </a:t>
            </a:r>
            <a:r>
              <a:rPr lang="en-IN" b="1" dirty="0"/>
              <a:t>of </a:t>
            </a:r>
            <a:r>
              <a:rPr lang="en-IN" b="1" dirty="0" smtClean="0"/>
              <a:t>Expenditure</a:t>
            </a:r>
          </a:p>
          <a:p>
            <a:pPr marL="0" lvl="3" indent="0">
              <a:buNone/>
            </a:pPr>
            <a:r>
              <a:rPr lang="en-IN" dirty="0" smtClean="0"/>
              <a:t>All </a:t>
            </a:r>
            <a:r>
              <a:rPr lang="en-IN" dirty="0"/>
              <a:t>transactions directly attributed to the project shall be paid through the </a:t>
            </a:r>
            <a:r>
              <a:rPr lang="en-IN" dirty="0" smtClean="0"/>
              <a:t>project </a:t>
            </a:r>
            <a:r>
              <a:rPr lang="en-IN" dirty="0"/>
              <a:t>account registered on </a:t>
            </a:r>
            <a:r>
              <a:rPr lang="en-IN" dirty="0" smtClean="0"/>
              <a:t>PFMS except:</a:t>
            </a:r>
          </a:p>
          <a:p>
            <a:pPr lvl="1">
              <a:buFont typeface="Wingdings" panose="05000000000000000000" pitchFamily="2" charset="2"/>
              <a:buChar char="§"/>
            </a:pPr>
            <a:r>
              <a:rPr lang="en-IN" sz="1400" dirty="0"/>
              <a:t>A trainer working on more than one project</a:t>
            </a:r>
            <a:endParaRPr lang="en-US" sz="1400" dirty="0"/>
          </a:p>
          <a:p>
            <a:pPr lvl="1">
              <a:buFont typeface="Wingdings" panose="05000000000000000000" pitchFamily="2" charset="2"/>
              <a:buChar char="§"/>
            </a:pPr>
            <a:r>
              <a:rPr lang="en-IN" sz="1400" dirty="0"/>
              <a:t>A training centre where multiple projects are run simultaneously </a:t>
            </a:r>
            <a:endParaRPr lang="en-US" sz="1400" dirty="0"/>
          </a:p>
          <a:p>
            <a:pPr lvl="1">
              <a:buFont typeface="Wingdings" panose="05000000000000000000" pitchFamily="2" charset="2"/>
              <a:buChar char="§"/>
            </a:pPr>
            <a:r>
              <a:rPr lang="en-IN" sz="1400" dirty="0"/>
              <a:t>Shared Q team resources</a:t>
            </a:r>
          </a:p>
          <a:p>
            <a:pPr marL="0" indent="0">
              <a:buNone/>
            </a:pPr>
            <a:r>
              <a:rPr lang="en-IN" sz="1400" dirty="0"/>
              <a:t>In all such cases one of the following course of action can be taken </a:t>
            </a:r>
            <a:endParaRPr lang="en-US" sz="1400" dirty="0"/>
          </a:p>
          <a:p>
            <a:pPr lvl="1" algn="just">
              <a:buFont typeface="Wingdings" panose="05000000000000000000" pitchFamily="2" charset="2"/>
              <a:buChar char="§"/>
            </a:pPr>
            <a:r>
              <a:rPr lang="en-IN" sz="1400" dirty="0"/>
              <a:t>The proportionate cost can be booked to the dedicated project account of DDU </a:t>
            </a:r>
            <a:r>
              <a:rPr lang="en-IN" sz="1400" dirty="0" smtClean="0"/>
              <a:t>GKY</a:t>
            </a:r>
            <a:endParaRPr lang="en-US" sz="1400" dirty="0"/>
          </a:p>
          <a:p>
            <a:pPr lvl="1" algn="just">
              <a:buFont typeface="Wingdings" panose="05000000000000000000" pitchFamily="2" charset="2"/>
              <a:buChar char="§"/>
            </a:pPr>
            <a:r>
              <a:rPr lang="en-IN" sz="1400" dirty="0"/>
              <a:t>Proportionate cost can be transferred from designated Project Account to another bank account from which the full cost/ expenditure has been </a:t>
            </a:r>
            <a:r>
              <a:rPr lang="en-IN" sz="1400" dirty="0" smtClean="0"/>
              <a:t>paid</a:t>
            </a:r>
          </a:p>
          <a:p>
            <a:pPr marL="0" indent="0">
              <a:buNone/>
            </a:pPr>
            <a:r>
              <a:rPr lang="en-IN" sz="1400" dirty="0"/>
              <a:t>PIA is allowed to book expenditure from </a:t>
            </a:r>
            <a:r>
              <a:rPr lang="en-IN" sz="1400" dirty="0" smtClean="0"/>
              <a:t>the </a:t>
            </a:r>
            <a:r>
              <a:rPr lang="en-IN" sz="1400" b="1" dirty="0" smtClean="0"/>
              <a:t>date of issue of sanction order</a:t>
            </a:r>
            <a:r>
              <a:rPr lang="en-IN" sz="1400" dirty="0" smtClean="0"/>
              <a:t>. </a:t>
            </a:r>
            <a:r>
              <a:rPr lang="en-IN" sz="1400" dirty="0"/>
              <a:t>To allow the expenditure under the project the following should be fulfilled: </a:t>
            </a:r>
            <a:endParaRPr lang="en-US" sz="1400" dirty="0"/>
          </a:p>
          <a:p>
            <a:pPr lvl="1" algn="just">
              <a:buFont typeface="Wingdings" panose="05000000000000000000" pitchFamily="2" charset="2"/>
              <a:buChar char="§"/>
            </a:pPr>
            <a:r>
              <a:rPr lang="en-IN" sz="1400" dirty="0"/>
              <a:t>Open a project account </a:t>
            </a:r>
            <a:r>
              <a:rPr lang="en-IN" sz="1400" dirty="0" smtClean="0"/>
              <a:t>as per ‘SI 8.3A: Instruction for opening of bank account’ before </a:t>
            </a:r>
            <a:r>
              <a:rPr lang="en-IN" sz="1400" dirty="0"/>
              <a:t>booking of </a:t>
            </a:r>
            <a:r>
              <a:rPr lang="en-IN" sz="1400" dirty="0" smtClean="0"/>
              <a:t>expenditure</a:t>
            </a:r>
            <a:endParaRPr lang="en-US" sz="1400" dirty="0"/>
          </a:p>
          <a:p>
            <a:pPr lvl="1" algn="just">
              <a:buFont typeface="Wingdings" panose="05000000000000000000" pitchFamily="2" charset="2"/>
              <a:buChar char="§"/>
            </a:pPr>
            <a:r>
              <a:rPr lang="en-IN" sz="1400" dirty="0"/>
              <a:t>Incur all expenditure through the </a:t>
            </a:r>
            <a:r>
              <a:rPr lang="en-IN" sz="1400" dirty="0" smtClean="0"/>
              <a:t>project </a:t>
            </a:r>
            <a:r>
              <a:rPr lang="en-IN" sz="1400" dirty="0"/>
              <a:t>account only</a:t>
            </a:r>
            <a:endParaRPr lang="en-US" sz="1400" dirty="0"/>
          </a:p>
          <a:p>
            <a:pPr lvl="1" algn="just">
              <a:buFont typeface="Wingdings" panose="05000000000000000000" pitchFamily="2" charset="2"/>
              <a:buChar char="§"/>
            </a:pPr>
            <a:r>
              <a:rPr lang="en-IN" sz="1400" dirty="0"/>
              <a:t>Signing of the </a:t>
            </a:r>
            <a:r>
              <a:rPr lang="en-IN" sz="1400" dirty="0" err="1"/>
              <a:t>MoU</a:t>
            </a:r>
            <a:r>
              <a:rPr lang="en-IN" sz="1400" dirty="0"/>
              <a:t> by all the Authorised </a:t>
            </a:r>
            <a:r>
              <a:rPr lang="en-IN" sz="1400" dirty="0" smtClean="0"/>
              <a:t>signatories</a:t>
            </a:r>
            <a:endParaRPr lang="en-US" sz="1400" dirty="0"/>
          </a:p>
          <a:p>
            <a:pPr marL="0" indent="0" algn="just">
              <a:buNone/>
            </a:pPr>
            <a:endParaRPr lang="en-US" sz="1600" dirty="0"/>
          </a:p>
          <a:p>
            <a:pPr lvl="1"/>
            <a:endParaRPr lang="en-US" dirty="0"/>
          </a:p>
          <a:p>
            <a:pPr marL="1257300" lvl="5" indent="-342900">
              <a:buFont typeface="Wingdings" panose="05000000000000000000" pitchFamily="2" charset="2"/>
              <a:buChar char="§"/>
            </a:pPr>
            <a:endParaRPr lang="en-US" dirty="0"/>
          </a:p>
        </p:txBody>
      </p:sp>
    </p:spTree>
    <p:extLst>
      <p:ext uri="{BB962C8B-B14F-4D97-AF65-F5344CB8AC3E}">
        <p14:creationId xmlns:p14="http://schemas.microsoft.com/office/powerpoint/2010/main" val="2566915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Section 8.3:</a:t>
            </a:r>
            <a:r>
              <a:rPr lang="en-US" dirty="0"/>
              <a:t/>
            </a:r>
            <a:br>
              <a:rPr lang="en-US" dirty="0"/>
            </a:br>
            <a:r>
              <a:rPr lang="en-US" dirty="0"/>
              <a:t>Project fund management (</a:t>
            </a:r>
            <a:r>
              <a:rPr lang="en-US" dirty="0" err="1"/>
              <a:t>contd</a:t>
            </a:r>
            <a:r>
              <a:rPr lang="en-US" dirty="0"/>
              <a:t>…)</a:t>
            </a:r>
          </a:p>
        </p:txBody>
      </p:sp>
      <p:sp>
        <p:nvSpPr>
          <p:cNvPr id="3" name="Content Placeholder 2"/>
          <p:cNvSpPr>
            <a:spLocks noGrp="1"/>
          </p:cNvSpPr>
          <p:nvPr>
            <p:ph idx="1"/>
          </p:nvPr>
        </p:nvSpPr>
        <p:spPr>
          <a:xfrm>
            <a:off x="646176" y="1600200"/>
            <a:ext cx="7789486" cy="4525963"/>
          </a:xfrm>
        </p:spPr>
        <p:txBody>
          <a:bodyPr/>
          <a:lstStyle/>
          <a:p>
            <a:pPr marL="342900" lvl="3" indent="-342900">
              <a:buFont typeface="Wingdings" panose="05000000000000000000" pitchFamily="2" charset="2"/>
              <a:buChar char="§"/>
            </a:pPr>
            <a:r>
              <a:rPr lang="en-IN" b="1" dirty="0"/>
              <a:t>8.3.3.3 </a:t>
            </a:r>
            <a:r>
              <a:rPr lang="en-IN" b="1" dirty="0" err="1"/>
              <a:t>Imprest</a:t>
            </a:r>
            <a:r>
              <a:rPr lang="en-IN" b="1" dirty="0"/>
              <a:t> Management (Petty Cash Management)</a:t>
            </a:r>
            <a:endParaRPr lang="en-US" b="1" dirty="0"/>
          </a:p>
          <a:p>
            <a:pPr marL="0" indent="0" algn="just">
              <a:buNone/>
            </a:pPr>
            <a:r>
              <a:rPr lang="en-IN" sz="1400" dirty="0"/>
              <a:t>PIA may pay in cash against expenditure not exceeding </a:t>
            </a:r>
            <a:r>
              <a:rPr lang="en-IN" sz="1400" dirty="0" err="1"/>
              <a:t>Rs</a:t>
            </a:r>
            <a:r>
              <a:rPr lang="en-IN" sz="1400" dirty="0"/>
              <a:t>. 40,000/- per month for each of these cost centres – (a) training centre, (b) residential facility and (c) project state office. To facilitate </a:t>
            </a:r>
            <a:r>
              <a:rPr lang="en-IN" sz="1400" dirty="0" err="1"/>
              <a:t>imprest</a:t>
            </a:r>
            <a:r>
              <a:rPr lang="en-IN" sz="1400" dirty="0"/>
              <a:t> management, a PIA can maintain cash </a:t>
            </a:r>
            <a:r>
              <a:rPr lang="en-IN" sz="1400" dirty="0" err="1"/>
              <a:t>imprest</a:t>
            </a:r>
            <a:r>
              <a:rPr lang="en-IN" sz="1400" dirty="0"/>
              <a:t> with a designated person at the cost centre. The exact amount of cash </a:t>
            </a:r>
            <a:r>
              <a:rPr lang="en-IN" sz="1400" dirty="0" err="1"/>
              <a:t>imprest</a:t>
            </a:r>
            <a:r>
              <a:rPr lang="en-IN" sz="1400" dirty="0"/>
              <a:t> is left to discretion of a PIA within the cap of ₹ 40,000/- for each expenditure location.</a:t>
            </a:r>
            <a:endParaRPr lang="en-US" sz="1400" dirty="0"/>
          </a:p>
          <a:p>
            <a:pPr marL="0" indent="0">
              <a:buNone/>
            </a:pPr>
            <a:endParaRPr lang="en-US" dirty="0"/>
          </a:p>
        </p:txBody>
      </p:sp>
    </p:spTree>
    <p:extLst>
      <p:ext uri="{BB962C8B-B14F-4D97-AF65-F5344CB8AC3E}">
        <p14:creationId xmlns:p14="http://schemas.microsoft.com/office/powerpoint/2010/main" val="14878404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Section </a:t>
            </a:r>
            <a:r>
              <a:rPr lang="en-US" sz="2400" dirty="0" smtClean="0"/>
              <a:t>8.4:</a:t>
            </a:r>
            <a:r>
              <a:rPr lang="en-US" dirty="0"/>
              <a:t/>
            </a:r>
            <a:br>
              <a:rPr lang="en-US" dirty="0"/>
            </a:br>
            <a:r>
              <a:rPr lang="en-IN" dirty="0"/>
              <a:t>Protocol for delivery of cash and non cash entitlements</a:t>
            </a:r>
            <a:endParaRPr lang="en-US" dirty="0"/>
          </a:p>
        </p:txBody>
      </p:sp>
      <p:sp>
        <p:nvSpPr>
          <p:cNvPr id="3" name="Content Placeholder 2"/>
          <p:cNvSpPr>
            <a:spLocks noGrp="1"/>
          </p:cNvSpPr>
          <p:nvPr>
            <p:ph idx="1"/>
          </p:nvPr>
        </p:nvSpPr>
        <p:spPr>
          <a:xfrm>
            <a:off x="646176" y="1600200"/>
            <a:ext cx="7789486" cy="4525963"/>
          </a:xfrm>
        </p:spPr>
        <p:txBody>
          <a:bodyPr>
            <a:normAutofit/>
          </a:bodyPr>
          <a:lstStyle/>
          <a:p>
            <a:pPr>
              <a:buFont typeface="Wingdings" panose="05000000000000000000" pitchFamily="2" charset="2"/>
              <a:buChar char="§"/>
            </a:pPr>
            <a:r>
              <a:rPr lang="en-IN" b="1" dirty="0"/>
              <a:t>8.4.1 General procedures</a:t>
            </a:r>
          </a:p>
          <a:p>
            <a:pPr marL="0" indent="0">
              <a:buNone/>
            </a:pPr>
            <a:r>
              <a:rPr lang="en-IN" sz="1800" b="1" dirty="0"/>
              <a:t>The candidates are entitled to following financial assistance:</a:t>
            </a:r>
            <a:endParaRPr lang="en-US" sz="1800" b="1" dirty="0"/>
          </a:p>
          <a:p>
            <a:pPr lvl="1">
              <a:buFont typeface="Wingdings" panose="05000000000000000000" pitchFamily="2" charset="2"/>
              <a:buChar char="§"/>
            </a:pPr>
            <a:r>
              <a:rPr lang="en-IN" b="1" dirty="0"/>
              <a:t>Cash entitlements</a:t>
            </a:r>
            <a:endParaRPr lang="en-US" b="1" dirty="0"/>
          </a:p>
          <a:p>
            <a:pPr lvl="2">
              <a:buFont typeface="Wingdings" panose="05000000000000000000" pitchFamily="2" charset="2"/>
              <a:buChar char="§"/>
            </a:pPr>
            <a:r>
              <a:rPr lang="en-IN" dirty="0"/>
              <a:t>Food and To and Fro Charges</a:t>
            </a:r>
            <a:endParaRPr lang="en-US" dirty="0"/>
          </a:p>
          <a:p>
            <a:pPr lvl="2">
              <a:buFont typeface="Wingdings" panose="05000000000000000000" pitchFamily="2" charset="2"/>
              <a:buChar char="§"/>
            </a:pPr>
            <a:r>
              <a:rPr lang="en-IN" dirty="0"/>
              <a:t>Post Placement Support</a:t>
            </a:r>
            <a:endParaRPr lang="en-US" dirty="0"/>
          </a:p>
          <a:p>
            <a:pPr lvl="1">
              <a:buFont typeface="Wingdings" panose="05000000000000000000" pitchFamily="2" charset="2"/>
              <a:buChar char="§"/>
            </a:pPr>
            <a:r>
              <a:rPr lang="en-IN" b="1" dirty="0"/>
              <a:t>Non cash entitlements</a:t>
            </a:r>
            <a:endParaRPr lang="en-US" b="1" dirty="0"/>
          </a:p>
          <a:p>
            <a:pPr lvl="2">
              <a:buFont typeface="Wingdings" panose="05000000000000000000" pitchFamily="2" charset="2"/>
              <a:buChar char="§"/>
            </a:pPr>
            <a:r>
              <a:rPr lang="en-IN" dirty="0"/>
              <a:t>Boarding and lodging during training</a:t>
            </a:r>
            <a:endParaRPr lang="en-US" dirty="0"/>
          </a:p>
          <a:p>
            <a:pPr lvl="2">
              <a:buFont typeface="Wingdings" panose="05000000000000000000" pitchFamily="2" charset="2"/>
              <a:buChar char="§"/>
            </a:pPr>
            <a:r>
              <a:rPr lang="en-IN" dirty="0"/>
              <a:t>Boarding and Lodging during OJT</a:t>
            </a:r>
            <a:endParaRPr lang="en-US" dirty="0"/>
          </a:p>
          <a:p>
            <a:pPr lvl="2">
              <a:buFont typeface="Wingdings" panose="05000000000000000000" pitchFamily="2" charset="2"/>
              <a:buChar char="§"/>
            </a:pPr>
            <a:r>
              <a:rPr lang="en-IN" dirty="0"/>
              <a:t>One Time Travel Cost</a:t>
            </a:r>
            <a:endParaRPr lang="en-US" dirty="0"/>
          </a:p>
          <a:p>
            <a:pPr marL="0" indent="0">
              <a:buNone/>
            </a:pPr>
            <a:endParaRPr lang="en-US" sz="1400" b="1" dirty="0"/>
          </a:p>
        </p:txBody>
      </p:sp>
    </p:spTree>
    <p:extLst>
      <p:ext uri="{BB962C8B-B14F-4D97-AF65-F5344CB8AC3E}">
        <p14:creationId xmlns:p14="http://schemas.microsoft.com/office/powerpoint/2010/main" val="25317810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Section 8.4:</a:t>
            </a:r>
            <a:r>
              <a:rPr lang="en-US" dirty="0"/>
              <a:t/>
            </a:r>
            <a:br>
              <a:rPr lang="en-US" dirty="0"/>
            </a:br>
            <a:r>
              <a:rPr lang="en-IN" dirty="0"/>
              <a:t>Protocol for delivery of cash and non cash entitlements (</a:t>
            </a:r>
            <a:r>
              <a:rPr lang="en-IN" dirty="0" err="1"/>
              <a:t>contd</a:t>
            </a:r>
            <a:r>
              <a:rPr lang="en-IN" dirty="0"/>
              <a: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IN" dirty="0" smtClean="0"/>
              <a:t>8.4.4 </a:t>
            </a:r>
            <a:r>
              <a:rPr lang="en-IN" dirty="0"/>
              <a:t>Payment of Post Placement </a:t>
            </a:r>
            <a:r>
              <a:rPr lang="en-IN" dirty="0" smtClean="0"/>
              <a:t>Support</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982622388"/>
              </p:ext>
            </p:extLst>
          </p:nvPr>
        </p:nvGraphicFramePr>
        <p:xfrm>
          <a:off x="502276" y="1991609"/>
          <a:ext cx="8113690" cy="4575291"/>
        </p:xfrm>
        <a:graphic>
          <a:graphicData uri="http://schemas.openxmlformats.org/drawingml/2006/table">
            <a:tbl>
              <a:tblPr firstRow="1" firstCol="1" bandRow="1">
                <a:tableStyleId>{5C22544A-7EE6-4342-B048-85BDC9FD1C3A}</a:tableStyleId>
              </a:tblPr>
              <a:tblGrid>
                <a:gridCol w="1129580"/>
                <a:gridCol w="2746961"/>
                <a:gridCol w="1275446"/>
                <a:gridCol w="2961703"/>
              </a:tblGrid>
              <a:tr h="1630923">
                <a:tc>
                  <a:txBody>
                    <a:bodyPr/>
                    <a:lstStyle/>
                    <a:p>
                      <a:pPr marL="457200" algn="just">
                        <a:lnSpc>
                          <a:spcPct val="115000"/>
                        </a:lnSpc>
                        <a:spcAft>
                          <a:spcPts val="0"/>
                        </a:spcAft>
                      </a:pPr>
                      <a:r>
                        <a:rPr lang="en-IN" sz="1400" dirty="0">
                          <a:effectLst/>
                          <a:latin typeface="Fira Sans Light" panose="020B0403050000020004" pitchFamily="34" charset="0"/>
                          <a:ea typeface="Fira Sans Light" panose="020B0403050000020004" pitchFamily="34" charset="0"/>
                        </a:rPr>
                        <a:t>PPS instalment</a:t>
                      </a:r>
                      <a:endParaRPr lang="en-US" sz="1400" dirty="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solidFill>
                      <a:srgbClr val="362362"/>
                    </a:solidFill>
                  </a:tcPr>
                </a:tc>
                <a:tc>
                  <a:txBody>
                    <a:bodyPr/>
                    <a:lstStyle/>
                    <a:p>
                      <a:pPr marL="457200" algn="just">
                        <a:lnSpc>
                          <a:spcPct val="115000"/>
                        </a:lnSpc>
                        <a:spcAft>
                          <a:spcPts val="0"/>
                        </a:spcAft>
                      </a:pPr>
                      <a:r>
                        <a:rPr lang="en-IN" sz="1400" dirty="0">
                          <a:effectLst/>
                          <a:latin typeface="Fira Sans Light" panose="020B0403050000020004" pitchFamily="34" charset="0"/>
                          <a:ea typeface="Fira Sans Light" panose="020B0403050000020004" pitchFamily="34" charset="0"/>
                        </a:rPr>
                        <a:t>Timeline</a:t>
                      </a:r>
                      <a:endParaRPr lang="en-US" sz="1400" dirty="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solidFill>
                      <a:srgbClr val="362362"/>
                    </a:solidFill>
                  </a:tcPr>
                </a:tc>
                <a:tc>
                  <a:txBody>
                    <a:bodyPr/>
                    <a:lstStyle/>
                    <a:p>
                      <a:pPr marL="457200" algn="just">
                        <a:lnSpc>
                          <a:spcPct val="115000"/>
                        </a:lnSpc>
                        <a:spcAft>
                          <a:spcPts val="0"/>
                        </a:spcAft>
                      </a:pPr>
                      <a:r>
                        <a:rPr lang="en-IN" sz="1400" dirty="0">
                          <a:effectLst/>
                          <a:latin typeface="Fira Sans Light" panose="020B0403050000020004" pitchFamily="34" charset="0"/>
                          <a:ea typeface="Fira Sans Light" panose="020B0403050000020004" pitchFamily="34" charset="0"/>
                        </a:rPr>
                        <a:t>Amount (₹)</a:t>
                      </a:r>
                      <a:endParaRPr lang="en-US" sz="1400" dirty="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solidFill>
                      <a:srgbClr val="362362"/>
                    </a:solidFill>
                  </a:tcPr>
                </a:tc>
                <a:tc>
                  <a:txBody>
                    <a:bodyPr/>
                    <a:lstStyle/>
                    <a:p>
                      <a:pPr marL="457200" algn="just">
                        <a:lnSpc>
                          <a:spcPct val="115000"/>
                        </a:lnSpc>
                        <a:spcAft>
                          <a:spcPts val="1000"/>
                        </a:spcAft>
                      </a:pPr>
                      <a:r>
                        <a:rPr lang="en-IN" sz="1400" dirty="0">
                          <a:effectLst/>
                          <a:latin typeface="Fira Sans Light" panose="020B0403050000020004" pitchFamily="34" charset="0"/>
                          <a:ea typeface="Fira Sans Light" panose="020B0403050000020004" pitchFamily="34" charset="0"/>
                        </a:rPr>
                        <a:t>Proofs required for payment </a:t>
                      </a:r>
                      <a:endParaRPr lang="en-US" sz="1400" dirty="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solidFill>
                      <a:srgbClr val="362362"/>
                    </a:solidFill>
                  </a:tcPr>
                </a:tc>
              </a:tr>
              <a:tr h="1448518">
                <a:tc>
                  <a:txBody>
                    <a:bodyPr/>
                    <a:lstStyle/>
                    <a:p>
                      <a:pPr marL="457200" algn="just">
                        <a:lnSpc>
                          <a:spcPct val="115000"/>
                        </a:lnSpc>
                        <a:spcAft>
                          <a:spcPts val="0"/>
                        </a:spcAft>
                      </a:pPr>
                      <a:r>
                        <a:rPr lang="en-IN" sz="1400">
                          <a:effectLst/>
                          <a:latin typeface="Fira Sans Light" panose="020B0403050000020004" pitchFamily="34" charset="0"/>
                          <a:ea typeface="Fira Sans Light" panose="020B0403050000020004" pitchFamily="34" charset="0"/>
                        </a:rPr>
                        <a:t>1</a:t>
                      </a:r>
                      <a:r>
                        <a:rPr lang="en-IN" sz="1400" baseline="30000">
                          <a:effectLst/>
                          <a:latin typeface="Fira Sans Light" panose="020B0403050000020004" pitchFamily="34" charset="0"/>
                          <a:ea typeface="Fira Sans Light" panose="020B0403050000020004" pitchFamily="34" charset="0"/>
                        </a:rPr>
                        <a:t>st</a:t>
                      </a:r>
                      <a:r>
                        <a:rPr lang="en-IN" sz="1400">
                          <a:effectLst/>
                          <a:latin typeface="Fira Sans Light" panose="020B0403050000020004" pitchFamily="34" charset="0"/>
                          <a:ea typeface="Fira Sans Light" panose="020B0403050000020004" pitchFamily="34" charset="0"/>
                        </a:rPr>
                        <a:t> instalment</a:t>
                      </a:r>
                      <a:endParaRPr lang="en-US" sz="140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solidFill>
                      <a:srgbClr val="362362"/>
                    </a:solidFill>
                  </a:tcPr>
                </a:tc>
                <a:tc>
                  <a:txBody>
                    <a:bodyPr/>
                    <a:lstStyle/>
                    <a:p>
                      <a:pPr marL="457200" algn="just">
                        <a:lnSpc>
                          <a:spcPct val="115000"/>
                        </a:lnSpc>
                        <a:spcAft>
                          <a:spcPts val="0"/>
                        </a:spcAft>
                      </a:pPr>
                      <a:r>
                        <a:rPr lang="en-IN" sz="1400" dirty="0">
                          <a:effectLst/>
                          <a:latin typeface="Fira Sans Light" panose="020B0403050000020004" pitchFamily="34" charset="0"/>
                          <a:ea typeface="Fira Sans Light" panose="020B0403050000020004" pitchFamily="34" charset="0"/>
                        </a:rPr>
                        <a:t>To be paid within 7 days of joining a job. PIA can also pay in advance at its own risk if the PIA has confidence that the candidate will join the job.</a:t>
                      </a:r>
                      <a:endParaRPr lang="en-US" sz="1400" dirty="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tc>
                <a:tc>
                  <a:txBody>
                    <a:bodyPr/>
                    <a:lstStyle/>
                    <a:p>
                      <a:pPr marL="457200" algn="just">
                        <a:lnSpc>
                          <a:spcPct val="115000"/>
                        </a:lnSpc>
                        <a:spcAft>
                          <a:spcPts val="0"/>
                        </a:spcAft>
                      </a:pPr>
                      <a:r>
                        <a:rPr lang="en-IN" sz="1400" dirty="0">
                          <a:effectLst/>
                          <a:latin typeface="Fira Sans Light" panose="020B0403050000020004" pitchFamily="34" charset="0"/>
                          <a:ea typeface="Fira Sans Light" panose="020B0403050000020004" pitchFamily="34" charset="0"/>
                        </a:rPr>
                        <a:t>1,000/-</a:t>
                      </a:r>
                      <a:endParaRPr lang="en-US" sz="1400" dirty="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tc>
                <a:tc>
                  <a:txBody>
                    <a:bodyPr/>
                    <a:lstStyle/>
                    <a:p>
                      <a:pPr marL="457200" algn="just">
                        <a:lnSpc>
                          <a:spcPct val="115000"/>
                        </a:lnSpc>
                        <a:spcAft>
                          <a:spcPts val="1000"/>
                        </a:spcAft>
                      </a:pPr>
                      <a:r>
                        <a:rPr lang="en-IN" sz="1400" dirty="0">
                          <a:effectLst/>
                          <a:latin typeface="Fira Sans Light" panose="020B0403050000020004" pitchFamily="34" charset="0"/>
                          <a:ea typeface="Fira Sans Light" panose="020B0403050000020004" pitchFamily="34" charset="0"/>
                        </a:rPr>
                        <a:t>Joining letter from the employer.*</a:t>
                      </a:r>
                      <a:endParaRPr lang="en-US" sz="1400" dirty="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tc>
              </a:tr>
              <a:tr h="1162325">
                <a:tc>
                  <a:txBody>
                    <a:bodyPr/>
                    <a:lstStyle/>
                    <a:p>
                      <a:pPr marL="457200" algn="just">
                        <a:lnSpc>
                          <a:spcPct val="115000"/>
                        </a:lnSpc>
                        <a:spcAft>
                          <a:spcPts val="0"/>
                        </a:spcAft>
                      </a:pPr>
                      <a:r>
                        <a:rPr lang="en-IN" sz="1400" dirty="0">
                          <a:effectLst/>
                          <a:latin typeface="Fira Sans Light" panose="020B0403050000020004" pitchFamily="34" charset="0"/>
                          <a:ea typeface="Fira Sans Light" panose="020B0403050000020004" pitchFamily="34" charset="0"/>
                        </a:rPr>
                        <a:t>2</a:t>
                      </a:r>
                      <a:r>
                        <a:rPr lang="en-IN" sz="1400" baseline="30000" dirty="0">
                          <a:effectLst/>
                          <a:latin typeface="Fira Sans Light" panose="020B0403050000020004" pitchFamily="34" charset="0"/>
                          <a:ea typeface="Fira Sans Light" panose="020B0403050000020004" pitchFamily="34" charset="0"/>
                        </a:rPr>
                        <a:t>nd</a:t>
                      </a:r>
                      <a:r>
                        <a:rPr lang="en-IN" sz="1400" dirty="0">
                          <a:effectLst/>
                          <a:latin typeface="Fira Sans Light" panose="020B0403050000020004" pitchFamily="34" charset="0"/>
                          <a:ea typeface="Fira Sans Light" panose="020B0403050000020004" pitchFamily="34" charset="0"/>
                        </a:rPr>
                        <a:t> instalment to last instalment</a:t>
                      </a:r>
                      <a:endParaRPr lang="en-US" sz="1400" dirty="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solidFill>
                      <a:srgbClr val="362362"/>
                    </a:solidFill>
                  </a:tcPr>
                </a:tc>
                <a:tc>
                  <a:txBody>
                    <a:bodyPr/>
                    <a:lstStyle/>
                    <a:p>
                      <a:pPr marL="457200" algn="just">
                        <a:lnSpc>
                          <a:spcPct val="115000"/>
                        </a:lnSpc>
                        <a:spcAft>
                          <a:spcPts val="0"/>
                        </a:spcAft>
                      </a:pPr>
                      <a:r>
                        <a:rPr lang="en-IN" sz="1400" dirty="0">
                          <a:effectLst/>
                          <a:latin typeface="Fira Sans Light" panose="020B0403050000020004" pitchFamily="34" charset="0"/>
                          <a:ea typeface="Fira Sans Light" panose="020B0403050000020004" pitchFamily="34" charset="0"/>
                        </a:rPr>
                        <a:t>10</a:t>
                      </a:r>
                      <a:r>
                        <a:rPr lang="en-IN" sz="1400" baseline="30000" dirty="0">
                          <a:effectLst/>
                          <a:latin typeface="Fira Sans Light" panose="020B0403050000020004" pitchFamily="34" charset="0"/>
                          <a:ea typeface="Fira Sans Light" panose="020B0403050000020004" pitchFamily="34" charset="0"/>
                        </a:rPr>
                        <a:t>th</a:t>
                      </a:r>
                      <a:r>
                        <a:rPr lang="en-IN" sz="1400" dirty="0">
                          <a:effectLst/>
                          <a:latin typeface="Fira Sans Light" panose="020B0403050000020004" pitchFamily="34" charset="0"/>
                          <a:ea typeface="Fira Sans Light" panose="020B0403050000020004" pitchFamily="34" charset="0"/>
                        </a:rPr>
                        <a:t> of next calendar month</a:t>
                      </a:r>
                      <a:endParaRPr lang="en-US" sz="1400" dirty="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tc>
                <a:tc>
                  <a:txBody>
                    <a:bodyPr/>
                    <a:lstStyle/>
                    <a:p>
                      <a:pPr marL="457200" algn="just">
                        <a:lnSpc>
                          <a:spcPct val="115000"/>
                        </a:lnSpc>
                        <a:spcAft>
                          <a:spcPts val="1000"/>
                        </a:spcAft>
                      </a:pPr>
                      <a:r>
                        <a:rPr lang="en-IN" sz="1400" dirty="0">
                          <a:effectLst/>
                          <a:latin typeface="Fira Sans Light" panose="020B0403050000020004" pitchFamily="34" charset="0"/>
                          <a:ea typeface="Fira Sans Light" panose="020B0403050000020004" pitchFamily="34" charset="0"/>
                        </a:rPr>
                        <a:t>1,000/-</a:t>
                      </a:r>
                      <a:endParaRPr lang="en-US" sz="1400" dirty="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tc>
                <a:tc>
                  <a:txBody>
                    <a:bodyPr/>
                    <a:lstStyle/>
                    <a:p>
                      <a:pPr algn="just">
                        <a:spcAft>
                          <a:spcPts val="0"/>
                        </a:spcAft>
                      </a:pPr>
                      <a:r>
                        <a:rPr lang="en-IN" sz="1400" dirty="0">
                          <a:effectLst/>
                          <a:latin typeface="Fira Sans Light" panose="020B0403050000020004" pitchFamily="34" charset="0"/>
                          <a:ea typeface="Fira Sans Light" panose="020B0403050000020004" pitchFamily="34" charset="0"/>
                        </a:rPr>
                        <a:t>Records for the previous month:* </a:t>
                      </a:r>
                      <a:endParaRPr lang="en-US" sz="1600" dirty="0">
                        <a:effectLst/>
                        <a:latin typeface="Fira Sans Light" panose="020B0403050000020004" pitchFamily="34" charset="0"/>
                        <a:ea typeface="Fira Sans Light" panose="020B0403050000020004" pitchFamily="34" charset="0"/>
                      </a:endParaRPr>
                    </a:p>
                    <a:p>
                      <a:pPr marL="342900" lvl="0" indent="-342900" algn="just">
                        <a:lnSpc>
                          <a:spcPct val="115000"/>
                        </a:lnSpc>
                        <a:spcAft>
                          <a:spcPts val="0"/>
                        </a:spcAft>
                        <a:buFont typeface="Symbol" panose="05050102010706020507" pitchFamily="18" charset="2"/>
                        <a:buChar char=""/>
                      </a:pPr>
                      <a:r>
                        <a:rPr lang="en-IN" sz="1400" dirty="0">
                          <a:effectLst/>
                          <a:latin typeface="Fira Sans Light" panose="020B0403050000020004" pitchFamily="34" charset="0"/>
                          <a:ea typeface="Fira Sans Light" panose="020B0403050000020004" pitchFamily="34" charset="0"/>
                        </a:rPr>
                        <a:t>Salary slip joint certificate from the employer and candidate on salary paid and </a:t>
                      </a:r>
                      <a:endParaRPr lang="en-US" sz="1400" dirty="0">
                        <a:effectLst/>
                        <a:latin typeface="Fira Sans Light" panose="020B0403050000020004" pitchFamily="34" charset="0"/>
                        <a:ea typeface="Fira Sans Light" panose="020B0403050000020004" pitchFamily="34" charset="0"/>
                      </a:endParaRPr>
                    </a:p>
                    <a:p>
                      <a:pPr marL="342900" lvl="0" indent="-342900" algn="just">
                        <a:lnSpc>
                          <a:spcPct val="115000"/>
                        </a:lnSpc>
                        <a:spcAft>
                          <a:spcPts val="1000"/>
                        </a:spcAft>
                        <a:buFont typeface="Symbol" panose="05050102010706020507" pitchFamily="18" charset="2"/>
                        <a:buChar char=""/>
                      </a:pPr>
                      <a:r>
                        <a:rPr lang="en-IN" sz="1400" dirty="0">
                          <a:effectLst/>
                          <a:latin typeface="Fira Sans Light" panose="020B0403050000020004" pitchFamily="34" charset="0"/>
                          <a:ea typeface="Fira Sans Light" panose="020B0403050000020004" pitchFamily="34" charset="0"/>
                        </a:rPr>
                        <a:t>Bank transfer payment proof of take home pay</a:t>
                      </a:r>
                      <a:endParaRPr lang="en-US" sz="1400" dirty="0">
                        <a:effectLst/>
                        <a:latin typeface="Fira Sans Light" panose="020B0403050000020004" pitchFamily="34" charset="0"/>
                        <a:ea typeface="Fira Sans Light" panose="020B0403050000020004" pitchFamily="34" charset="0"/>
                        <a:cs typeface="Times New Roman" panose="02020603050405020304" pitchFamily="18" charset="0"/>
                      </a:endParaRPr>
                    </a:p>
                  </a:txBody>
                  <a:tcPr marL="57501" marR="57501" marT="0" marB="0"/>
                </a:tc>
              </a:tr>
            </a:tbl>
          </a:graphicData>
        </a:graphic>
      </p:graphicFrame>
    </p:spTree>
    <p:extLst>
      <p:ext uri="{BB962C8B-B14F-4D97-AF65-F5344CB8AC3E}">
        <p14:creationId xmlns:p14="http://schemas.microsoft.com/office/powerpoint/2010/main" val="3278608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Section 8.4:</a:t>
            </a:r>
            <a:r>
              <a:rPr lang="en-US" dirty="0"/>
              <a:t/>
            </a:r>
            <a:br>
              <a:rPr lang="en-US" dirty="0"/>
            </a:br>
            <a:r>
              <a:rPr lang="en-IN" dirty="0"/>
              <a:t>Protocol for delivery of cash and non cash entitlements (</a:t>
            </a:r>
            <a:r>
              <a:rPr lang="en-IN" dirty="0" err="1"/>
              <a:t>contd</a:t>
            </a:r>
            <a:r>
              <a:rPr lang="en-IN" dirty="0"/>
              <a:t>…)</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
            </a:pPr>
            <a:r>
              <a:rPr lang="en-IN" b="1" dirty="0" smtClean="0"/>
              <a:t>8.4.5 </a:t>
            </a:r>
            <a:r>
              <a:rPr lang="en-IN" b="1" dirty="0"/>
              <a:t>One time travel </a:t>
            </a:r>
            <a:r>
              <a:rPr lang="en-IN" b="1" dirty="0" smtClean="0"/>
              <a:t>cost</a:t>
            </a:r>
          </a:p>
          <a:p>
            <a:pPr marL="0" indent="0">
              <a:buNone/>
            </a:pPr>
            <a:r>
              <a:rPr lang="en-IN" dirty="0" smtClean="0"/>
              <a:t>A </a:t>
            </a:r>
            <a:r>
              <a:rPr lang="en-IN" dirty="0"/>
              <a:t>lump </a:t>
            </a:r>
            <a:r>
              <a:rPr lang="en-IN" dirty="0" smtClean="0"/>
              <a:t>sum financial assistance is provided to the candidates to facilitate essential travel required </a:t>
            </a:r>
            <a:r>
              <a:rPr lang="en-IN" dirty="0"/>
              <a:t>under the program for the </a:t>
            </a:r>
            <a:r>
              <a:rPr lang="en-IN" dirty="0" smtClean="0"/>
              <a:t>following </a:t>
            </a:r>
            <a:r>
              <a:rPr lang="en-IN" dirty="0"/>
              <a:t>purposes:</a:t>
            </a:r>
            <a:endParaRPr lang="en-US" dirty="0"/>
          </a:p>
          <a:p>
            <a:pPr lvl="1">
              <a:buFont typeface="Wingdings" panose="05000000000000000000" pitchFamily="2" charset="2"/>
              <a:buChar char="§"/>
            </a:pPr>
            <a:r>
              <a:rPr lang="en-IN" dirty="0"/>
              <a:t>From usual place of residence* to training centre (for residential candidates only) </a:t>
            </a:r>
            <a:endParaRPr lang="en-US" dirty="0"/>
          </a:p>
          <a:p>
            <a:pPr lvl="1">
              <a:buFont typeface="Wingdings" panose="05000000000000000000" pitchFamily="2" charset="2"/>
              <a:buChar char="§"/>
            </a:pPr>
            <a:r>
              <a:rPr lang="en-IN" dirty="0"/>
              <a:t>From training centre/ usual place of residence to OJT place </a:t>
            </a:r>
            <a:endParaRPr lang="en-US" dirty="0"/>
          </a:p>
          <a:p>
            <a:pPr lvl="1">
              <a:buFont typeface="Wingdings" panose="05000000000000000000" pitchFamily="2" charset="2"/>
              <a:buChar char="§"/>
            </a:pPr>
            <a:r>
              <a:rPr lang="en-IN" dirty="0"/>
              <a:t>From OJT place to training centre if OJT is in the middle of training programme </a:t>
            </a:r>
            <a:endParaRPr lang="en-US" dirty="0"/>
          </a:p>
          <a:p>
            <a:pPr lvl="1">
              <a:buFont typeface="Wingdings" panose="05000000000000000000" pitchFamily="2" charset="2"/>
              <a:buChar char="§"/>
            </a:pPr>
            <a:r>
              <a:rPr lang="en-IN" dirty="0"/>
              <a:t>From OJT/Training centre to usual place of residence </a:t>
            </a:r>
            <a:endParaRPr lang="en-US" dirty="0"/>
          </a:p>
          <a:p>
            <a:pPr lvl="1">
              <a:buFont typeface="Wingdings" panose="05000000000000000000" pitchFamily="2" charset="2"/>
              <a:buChar char="§"/>
            </a:pPr>
            <a:r>
              <a:rPr lang="en-IN" dirty="0"/>
              <a:t>From OJT/Training centre/usual place of residence to place of 1</a:t>
            </a:r>
            <a:r>
              <a:rPr lang="en-IN" baseline="30000" dirty="0"/>
              <a:t>st</a:t>
            </a:r>
            <a:r>
              <a:rPr lang="en-IN" dirty="0"/>
              <a:t> employment </a:t>
            </a:r>
            <a:endParaRPr lang="en-US" dirty="0"/>
          </a:p>
          <a:p>
            <a:pPr lvl="1">
              <a:buFont typeface="Wingdings" panose="05000000000000000000" pitchFamily="2" charset="2"/>
              <a:buChar char="§"/>
            </a:pPr>
            <a:r>
              <a:rPr lang="en-IN" dirty="0"/>
              <a:t>One time travel for emergencies from OJT/Training centre to usual place of residence and back </a:t>
            </a:r>
            <a:endParaRPr lang="en-US" dirty="0"/>
          </a:p>
          <a:p>
            <a:pPr marL="0" indent="0">
              <a:buNone/>
            </a:pPr>
            <a:endParaRPr lang="en-US" dirty="0"/>
          </a:p>
          <a:p>
            <a:pPr marL="0" indent="0">
              <a:buNone/>
            </a:pPr>
            <a:r>
              <a:rPr lang="en-IN" sz="1700" dirty="0" smtClean="0"/>
              <a:t>( </a:t>
            </a:r>
            <a:r>
              <a:rPr lang="en-IN" sz="1700" dirty="0"/>
              <a:t>*Usual place of residence is normally where the candidate or his family stays. However, if the family has shifted, a candidate can specify a different place as the place of stay).</a:t>
            </a:r>
            <a:endParaRPr lang="en-US" sz="1700" dirty="0"/>
          </a:p>
          <a:p>
            <a:pPr lvl="1">
              <a:buFont typeface="Wingdings" panose="05000000000000000000" pitchFamily="2" charset="2"/>
              <a:buChar char="§"/>
            </a:pPr>
            <a:endParaRPr lang="en-US" dirty="0"/>
          </a:p>
        </p:txBody>
      </p:sp>
    </p:spTree>
    <p:extLst>
      <p:ext uri="{BB962C8B-B14F-4D97-AF65-F5344CB8AC3E}">
        <p14:creationId xmlns:p14="http://schemas.microsoft.com/office/powerpoint/2010/main" val="34265516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Section 8.4:</a:t>
            </a:r>
            <a:r>
              <a:rPr lang="en-US" dirty="0"/>
              <a:t/>
            </a:r>
            <a:br>
              <a:rPr lang="en-US" dirty="0"/>
            </a:br>
            <a:r>
              <a:rPr lang="en-IN" dirty="0"/>
              <a:t>Protocol for delivery of cash and non cash entitlements (</a:t>
            </a:r>
            <a:r>
              <a:rPr lang="en-IN" dirty="0" err="1"/>
              <a:t>contd</a:t>
            </a:r>
            <a:r>
              <a:rPr lang="en-IN" dirty="0"/>
              <a:t>…)</a:t>
            </a:r>
            <a:endParaRPr lang="en-US" dirty="0"/>
          </a:p>
        </p:txBody>
      </p:sp>
      <p:sp>
        <p:nvSpPr>
          <p:cNvPr id="3" name="Content Placeholder 2"/>
          <p:cNvSpPr>
            <a:spLocks noGrp="1"/>
          </p:cNvSpPr>
          <p:nvPr>
            <p:ph idx="1"/>
          </p:nvPr>
        </p:nvSpPr>
        <p:spPr>
          <a:xfrm>
            <a:off x="646176" y="1600200"/>
            <a:ext cx="7815244" cy="4955146"/>
          </a:xfrm>
        </p:spPr>
        <p:txBody>
          <a:bodyPr>
            <a:normAutofit fontScale="47500" lnSpcReduction="20000"/>
          </a:bodyPr>
          <a:lstStyle/>
          <a:p>
            <a:pPr marL="0" indent="0">
              <a:buNone/>
            </a:pPr>
            <a:r>
              <a:rPr lang="en-IN" sz="3500" dirty="0"/>
              <a:t>Eligibility for travel is defined as follows: </a:t>
            </a:r>
            <a:endParaRPr lang="en-US" sz="3500" dirty="0"/>
          </a:p>
          <a:p>
            <a:pPr lvl="1">
              <a:buFont typeface="Wingdings" panose="05000000000000000000" pitchFamily="2" charset="2"/>
              <a:buChar char="§"/>
            </a:pPr>
            <a:r>
              <a:rPr lang="en-IN" sz="3100" dirty="0"/>
              <a:t>Rail sleeper class of travel including </a:t>
            </a:r>
            <a:r>
              <a:rPr lang="en-IN" sz="3100" dirty="0" err="1"/>
              <a:t>tatkal</a:t>
            </a:r>
            <a:r>
              <a:rPr lang="en-IN" sz="3100" dirty="0"/>
              <a:t> charges.</a:t>
            </a:r>
            <a:endParaRPr lang="en-US" sz="3100" dirty="0"/>
          </a:p>
          <a:p>
            <a:pPr lvl="1">
              <a:buFont typeface="Wingdings" panose="05000000000000000000" pitchFamily="2" charset="2"/>
              <a:buChar char="§"/>
            </a:pPr>
            <a:r>
              <a:rPr lang="en-IN" sz="3100" dirty="0"/>
              <a:t>Bus transport of any public sector undertaking </a:t>
            </a:r>
            <a:endParaRPr lang="en-US" sz="3100" dirty="0"/>
          </a:p>
          <a:p>
            <a:pPr lvl="1">
              <a:buFont typeface="Wingdings" panose="05000000000000000000" pitchFamily="2" charset="2"/>
              <a:buChar char="§"/>
            </a:pPr>
            <a:r>
              <a:rPr lang="en-IN" sz="3100" dirty="0"/>
              <a:t>Private bus transport up to a maximum of twice the rail sleeper fare </a:t>
            </a:r>
            <a:endParaRPr lang="en-US" sz="3100" dirty="0"/>
          </a:p>
          <a:p>
            <a:pPr lvl="1" algn="just">
              <a:buFont typeface="Wingdings" panose="05000000000000000000" pitchFamily="2" charset="2"/>
              <a:buChar char="§"/>
            </a:pPr>
            <a:r>
              <a:rPr lang="en-IN" sz="3100" dirty="0"/>
              <a:t>If a PIA exercises options other than the above list, fare will be subjected to a maximum of three times of the rail fare (if places are not connected by a rail line road distance can be used for arriving at the rail fare</a:t>
            </a:r>
            <a:r>
              <a:rPr lang="en-IN" sz="3100" dirty="0" smtClean="0"/>
              <a:t>)</a:t>
            </a:r>
            <a:endParaRPr lang="en-US" sz="3100" dirty="0"/>
          </a:p>
          <a:p>
            <a:pPr marL="0" indent="0" algn="just">
              <a:buNone/>
            </a:pPr>
            <a:r>
              <a:rPr lang="en-IN" sz="3500" dirty="0"/>
              <a:t>In addition to the travel cost, food and boarding cost while in transit, a PIA would be eligible to book the following expenditure under the head One Time Travel Cost:</a:t>
            </a:r>
            <a:endParaRPr lang="en-US" sz="3500" dirty="0"/>
          </a:p>
          <a:p>
            <a:pPr lvl="0" algn="just"/>
            <a:r>
              <a:rPr lang="en-IN" sz="3100" b="1" dirty="0"/>
              <a:t>Agency charges</a:t>
            </a:r>
            <a:r>
              <a:rPr lang="en-IN" sz="3100" dirty="0"/>
              <a:t>: Agency charges as permitted or levied by government/public sector organisations is admissible. If the booking is through private agencies equivalent service charges is </a:t>
            </a:r>
            <a:r>
              <a:rPr lang="en-IN" sz="3100" dirty="0" smtClean="0"/>
              <a:t>admissible</a:t>
            </a:r>
            <a:endParaRPr lang="en-US" sz="3100" dirty="0"/>
          </a:p>
          <a:p>
            <a:pPr lvl="0" algn="just"/>
            <a:r>
              <a:rPr lang="en-IN" sz="3100" b="1" dirty="0"/>
              <a:t>Service tax and education cess</a:t>
            </a:r>
            <a:r>
              <a:rPr lang="en-IN" sz="3100" dirty="0"/>
              <a:t>: Element of service tax, and education cess is </a:t>
            </a:r>
            <a:r>
              <a:rPr lang="en-IN" sz="3100" dirty="0" smtClean="0"/>
              <a:t>admissible</a:t>
            </a:r>
            <a:endParaRPr lang="en-US" sz="3100" dirty="0"/>
          </a:p>
          <a:p>
            <a:pPr algn="just"/>
            <a:r>
              <a:rPr lang="en-IN" sz="3200" dirty="0"/>
              <a:t>No cancellation charges are admissible. Cancellation charges, if any shall be borne by </a:t>
            </a:r>
            <a:r>
              <a:rPr lang="en-IN" sz="3200" dirty="0" smtClean="0"/>
              <a:t>PIA</a:t>
            </a:r>
            <a:endParaRPr lang="en-US" sz="3200" dirty="0"/>
          </a:p>
          <a:p>
            <a:pPr lvl="0" algn="just"/>
            <a:r>
              <a:rPr lang="en-IN" sz="3200" dirty="0"/>
              <a:t>All bookings should be managed by the PIA or an agent authorised by him.</a:t>
            </a:r>
            <a:endParaRPr lang="en-US" sz="3200" dirty="0"/>
          </a:p>
          <a:p>
            <a:pPr lvl="0" algn="just"/>
            <a:r>
              <a:rPr lang="en-IN" sz="3200" dirty="0"/>
              <a:t>All travel should be supported by a statement from the candidates and a travel ticket or </a:t>
            </a:r>
            <a:r>
              <a:rPr lang="en-IN" sz="3200" dirty="0" smtClean="0"/>
              <a:t>voucher</a:t>
            </a:r>
            <a:endParaRPr lang="en-US" sz="3200" dirty="0"/>
          </a:p>
          <a:p>
            <a:pPr algn="just"/>
            <a:r>
              <a:rPr lang="en-IN" sz="3200" dirty="0"/>
              <a:t>Expenditure incurred towards One Time Travel should be audited by the Periodical Auditor at the time of release of </a:t>
            </a:r>
            <a:r>
              <a:rPr lang="en-IN" sz="3200" dirty="0" smtClean="0"/>
              <a:t>instalments</a:t>
            </a:r>
            <a:endParaRPr lang="en-US" sz="3200" dirty="0"/>
          </a:p>
        </p:txBody>
      </p:sp>
    </p:spTree>
    <p:extLst>
      <p:ext uri="{BB962C8B-B14F-4D97-AF65-F5344CB8AC3E}">
        <p14:creationId xmlns:p14="http://schemas.microsoft.com/office/powerpoint/2010/main" val="4225210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Section 8.4:</a:t>
            </a:r>
            <a:r>
              <a:rPr lang="en-US" dirty="0"/>
              <a:t/>
            </a:r>
            <a:br>
              <a:rPr lang="en-US" dirty="0"/>
            </a:br>
            <a:r>
              <a:rPr lang="en-IN" dirty="0"/>
              <a:t>Protocol for delivery of cash and non cash entitlements (</a:t>
            </a:r>
            <a:r>
              <a:rPr lang="en-IN" dirty="0" err="1"/>
              <a:t>contd</a:t>
            </a:r>
            <a:r>
              <a:rPr lang="en-IN" dirty="0"/>
              <a:t>…)</a:t>
            </a:r>
            <a:endParaRPr lang="en-US" dirty="0"/>
          </a:p>
        </p:txBody>
      </p:sp>
      <p:sp>
        <p:nvSpPr>
          <p:cNvPr id="3" name="Content Placeholder 2"/>
          <p:cNvSpPr>
            <a:spLocks noGrp="1"/>
          </p:cNvSpPr>
          <p:nvPr>
            <p:ph idx="1"/>
          </p:nvPr>
        </p:nvSpPr>
        <p:spPr>
          <a:xfrm>
            <a:off x="646176" y="1600200"/>
            <a:ext cx="7789486" cy="4525963"/>
          </a:xfrm>
        </p:spPr>
        <p:txBody>
          <a:bodyPr>
            <a:normAutofit/>
          </a:bodyPr>
          <a:lstStyle/>
          <a:p>
            <a:pPr>
              <a:buFont typeface="Wingdings" panose="05000000000000000000" pitchFamily="2" charset="2"/>
              <a:buChar char="§"/>
            </a:pPr>
            <a:r>
              <a:rPr lang="en-IN" b="1" dirty="0" smtClean="0"/>
              <a:t>8.4.6 </a:t>
            </a:r>
            <a:r>
              <a:rPr lang="en-IN" b="1" dirty="0"/>
              <a:t>Boarding and lodging facilities to the </a:t>
            </a:r>
            <a:r>
              <a:rPr lang="en-IN" b="1" dirty="0" smtClean="0"/>
              <a:t>candidates</a:t>
            </a:r>
          </a:p>
          <a:p>
            <a:pPr marL="0" lvl="0" indent="0" algn="just">
              <a:buNone/>
            </a:pPr>
            <a:r>
              <a:rPr lang="en-IN" dirty="0"/>
              <a:t>Maximum amount a PIA can book under head - Boarding and Lodging Facilities for candidates will not exceed the amount specified in the DDU-GKY guidelines and the sanction order.</a:t>
            </a:r>
            <a:endParaRPr lang="en-US" dirty="0"/>
          </a:p>
          <a:p>
            <a:pPr lvl="1" algn="just">
              <a:buFont typeface="Wingdings" panose="05000000000000000000" pitchFamily="2" charset="2"/>
              <a:buChar char="§"/>
            </a:pPr>
            <a:r>
              <a:rPr lang="en-IN" dirty="0"/>
              <a:t>PIA will be eligible to book expenditure incurred towards Boarding and Lodging Facilities for candidates from the following two options, whichever is lower: </a:t>
            </a:r>
            <a:endParaRPr lang="en-US" dirty="0"/>
          </a:p>
          <a:p>
            <a:pPr lvl="2" algn="just">
              <a:buFont typeface="Wingdings" panose="05000000000000000000" pitchFamily="2" charset="2"/>
              <a:buChar char="§"/>
            </a:pPr>
            <a:r>
              <a:rPr lang="en-IN" dirty="0"/>
              <a:t>Actual amount spent on boarding and lodging as per the audited figures</a:t>
            </a:r>
            <a:endParaRPr lang="en-US" dirty="0"/>
          </a:p>
          <a:p>
            <a:pPr lvl="2" algn="just">
              <a:buFont typeface="Wingdings" panose="05000000000000000000" pitchFamily="2" charset="2"/>
              <a:buChar char="§"/>
            </a:pPr>
            <a:r>
              <a:rPr lang="en-IN" dirty="0"/>
              <a:t>Amount a PIA is entitled to receive based on attendance of candidates in a residential centre. Procedure for calculation of allowable amount based on attendance is explained below.</a:t>
            </a:r>
            <a:endParaRPr lang="en-US" dirty="0"/>
          </a:p>
        </p:txBody>
      </p:sp>
    </p:spTree>
    <p:extLst>
      <p:ext uri="{BB962C8B-B14F-4D97-AF65-F5344CB8AC3E}">
        <p14:creationId xmlns:p14="http://schemas.microsoft.com/office/powerpoint/2010/main" val="16655504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Section 8.4:</a:t>
            </a:r>
            <a:r>
              <a:rPr lang="en-US" dirty="0"/>
              <a:t/>
            </a:r>
            <a:br>
              <a:rPr lang="en-US" dirty="0"/>
            </a:br>
            <a:r>
              <a:rPr lang="en-IN" dirty="0"/>
              <a:t>Protocol for delivery of cash and non cash entitlements (</a:t>
            </a:r>
            <a:r>
              <a:rPr lang="en-IN" dirty="0" err="1"/>
              <a:t>contd</a:t>
            </a:r>
            <a:r>
              <a:rPr lang="en-IN" dirty="0"/>
              <a:t>…)</a:t>
            </a:r>
            <a:endParaRPr lang="en-US" dirty="0"/>
          </a:p>
        </p:txBody>
      </p:sp>
      <p:sp>
        <p:nvSpPr>
          <p:cNvPr id="3" name="Content Placeholder 2"/>
          <p:cNvSpPr>
            <a:spLocks noGrp="1"/>
          </p:cNvSpPr>
          <p:nvPr>
            <p:ph idx="1"/>
          </p:nvPr>
        </p:nvSpPr>
        <p:spPr>
          <a:xfrm>
            <a:off x="646176" y="1600200"/>
            <a:ext cx="7763728" cy="4525963"/>
          </a:xfrm>
        </p:spPr>
        <p:txBody>
          <a:bodyPr/>
          <a:lstStyle/>
          <a:p>
            <a:pPr marL="0" indent="0">
              <a:buNone/>
            </a:pPr>
            <a:r>
              <a:rPr lang="en-IN" b="1" dirty="0"/>
              <a:t>Attendance in the residential facilities </a:t>
            </a:r>
            <a:endParaRPr lang="en-US" dirty="0"/>
          </a:p>
          <a:p>
            <a:pPr lvl="1" algn="just">
              <a:buFont typeface="Wingdings" panose="05000000000000000000" pitchFamily="2" charset="2"/>
              <a:buChar char="§"/>
            </a:pPr>
            <a:r>
              <a:rPr lang="en-IN" dirty="0"/>
              <a:t>A residential place will have a separate geo tagged, time stamped biometric attendance </a:t>
            </a:r>
            <a:r>
              <a:rPr lang="en-IN" dirty="0" smtClean="0"/>
              <a:t>system</a:t>
            </a:r>
            <a:endParaRPr lang="en-US" dirty="0"/>
          </a:p>
          <a:p>
            <a:pPr lvl="1" algn="just">
              <a:buFont typeface="Wingdings" panose="05000000000000000000" pitchFamily="2" charset="2"/>
              <a:buChar char="§"/>
            </a:pPr>
            <a:r>
              <a:rPr lang="en-IN" dirty="0"/>
              <a:t>The attendance will be taken once in a day between 6 PM and 10 </a:t>
            </a:r>
            <a:r>
              <a:rPr lang="en-IN" dirty="0" smtClean="0"/>
              <a:t>PM</a:t>
            </a:r>
            <a:endParaRPr lang="en-US" dirty="0"/>
          </a:p>
          <a:p>
            <a:pPr lvl="1" algn="just">
              <a:buFont typeface="Wingdings" panose="05000000000000000000" pitchFamily="2" charset="2"/>
              <a:buChar char="§"/>
            </a:pPr>
            <a:r>
              <a:rPr lang="en-IN" dirty="0"/>
              <a:t>As sometimes candidates miss out on attendance for a variety of reasons (some of the reasons are: go out of station for short duration or in weekends, illness, forget to mark the attendance etc.), a minimum of 75 % attendance is compulsory to conclude that the candidate has availed residential </a:t>
            </a:r>
            <a:r>
              <a:rPr lang="en-IN" dirty="0" smtClean="0"/>
              <a:t>facilities</a:t>
            </a:r>
            <a:endParaRPr lang="en-US" dirty="0"/>
          </a:p>
          <a:p>
            <a:endParaRPr lang="en-US" dirty="0"/>
          </a:p>
        </p:txBody>
      </p:sp>
    </p:spTree>
    <p:extLst>
      <p:ext uri="{BB962C8B-B14F-4D97-AF65-F5344CB8AC3E}">
        <p14:creationId xmlns:p14="http://schemas.microsoft.com/office/powerpoint/2010/main" val="18135934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Section 8.4:</a:t>
            </a:r>
            <a:r>
              <a:rPr lang="en-US" dirty="0"/>
              <a:t/>
            </a:r>
            <a:br>
              <a:rPr lang="en-US" dirty="0"/>
            </a:br>
            <a:r>
              <a:rPr lang="en-IN" dirty="0"/>
              <a:t>Protocol for delivery of cash and non cash entitlements (</a:t>
            </a:r>
            <a:r>
              <a:rPr lang="en-IN" dirty="0" err="1"/>
              <a:t>contd</a:t>
            </a:r>
            <a:r>
              <a:rPr lang="en-IN" dirty="0"/>
              <a: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IN" dirty="0" smtClean="0"/>
              <a:t>8.4.7 Booking </a:t>
            </a:r>
            <a:r>
              <a:rPr lang="en-IN" dirty="0"/>
              <a:t>of expenditure incurred on </a:t>
            </a:r>
            <a:r>
              <a:rPr lang="en-IN" dirty="0" smtClean="0"/>
              <a:t>uniform</a:t>
            </a:r>
          </a:p>
          <a:p>
            <a:pPr>
              <a:buFont typeface="Wingdings" panose="05000000000000000000" pitchFamily="2" charset="2"/>
              <a:buChar char="§"/>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992082925"/>
              </p:ext>
            </p:extLst>
          </p:nvPr>
        </p:nvGraphicFramePr>
        <p:xfrm>
          <a:off x="646176" y="2096359"/>
          <a:ext cx="7802366" cy="943056"/>
        </p:xfrm>
        <a:graphic>
          <a:graphicData uri="http://schemas.openxmlformats.org/drawingml/2006/table">
            <a:tbl>
              <a:tblPr firstRow="1" firstCol="1" bandRow="1">
                <a:tableStyleId>{5C22544A-7EE6-4342-B048-85BDC9FD1C3A}</a:tableStyleId>
              </a:tblPr>
              <a:tblGrid>
                <a:gridCol w="1830418"/>
                <a:gridCol w="2985477"/>
                <a:gridCol w="2986471"/>
              </a:tblGrid>
              <a:tr h="314352">
                <a:tc>
                  <a:txBody>
                    <a:bodyPr/>
                    <a:lstStyle/>
                    <a:p>
                      <a:pPr algn="just">
                        <a:lnSpc>
                          <a:spcPts val="1500"/>
                        </a:lnSpc>
                        <a:spcBef>
                          <a:spcPts val="1200"/>
                        </a:spcBef>
                        <a:spcAft>
                          <a:spcPts val="0"/>
                        </a:spcAft>
                      </a:pPr>
                      <a:r>
                        <a:rPr lang="en-IN" sz="1400" dirty="0">
                          <a:effectLst/>
                          <a:latin typeface="Fira Sans Light" panose="020B0403050000020004" pitchFamily="34" charset="0"/>
                          <a:ea typeface="Fira Sans Light" panose="020B0403050000020004" pitchFamily="34" charset="0"/>
                        </a:rPr>
                        <a:t>Slab</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0"/>
                        </a:spcAft>
                      </a:pPr>
                      <a:r>
                        <a:rPr lang="en-IN" sz="1400" dirty="0">
                          <a:effectLst/>
                          <a:latin typeface="Fira Sans Light" panose="020B0403050000020004" pitchFamily="34" charset="0"/>
                          <a:ea typeface="Fira Sans Light" panose="020B0403050000020004" pitchFamily="34" charset="0"/>
                        </a:rPr>
                        <a:t>Hours</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0"/>
                        </a:spcAft>
                      </a:pPr>
                      <a:r>
                        <a:rPr lang="en-IN" sz="1400" dirty="0">
                          <a:effectLst/>
                          <a:latin typeface="Fira Sans Light" panose="020B0403050000020004" pitchFamily="34" charset="0"/>
                          <a:ea typeface="Fira Sans Light" panose="020B0403050000020004" pitchFamily="34" charset="0"/>
                        </a:rPr>
                        <a:t>Rate per trainee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r>
              <a:tr h="314352">
                <a:tc>
                  <a:txBody>
                    <a:bodyPr/>
                    <a:lstStyle/>
                    <a:p>
                      <a:pPr algn="just">
                        <a:lnSpc>
                          <a:spcPts val="1500"/>
                        </a:lnSpc>
                        <a:spcBef>
                          <a:spcPts val="1200"/>
                        </a:spcBef>
                        <a:spcAft>
                          <a:spcPts val="0"/>
                        </a:spcAft>
                      </a:pPr>
                      <a:r>
                        <a:rPr lang="en-IN" sz="1400">
                          <a:effectLst/>
                          <a:latin typeface="Fira Sans Light" panose="020B0403050000020004" pitchFamily="34" charset="0"/>
                          <a:ea typeface="Fira Sans Light" panose="020B0403050000020004" pitchFamily="34" charset="0"/>
                        </a:rPr>
                        <a:t>A</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0"/>
                        </a:spcAft>
                      </a:pPr>
                      <a:r>
                        <a:rPr lang="en-IN" sz="1400" dirty="0">
                          <a:effectLst/>
                          <a:latin typeface="Fira Sans Light" panose="020B0403050000020004" pitchFamily="34" charset="0"/>
                          <a:ea typeface="Fira Sans Light" panose="020B0403050000020004" pitchFamily="34" charset="0"/>
                        </a:rPr>
                        <a:t>Up to 1152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0"/>
                        </a:spcAft>
                      </a:pPr>
                      <a:r>
                        <a:rPr lang="en-IN" sz="1400">
                          <a:effectLst/>
                          <a:latin typeface="Fira Sans Light" panose="020B0403050000020004" pitchFamily="34" charset="0"/>
                          <a:ea typeface="Fira Sans Light" panose="020B0403050000020004" pitchFamily="34" charset="0"/>
                        </a:rPr>
                        <a:t>₹ 1000 </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r>
              <a:tr h="314352">
                <a:tc>
                  <a:txBody>
                    <a:bodyPr/>
                    <a:lstStyle/>
                    <a:p>
                      <a:pPr algn="just">
                        <a:lnSpc>
                          <a:spcPts val="1500"/>
                        </a:lnSpc>
                        <a:spcBef>
                          <a:spcPts val="1200"/>
                        </a:spcBef>
                        <a:spcAft>
                          <a:spcPts val="0"/>
                        </a:spcAft>
                      </a:pPr>
                      <a:r>
                        <a:rPr lang="en-IN" sz="1400" dirty="0">
                          <a:effectLst/>
                          <a:latin typeface="Fira Sans Light" panose="020B0403050000020004" pitchFamily="34" charset="0"/>
                          <a:ea typeface="Fira Sans Light" panose="020B0403050000020004" pitchFamily="34" charset="0"/>
                        </a:rPr>
                        <a:t>B</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0"/>
                        </a:spcAft>
                      </a:pPr>
                      <a:r>
                        <a:rPr lang="en-IN" sz="1400" dirty="0">
                          <a:effectLst/>
                          <a:latin typeface="Fira Sans Light" panose="020B0403050000020004" pitchFamily="34" charset="0"/>
                          <a:ea typeface="Fira Sans Light" panose="020B0403050000020004" pitchFamily="34" charset="0"/>
                        </a:rPr>
                        <a:t>&gt;1152 hours</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0"/>
                        </a:spcAft>
                      </a:pPr>
                      <a:r>
                        <a:rPr lang="en-IN" sz="1400" dirty="0">
                          <a:effectLst/>
                          <a:latin typeface="Fira Sans Light" panose="020B0403050000020004" pitchFamily="34" charset="0"/>
                          <a:ea typeface="Fira Sans Light" panose="020B0403050000020004" pitchFamily="34" charset="0"/>
                        </a:rPr>
                        <a:t>₹ 2000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r>
            </a:tbl>
          </a:graphicData>
        </a:graphic>
      </p:graphicFrame>
    </p:spTree>
    <p:extLst>
      <p:ext uri="{BB962C8B-B14F-4D97-AF65-F5344CB8AC3E}">
        <p14:creationId xmlns:p14="http://schemas.microsoft.com/office/powerpoint/2010/main" val="1824710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Section </a:t>
            </a:r>
            <a:r>
              <a:rPr lang="en-US" sz="2400" dirty="0" smtClean="0"/>
              <a:t>8.5:</a:t>
            </a:r>
            <a:r>
              <a:rPr lang="en-US" dirty="0"/>
              <a:t/>
            </a:r>
            <a:br>
              <a:rPr lang="en-US" dirty="0"/>
            </a:br>
            <a:r>
              <a:rPr lang="en-IN" dirty="0"/>
              <a:t>Payment of salaries to trainers, Master Trainers and Q team members</a:t>
            </a:r>
            <a:endParaRPr lang="en-US" dirty="0"/>
          </a:p>
        </p:txBody>
      </p:sp>
      <p:sp>
        <p:nvSpPr>
          <p:cNvPr id="3" name="Content Placeholder 2"/>
          <p:cNvSpPr>
            <a:spLocks noGrp="1"/>
          </p:cNvSpPr>
          <p:nvPr>
            <p:ph idx="1"/>
          </p:nvPr>
        </p:nvSpPr>
        <p:spPr>
          <a:xfrm>
            <a:off x="646176" y="1600200"/>
            <a:ext cx="7725092" cy="4525963"/>
          </a:xfrm>
        </p:spPr>
        <p:txBody>
          <a:bodyPr>
            <a:normAutofit/>
          </a:bodyPr>
          <a:lstStyle/>
          <a:p>
            <a:pPr marL="0" indent="0">
              <a:buNone/>
            </a:pPr>
            <a:r>
              <a:rPr lang="en-IN" b="1" dirty="0"/>
              <a:t>Verification of payment of salaries to trainers, master trainers and Q team members</a:t>
            </a:r>
            <a:endParaRPr lang="en-US" dirty="0"/>
          </a:p>
          <a:p>
            <a:pPr lvl="0" algn="just">
              <a:buFont typeface="Wingdings" panose="05000000000000000000" pitchFamily="2" charset="2"/>
              <a:buChar char="§"/>
            </a:pPr>
            <a:r>
              <a:rPr lang="en-IN" dirty="0"/>
              <a:t>All details of payment such as payment due, amount paid and delays in payment will be captured in </a:t>
            </a:r>
            <a:r>
              <a:rPr lang="en-IN" dirty="0" smtClean="0"/>
              <a:t>PFMS.</a:t>
            </a:r>
            <a:endParaRPr lang="en-US" dirty="0"/>
          </a:p>
          <a:p>
            <a:pPr lvl="0" algn="just">
              <a:buFont typeface="Wingdings" panose="05000000000000000000" pitchFamily="2" charset="2"/>
              <a:buChar char="§"/>
            </a:pPr>
            <a:r>
              <a:rPr lang="en-IN" dirty="0"/>
              <a:t>In the interim PIA should develop a system on their website to share the following information:</a:t>
            </a:r>
            <a:endParaRPr lang="en-US" dirty="0"/>
          </a:p>
          <a:p>
            <a:pPr lvl="1" algn="just">
              <a:buFont typeface="Wingdings" panose="05000000000000000000" pitchFamily="2" charset="2"/>
              <a:buChar char="§"/>
            </a:pPr>
            <a:r>
              <a:rPr lang="en-IN" dirty="0"/>
              <a:t>The actual payment due and the date the amount has to be paid for a candidate </a:t>
            </a:r>
            <a:endParaRPr lang="en-US" dirty="0"/>
          </a:p>
          <a:p>
            <a:pPr lvl="1" algn="just">
              <a:buFont typeface="Wingdings" panose="05000000000000000000" pitchFamily="2" charset="2"/>
              <a:buChar char="§"/>
            </a:pPr>
            <a:r>
              <a:rPr lang="en-IN" dirty="0"/>
              <a:t>The amount paid and the date of payment to the candidate along with proofs. </a:t>
            </a:r>
            <a:endParaRPr lang="en-US" dirty="0"/>
          </a:p>
          <a:p>
            <a:pPr lvl="1" algn="just">
              <a:buFont typeface="Wingdings" panose="05000000000000000000" pitchFamily="2" charset="2"/>
              <a:buChar char="§"/>
            </a:pPr>
            <a:r>
              <a:rPr lang="en-IN" dirty="0"/>
              <a:t>A calculation sheet indicating the individual cases of underpayment and delayed payment along with a summary statement.</a:t>
            </a:r>
            <a:endParaRPr lang="en-US" dirty="0"/>
          </a:p>
        </p:txBody>
      </p:sp>
    </p:spTree>
    <p:extLst>
      <p:ext uri="{BB962C8B-B14F-4D97-AF65-F5344CB8AC3E}">
        <p14:creationId xmlns:p14="http://schemas.microsoft.com/office/powerpoint/2010/main" val="24446456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Section </a:t>
            </a:r>
            <a:r>
              <a:rPr lang="en-US" sz="2400" dirty="0" smtClean="0"/>
              <a:t>8.6:</a:t>
            </a:r>
            <a:r>
              <a:rPr lang="en-US" dirty="0"/>
              <a:t/>
            </a:r>
            <a:br>
              <a:rPr lang="en-US" dirty="0"/>
            </a:br>
            <a:r>
              <a:rPr lang="en-IN" dirty="0"/>
              <a:t>Verification of Amount received as take home salary in a candidate’s bank Account</a:t>
            </a:r>
            <a:endParaRPr lang="en-US" dirty="0"/>
          </a:p>
        </p:txBody>
      </p:sp>
      <p:sp>
        <p:nvSpPr>
          <p:cNvPr id="3" name="Content Placeholder 2"/>
          <p:cNvSpPr>
            <a:spLocks noGrp="1"/>
          </p:cNvSpPr>
          <p:nvPr>
            <p:ph idx="1"/>
          </p:nvPr>
        </p:nvSpPr>
        <p:spPr>
          <a:xfrm>
            <a:off x="646176" y="1600200"/>
            <a:ext cx="7712213" cy="4525963"/>
          </a:xfrm>
        </p:spPr>
        <p:txBody>
          <a:bodyPr/>
          <a:lstStyle/>
          <a:p>
            <a:pPr lvl="0">
              <a:buFont typeface="Wingdings" panose="05000000000000000000" pitchFamily="2" charset="2"/>
              <a:buChar char="§"/>
            </a:pPr>
            <a:r>
              <a:rPr lang="en-IN" dirty="0"/>
              <a:t>Take home salary paid to a candidate will be known from one of the following: </a:t>
            </a:r>
            <a:endParaRPr lang="en-US" dirty="0"/>
          </a:p>
          <a:p>
            <a:pPr lvl="1">
              <a:buFont typeface="Wingdings" panose="05000000000000000000" pitchFamily="2" charset="2"/>
              <a:buChar char="§"/>
            </a:pPr>
            <a:r>
              <a:rPr lang="en-IN" dirty="0"/>
              <a:t>Successfully completed bank transfer statement of the employer, </a:t>
            </a:r>
            <a:endParaRPr lang="en-US" dirty="0"/>
          </a:p>
          <a:p>
            <a:pPr lvl="1">
              <a:buFont typeface="Wingdings" panose="05000000000000000000" pitchFamily="2" charset="2"/>
              <a:buChar char="§"/>
            </a:pPr>
            <a:r>
              <a:rPr lang="en-IN" dirty="0"/>
              <a:t>bank statement of the employer with salary payment transaction duly marked and certified by PIA</a:t>
            </a:r>
            <a:endParaRPr lang="en-US" dirty="0"/>
          </a:p>
          <a:p>
            <a:pPr lvl="1">
              <a:buFont typeface="Wingdings" panose="05000000000000000000" pitchFamily="2" charset="2"/>
              <a:buChar char="§"/>
            </a:pPr>
            <a:r>
              <a:rPr lang="en-IN" dirty="0"/>
              <a:t>passbook entries with salary receipt transaction of the candidate duly marked and certified by PIA</a:t>
            </a:r>
            <a:endParaRPr lang="en-US" dirty="0"/>
          </a:p>
          <a:p>
            <a:pPr lvl="0">
              <a:buFont typeface="Wingdings" panose="05000000000000000000" pitchFamily="2" charset="2"/>
              <a:buChar char="§"/>
            </a:pPr>
            <a:r>
              <a:rPr lang="en-IN" dirty="0"/>
              <a:t>From the above data a PIA will prepare “SF 8.6A: Amount transferred to a candidate’s bank account as take home pay” as per the monthly verification process.</a:t>
            </a:r>
            <a:endParaRPr lang="en-US" dirty="0"/>
          </a:p>
          <a:p>
            <a:pPr lvl="0">
              <a:buFont typeface="Wingdings" panose="05000000000000000000" pitchFamily="2" charset="2"/>
              <a:buChar char="§"/>
            </a:pPr>
            <a:r>
              <a:rPr lang="en-IN" dirty="0"/>
              <a:t>Periodic auditor will certify the statement and CTSA/SRLM will verify and freeze it as per timelines and steps given in monthly verification process</a:t>
            </a:r>
            <a:r>
              <a:rPr lang="en-IN" dirty="0" smtClean="0"/>
              <a:t>.</a:t>
            </a:r>
            <a:endParaRPr lang="en-US" dirty="0"/>
          </a:p>
        </p:txBody>
      </p:sp>
    </p:spTree>
    <p:extLst>
      <p:ext uri="{BB962C8B-B14F-4D97-AF65-F5344CB8AC3E}">
        <p14:creationId xmlns:p14="http://schemas.microsoft.com/office/powerpoint/2010/main" val="13657464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Section </a:t>
            </a:r>
            <a:r>
              <a:rPr lang="en-US" sz="2400" dirty="0" smtClean="0"/>
              <a:t>8.7:</a:t>
            </a:r>
            <a:r>
              <a:rPr lang="en-US" dirty="0"/>
              <a:t/>
            </a:r>
            <a:br>
              <a:rPr lang="en-US" dirty="0"/>
            </a:br>
            <a:r>
              <a:rPr lang="en-IN" dirty="0" smtClean="0"/>
              <a:t>Protocol for asset management</a:t>
            </a:r>
            <a:endParaRPr lang="en-US" dirty="0"/>
          </a:p>
        </p:txBody>
      </p:sp>
      <p:sp>
        <p:nvSpPr>
          <p:cNvPr id="3" name="Content Placeholder 2"/>
          <p:cNvSpPr>
            <a:spLocks noGrp="1"/>
          </p:cNvSpPr>
          <p:nvPr>
            <p:ph idx="1"/>
          </p:nvPr>
        </p:nvSpPr>
        <p:spPr>
          <a:xfrm>
            <a:off x="646176" y="1600200"/>
            <a:ext cx="7776607" cy="4525963"/>
          </a:xfrm>
        </p:spPr>
        <p:txBody>
          <a:bodyPr>
            <a:normAutofit fontScale="85000" lnSpcReduction="10000"/>
          </a:bodyPr>
          <a:lstStyle/>
          <a:p>
            <a:pPr marL="0" indent="0" algn="just">
              <a:buNone/>
            </a:pPr>
            <a:r>
              <a:rPr lang="en-IN" dirty="0"/>
              <a:t>Asset purchased under the project shall be classified under asset block as specified by department of income tax. Assets purchased in a financial year under each block not exceeding ₹ 10,000 can be written off in the same year. </a:t>
            </a:r>
            <a:endParaRPr lang="en-US" dirty="0"/>
          </a:p>
          <a:p>
            <a:pPr lvl="1" algn="just">
              <a:buFont typeface="Wingdings" panose="05000000000000000000" pitchFamily="2" charset="2"/>
              <a:buChar char="§"/>
            </a:pPr>
            <a:r>
              <a:rPr lang="en-IN" b="1" dirty="0" smtClean="0"/>
              <a:t>8.7.1 Asset </a:t>
            </a:r>
            <a:r>
              <a:rPr lang="en-IN" b="1" dirty="0"/>
              <a:t>permitted to be purchased under the </a:t>
            </a:r>
            <a:r>
              <a:rPr lang="en-IN" b="1" dirty="0" smtClean="0"/>
              <a:t>project</a:t>
            </a:r>
            <a:endParaRPr lang="en-US" b="1" dirty="0"/>
          </a:p>
          <a:p>
            <a:pPr marL="457200" lvl="1" indent="0" algn="just">
              <a:buNone/>
            </a:pPr>
            <a:r>
              <a:rPr lang="en-IN" dirty="0" smtClean="0"/>
              <a:t>A </a:t>
            </a:r>
            <a:r>
              <a:rPr lang="en-IN" dirty="0"/>
              <a:t>PIA can purchase the following assets without EC approval:</a:t>
            </a:r>
            <a:endParaRPr lang="en-US" dirty="0"/>
          </a:p>
          <a:p>
            <a:pPr lvl="2" algn="just">
              <a:buFont typeface="Wingdings" panose="05000000000000000000" pitchFamily="2" charset="2"/>
              <a:buChar char="§"/>
            </a:pPr>
            <a:r>
              <a:rPr lang="en-IN" dirty="0"/>
              <a:t>The assets given below even if asset block value exceeds </a:t>
            </a:r>
            <a:r>
              <a:rPr lang="en-IN" dirty="0" err="1"/>
              <a:t>Rs</a:t>
            </a:r>
            <a:r>
              <a:rPr lang="en-IN" dirty="0"/>
              <a:t> 10,000 in a financial year: </a:t>
            </a:r>
            <a:endParaRPr lang="en-US" dirty="0"/>
          </a:p>
          <a:p>
            <a:pPr lvl="3" algn="just">
              <a:buFont typeface="Wingdings" panose="05000000000000000000" pitchFamily="2" charset="2"/>
              <a:buChar char="§"/>
            </a:pPr>
            <a:r>
              <a:rPr lang="en-IN" dirty="0"/>
              <a:t>Bio metric equipment</a:t>
            </a:r>
            <a:endParaRPr lang="en-US" dirty="0"/>
          </a:p>
          <a:p>
            <a:pPr lvl="3" algn="just">
              <a:buFont typeface="Wingdings" panose="05000000000000000000" pitchFamily="2" charset="2"/>
              <a:buChar char="§"/>
            </a:pPr>
            <a:r>
              <a:rPr lang="en-IN" dirty="0"/>
              <a:t>Fire extinguisher</a:t>
            </a:r>
            <a:endParaRPr lang="en-US" dirty="0"/>
          </a:p>
          <a:p>
            <a:pPr lvl="3" algn="just">
              <a:buFont typeface="Wingdings" panose="05000000000000000000" pitchFamily="2" charset="2"/>
              <a:buChar char="§"/>
            </a:pPr>
            <a:r>
              <a:rPr lang="en-IN" dirty="0"/>
              <a:t>CCTV camera and recording apparatus</a:t>
            </a:r>
            <a:endParaRPr lang="en-US" dirty="0"/>
          </a:p>
          <a:p>
            <a:pPr lvl="3" algn="just">
              <a:buFont typeface="Wingdings" panose="05000000000000000000" pitchFamily="2" charset="2"/>
              <a:buChar char="§"/>
            </a:pPr>
            <a:r>
              <a:rPr lang="en-IN" dirty="0"/>
              <a:t>Computers, printer, scanner and copier for office use</a:t>
            </a:r>
            <a:endParaRPr lang="en-US" dirty="0"/>
          </a:p>
          <a:p>
            <a:pPr lvl="3" algn="just">
              <a:buFont typeface="Wingdings" panose="05000000000000000000" pitchFamily="2" charset="2"/>
              <a:buChar char="§"/>
            </a:pPr>
            <a:r>
              <a:rPr lang="en-IN" dirty="0"/>
              <a:t>Projector </a:t>
            </a:r>
            <a:endParaRPr lang="en-US" dirty="0"/>
          </a:p>
          <a:p>
            <a:pPr lvl="3" algn="just">
              <a:buFont typeface="Wingdings" panose="05000000000000000000" pitchFamily="2" charset="2"/>
              <a:buChar char="§"/>
            </a:pPr>
            <a:r>
              <a:rPr lang="en-IN" dirty="0"/>
              <a:t>Training centre furniture for academic and non-academic areas e.g. – chairs, table, </a:t>
            </a:r>
            <a:r>
              <a:rPr lang="en-IN" dirty="0" err="1"/>
              <a:t>almirah</a:t>
            </a:r>
            <a:r>
              <a:rPr lang="en-IN" dirty="0"/>
              <a:t>, racks</a:t>
            </a:r>
            <a:endParaRPr lang="en-US" dirty="0"/>
          </a:p>
          <a:p>
            <a:pPr lvl="3" algn="just">
              <a:buFont typeface="Wingdings" panose="05000000000000000000" pitchFamily="2" charset="2"/>
              <a:buChar char="§"/>
            </a:pPr>
            <a:r>
              <a:rPr lang="en-IN" dirty="0"/>
              <a:t>Water dispenser</a:t>
            </a:r>
            <a:endParaRPr lang="en-US" dirty="0"/>
          </a:p>
          <a:p>
            <a:pPr lvl="3" algn="just">
              <a:buFont typeface="Wingdings" panose="05000000000000000000" pitchFamily="2" charset="2"/>
              <a:buChar char="§"/>
            </a:pPr>
            <a:r>
              <a:rPr lang="en-IN" dirty="0"/>
              <a:t>First aid kits</a:t>
            </a:r>
            <a:endParaRPr lang="en-US" dirty="0"/>
          </a:p>
          <a:p>
            <a:pPr lvl="2" algn="just">
              <a:buFont typeface="Wingdings" panose="05000000000000000000" pitchFamily="2" charset="2"/>
              <a:buChar char="§"/>
            </a:pPr>
            <a:r>
              <a:rPr lang="en-IN" dirty="0"/>
              <a:t>Any asset/s whose block value does not exceed ₹ 10,000 in a financial </a:t>
            </a:r>
            <a:r>
              <a:rPr lang="en-IN" dirty="0" smtClean="0"/>
              <a:t>year</a:t>
            </a:r>
          </a:p>
          <a:p>
            <a:pPr marL="914400" lvl="2" indent="0" algn="just">
              <a:buNone/>
            </a:pPr>
            <a:r>
              <a:rPr lang="en-IN" dirty="0" smtClean="0"/>
              <a:t> </a:t>
            </a:r>
            <a:endParaRPr lang="en-US" dirty="0"/>
          </a:p>
          <a:p>
            <a:pPr marL="914400" lvl="2" indent="0" algn="just">
              <a:buNone/>
            </a:pPr>
            <a:r>
              <a:rPr lang="en-IN" dirty="0" smtClean="0"/>
              <a:t>PIAs </a:t>
            </a:r>
            <a:r>
              <a:rPr lang="en-IN" dirty="0"/>
              <a:t>need not specify such assets in their project applications submitted to </a:t>
            </a:r>
            <a:r>
              <a:rPr lang="en-IN" dirty="0" err="1"/>
              <a:t>MoRD</a:t>
            </a:r>
            <a:r>
              <a:rPr lang="en-IN" dirty="0"/>
              <a:t>.</a:t>
            </a:r>
            <a:endParaRPr lang="en-US" dirty="0"/>
          </a:p>
          <a:p>
            <a:pPr marL="0" indent="0">
              <a:buNone/>
            </a:pPr>
            <a:endParaRPr lang="en-US" dirty="0"/>
          </a:p>
        </p:txBody>
      </p:sp>
    </p:spTree>
    <p:extLst>
      <p:ext uri="{BB962C8B-B14F-4D97-AF65-F5344CB8AC3E}">
        <p14:creationId xmlns:p14="http://schemas.microsoft.com/office/powerpoint/2010/main" val="5996916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Section 8.7:</a:t>
            </a:r>
            <a:r>
              <a:rPr lang="en-US" dirty="0"/>
              <a:t/>
            </a:r>
            <a:br>
              <a:rPr lang="en-US" dirty="0"/>
            </a:br>
            <a:r>
              <a:rPr lang="en-IN" dirty="0"/>
              <a:t>Protocol for asset management</a:t>
            </a:r>
            <a:endParaRPr lang="en-US" dirty="0"/>
          </a:p>
        </p:txBody>
      </p:sp>
      <p:sp>
        <p:nvSpPr>
          <p:cNvPr id="3" name="Content Placeholder 2"/>
          <p:cNvSpPr>
            <a:spLocks noGrp="1"/>
          </p:cNvSpPr>
          <p:nvPr>
            <p:ph idx="1"/>
          </p:nvPr>
        </p:nvSpPr>
        <p:spPr>
          <a:xfrm>
            <a:off x="646176" y="1600200"/>
            <a:ext cx="7853880" cy="4903631"/>
          </a:xfrm>
        </p:spPr>
        <p:txBody>
          <a:bodyPr>
            <a:normAutofit lnSpcReduction="10000"/>
          </a:bodyPr>
          <a:lstStyle/>
          <a:p>
            <a:pPr>
              <a:buFont typeface="Wingdings" panose="05000000000000000000" pitchFamily="2" charset="2"/>
              <a:buChar char="§"/>
            </a:pPr>
            <a:r>
              <a:rPr lang="en-IN" sz="1600" b="1" dirty="0" smtClean="0"/>
              <a:t>8.7.2 Assets </a:t>
            </a:r>
            <a:r>
              <a:rPr lang="en-IN" sz="1600" b="1" dirty="0"/>
              <a:t>requiring EC approval </a:t>
            </a:r>
            <a:endParaRPr lang="en-US" sz="1600" b="1" dirty="0"/>
          </a:p>
          <a:p>
            <a:pPr marL="0" indent="0" algn="just">
              <a:buNone/>
            </a:pPr>
            <a:r>
              <a:rPr lang="en-IN" sz="1600" dirty="0"/>
              <a:t>All assets other than those specified above should be approved by EC of SRLM/</a:t>
            </a:r>
            <a:r>
              <a:rPr lang="en-IN" sz="1600" dirty="0" err="1"/>
              <a:t>MoRD</a:t>
            </a:r>
            <a:r>
              <a:rPr lang="en-IN" sz="1600" dirty="0"/>
              <a:t>. Assets to be purchased should preferably be included in the application and considered by EC at the time of project sanction.</a:t>
            </a:r>
            <a:endParaRPr lang="en-US" sz="1600" dirty="0"/>
          </a:p>
          <a:p>
            <a:pPr marL="0" indent="0" algn="just">
              <a:buNone/>
            </a:pPr>
            <a:r>
              <a:rPr lang="en-IN" sz="1600" dirty="0"/>
              <a:t>For category A and B where tablet computer cost is approved by EC, it has to be procured as per procedure of chapter 4.</a:t>
            </a:r>
            <a:endParaRPr lang="en-US" sz="1600" dirty="0"/>
          </a:p>
          <a:p>
            <a:pPr>
              <a:buFont typeface="Wingdings" panose="05000000000000000000" pitchFamily="2" charset="2"/>
              <a:buChar char="§"/>
            </a:pPr>
            <a:r>
              <a:rPr lang="en-IN" sz="1600" b="1" dirty="0"/>
              <a:t>8.7.3 </a:t>
            </a:r>
            <a:r>
              <a:rPr lang="en-IN" sz="1600" b="1" dirty="0" smtClean="0"/>
              <a:t>Depreciation and </a:t>
            </a:r>
            <a:r>
              <a:rPr lang="en-IN" sz="1600" b="1" dirty="0"/>
              <a:t>amortization</a:t>
            </a:r>
            <a:endParaRPr lang="en-US" sz="1600" b="1" dirty="0"/>
          </a:p>
          <a:p>
            <a:pPr marL="0" indent="0">
              <a:buNone/>
            </a:pPr>
            <a:r>
              <a:rPr lang="en-IN" sz="1600" dirty="0"/>
              <a:t>Depreciation and amortization shall be charged as per the rates specified by the Income Tax Act, 1961 as amended from time to time</a:t>
            </a:r>
            <a:r>
              <a:rPr lang="en-IN" sz="1600" dirty="0" smtClean="0"/>
              <a:t>.</a:t>
            </a:r>
          </a:p>
          <a:p>
            <a:pPr>
              <a:buFont typeface="Wingdings" panose="05000000000000000000" pitchFamily="2" charset="2"/>
              <a:buChar char="§"/>
            </a:pPr>
            <a:r>
              <a:rPr lang="en-IN" sz="1600" b="1" dirty="0"/>
              <a:t>8.7.4 Disposal of assets</a:t>
            </a:r>
            <a:endParaRPr lang="en-US" sz="1600" b="1" dirty="0"/>
          </a:p>
          <a:p>
            <a:pPr marL="0" indent="0" algn="just">
              <a:buNone/>
            </a:pPr>
            <a:r>
              <a:rPr lang="en-IN" sz="1600" dirty="0"/>
              <a:t>All assets, other than the Tablet computers, purchased under the project shall be taken over by the PIA on its residual value before the closure financial audit. The residual value, if any, will be adjusted against instalments due or through a recovery, as the case maybe. However, Tablet computers are to be disposed off through distribution among trainees (at zero cost) and as per the detailed procedures notified in “SI 8.7A: Procedures for procurement, accounting, distribution and disposal of tablet computers”, in this chapter.</a:t>
            </a:r>
            <a:endParaRPr lang="en-US" sz="1600" dirty="0"/>
          </a:p>
          <a:p>
            <a:pPr marL="0" indent="0" algn="just">
              <a:buNone/>
            </a:pPr>
            <a:r>
              <a:rPr lang="en-IN" sz="1600" dirty="0"/>
              <a:t>Residual value is the book value of the asset after depreciating it as per Income Tax Act.</a:t>
            </a:r>
            <a:endParaRPr lang="en-US" sz="1600" dirty="0"/>
          </a:p>
          <a:p>
            <a:pPr marL="0" indent="0">
              <a:buNone/>
            </a:pPr>
            <a:endParaRPr lang="en-US" sz="1600" dirty="0"/>
          </a:p>
          <a:p>
            <a:pPr>
              <a:buFont typeface="Wingdings" panose="05000000000000000000" pitchFamily="2" charset="2"/>
              <a:buChar char="§"/>
            </a:pPr>
            <a:endParaRPr lang="en-US" dirty="0"/>
          </a:p>
        </p:txBody>
      </p:sp>
    </p:spTree>
    <p:extLst>
      <p:ext uri="{BB962C8B-B14F-4D97-AF65-F5344CB8AC3E}">
        <p14:creationId xmlns:p14="http://schemas.microsoft.com/office/powerpoint/2010/main" val="17514447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Section </a:t>
            </a:r>
            <a:r>
              <a:rPr lang="en-US" sz="2400" dirty="0" smtClean="0"/>
              <a:t>8.8:</a:t>
            </a:r>
            <a:r>
              <a:rPr lang="en-US" dirty="0"/>
              <a:t/>
            </a:r>
            <a:br>
              <a:rPr lang="en-US" dirty="0"/>
            </a:br>
            <a:r>
              <a:rPr lang="en-IN" dirty="0" smtClean="0"/>
              <a:t>Training cost and incentive payment</a:t>
            </a:r>
            <a:endParaRPr lang="en-US" dirty="0"/>
          </a:p>
        </p:txBody>
      </p:sp>
      <p:sp>
        <p:nvSpPr>
          <p:cNvPr id="3" name="Content Placeholder 2"/>
          <p:cNvSpPr>
            <a:spLocks noGrp="1"/>
          </p:cNvSpPr>
          <p:nvPr>
            <p:ph idx="1"/>
          </p:nvPr>
        </p:nvSpPr>
        <p:spPr>
          <a:xfrm>
            <a:off x="646176" y="1600200"/>
            <a:ext cx="7686455" cy="4525963"/>
          </a:xfrm>
        </p:spPr>
        <p:txBody>
          <a:bodyPr/>
          <a:lstStyle/>
          <a:p>
            <a:pPr marL="0" lvl="1" indent="0" algn="just">
              <a:buNone/>
            </a:pPr>
            <a:r>
              <a:rPr lang="en-IN" b="1" dirty="0" smtClean="0"/>
              <a:t>Training cost</a:t>
            </a:r>
          </a:p>
          <a:p>
            <a:pPr marL="285750" lvl="1" algn="just">
              <a:buFont typeface="Wingdings" panose="05000000000000000000" pitchFamily="2" charset="2"/>
              <a:buChar char="§"/>
            </a:pPr>
            <a:r>
              <a:rPr lang="en-IN" dirty="0" smtClean="0"/>
              <a:t>Pre-defined </a:t>
            </a:r>
            <a:r>
              <a:rPr lang="en-IN" dirty="0"/>
              <a:t>Training Duration (refer to Table 1 of sub-section 3.2.2.4 of DDG GKY Guidelines) </a:t>
            </a:r>
            <a:endParaRPr lang="en-IN" dirty="0" smtClean="0"/>
          </a:p>
          <a:p>
            <a:pPr marL="0" lvl="1" indent="0">
              <a:buNone/>
            </a:pPr>
            <a:endParaRPr lang="en-US" dirty="0"/>
          </a:p>
          <a:p>
            <a:pPr marL="0" lvl="1" indent="0">
              <a:buNone/>
            </a:pPr>
            <a:endParaRPr lang="en-IN" dirty="0" smtClean="0"/>
          </a:p>
          <a:p>
            <a:pPr marL="0" lvl="1" indent="0">
              <a:buNone/>
            </a:pPr>
            <a:endParaRPr lang="en-IN" dirty="0" smtClean="0"/>
          </a:p>
          <a:p>
            <a:pPr marL="0" lvl="1" indent="0">
              <a:buNone/>
            </a:pPr>
            <a:endParaRPr lang="en-IN" dirty="0"/>
          </a:p>
          <a:p>
            <a:pPr marL="0" lvl="1" indent="0">
              <a:buNone/>
            </a:pPr>
            <a:endParaRPr lang="en-IN" dirty="0" smtClean="0"/>
          </a:p>
          <a:p>
            <a:pPr marL="0" lvl="1" indent="0">
              <a:buNone/>
            </a:pPr>
            <a:endParaRPr lang="en-IN" dirty="0" smtClean="0"/>
          </a:p>
          <a:p>
            <a:pPr marL="285750" lvl="1" algn="just">
              <a:buFont typeface="Wingdings" panose="05000000000000000000" pitchFamily="2" charset="2"/>
              <a:buChar char="§"/>
            </a:pPr>
            <a:r>
              <a:rPr lang="en-IN" dirty="0" smtClean="0"/>
              <a:t>Flexible </a:t>
            </a:r>
            <a:r>
              <a:rPr lang="en-IN" dirty="0"/>
              <a:t>training Duration – training duration other than pre-defined training duration</a:t>
            </a:r>
            <a:endParaRPr lang="en-US" dirty="0"/>
          </a:p>
          <a:p>
            <a:pPr marL="0" indent="0">
              <a:buNone/>
            </a:pP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027295672"/>
              </p:ext>
            </p:extLst>
          </p:nvPr>
        </p:nvGraphicFramePr>
        <p:xfrm>
          <a:off x="1031972" y="5164213"/>
          <a:ext cx="6602180" cy="1571436"/>
        </p:xfrm>
        <a:graphic>
          <a:graphicData uri="http://schemas.openxmlformats.org/drawingml/2006/table">
            <a:tbl>
              <a:tblPr firstRow="1" firstCol="1" bandRow="1">
                <a:tableStyleId>{5C22544A-7EE6-4342-B048-85BDC9FD1C3A}</a:tableStyleId>
              </a:tblPr>
              <a:tblGrid>
                <a:gridCol w="826462"/>
                <a:gridCol w="1453080"/>
                <a:gridCol w="2436928"/>
                <a:gridCol w="1885710"/>
              </a:tblGrid>
              <a:tr h="778014">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SLAB</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Training duration (hrs)</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Incremental Rate per hour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Calculation (per hour)</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r>
              <a:tr h="264474">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E</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577 to 1151 </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ctr">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9.472222222</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(19152-13696)/576</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r>
              <a:tr h="264474">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F</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1153 to 1727</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ctr">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7.65625</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(23562-19152)/576</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r>
              <a:tr h="264474">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G</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1729 to 2303</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ctr">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5.277777778</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(26602-23562)/576</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976051145"/>
              </p:ext>
            </p:extLst>
          </p:nvPr>
        </p:nvGraphicFramePr>
        <p:xfrm>
          <a:off x="1031971" y="2650083"/>
          <a:ext cx="6602181" cy="1612780"/>
        </p:xfrm>
        <a:graphic>
          <a:graphicData uri="http://schemas.openxmlformats.org/drawingml/2006/table">
            <a:tbl>
              <a:tblPr firstRow="1" firstCol="1" bandRow="1">
                <a:tableStyleId>{5C22544A-7EE6-4342-B048-85BDC9FD1C3A}</a:tableStyleId>
              </a:tblPr>
              <a:tblGrid>
                <a:gridCol w="775220"/>
                <a:gridCol w="1293497"/>
                <a:gridCol w="1368897"/>
                <a:gridCol w="1743696"/>
                <a:gridCol w="1420871"/>
              </a:tblGrid>
              <a:tr h="532906">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SLAB</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Training duration (hrs)</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Rate per hour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Calculation (per hour)</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Maximum Rate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r>
              <a:tr h="260320">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A</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576</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23.7778</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(13696)/576 </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13696</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r>
              <a:tr h="260320">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B</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1152</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16.625</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(19152-13696)/576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19152</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r>
              <a:tr h="260320">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C</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1728</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13.6354</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(23562-19152)/576 </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23562</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r>
              <a:tr h="260320">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D</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2304</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11.5460</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(26602-23562)/576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26602</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r>
            </a:tbl>
          </a:graphicData>
        </a:graphic>
      </p:graphicFrame>
    </p:spTree>
    <p:extLst>
      <p:ext uri="{BB962C8B-B14F-4D97-AF65-F5344CB8AC3E}">
        <p14:creationId xmlns:p14="http://schemas.microsoft.com/office/powerpoint/2010/main" val="42901745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Section 8.8:</a:t>
            </a:r>
            <a:r>
              <a:rPr lang="en-US" dirty="0"/>
              <a:t/>
            </a:r>
            <a:br>
              <a:rPr lang="en-US" dirty="0"/>
            </a:br>
            <a:r>
              <a:rPr lang="en-IN" dirty="0"/>
              <a:t>Training cost and incentive </a:t>
            </a:r>
            <a:r>
              <a:rPr lang="en-IN" dirty="0" smtClean="0"/>
              <a:t>payment (</a:t>
            </a:r>
            <a:r>
              <a:rPr lang="en-IN" dirty="0" err="1" smtClean="0"/>
              <a:t>contd</a:t>
            </a:r>
            <a:r>
              <a:rPr lang="en-IN" dirty="0" smtClean="0"/>
              <a: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IN" b="1" dirty="0" smtClean="0"/>
              <a:t>Incentives</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14488751"/>
              </p:ext>
            </p:extLst>
          </p:nvPr>
        </p:nvGraphicFramePr>
        <p:xfrm>
          <a:off x="953036" y="2112134"/>
          <a:ext cx="7160653" cy="2374937"/>
        </p:xfrm>
        <a:graphic>
          <a:graphicData uri="http://schemas.openxmlformats.org/drawingml/2006/table">
            <a:tbl>
              <a:tblPr firstRow="1" firstCol="1" bandRow="1">
                <a:tableStyleId>{5C22544A-7EE6-4342-B048-85BDC9FD1C3A}</a:tableStyleId>
              </a:tblPr>
              <a:tblGrid>
                <a:gridCol w="597727"/>
                <a:gridCol w="5382134"/>
                <a:gridCol w="1180792"/>
              </a:tblGrid>
              <a:tr h="1035857">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Sl. No.</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Incentive category</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ctr">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Rate per candidate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r>
              <a:tr h="334770">
                <a:tc>
                  <a:txBody>
                    <a:bodyPr/>
                    <a:lstStyle/>
                    <a:p>
                      <a:pPr marL="342900" lvl="0" indent="-342900" algn="just">
                        <a:lnSpc>
                          <a:spcPts val="1500"/>
                        </a:lnSpc>
                        <a:spcBef>
                          <a:spcPts val="1200"/>
                        </a:spcBef>
                        <a:spcAft>
                          <a:spcPts val="600"/>
                        </a:spcAft>
                        <a:buFont typeface="+mj-lt"/>
                        <a:buAutoNum type="arabicPeriod"/>
                      </a:pP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Live distance training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r">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500</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r>
              <a:tr h="334770">
                <a:tc>
                  <a:txBody>
                    <a:bodyPr/>
                    <a:lstStyle/>
                    <a:p>
                      <a:pPr marL="0" lvl="0" indent="0" algn="just">
                        <a:lnSpc>
                          <a:spcPts val="1500"/>
                        </a:lnSpc>
                        <a:spcBef>
                          <a:spcPts val="1200"/>
                        </a:spcBef>
                        <a:spcAft>
                          <a:spcPts val="600"/>
                        </a:spcAft>
                        <a:buFont typeface="+mj-lt"/>
                        <a:buNone/>
                      </a:pPr>
                      <a:r>
                        <a:rPr lang="en-IN" sz="1400" dirty="0" smtClean="0">
                          <a:effectLst/>
                          <a:latin typeface="Fira Sans Light" panose="020B0403050000020004" pitchFamily="34" charset="0"/>
                          <a:ea typeface="Fira Sans Light" panose="020B0403050000020004" pitchFamily="34" charset="0"/>
                        </a:rPr>
                        <a:t>2.</a:t>
                      </a: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Counselling for trainees placed in foreign countries</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r">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10,000</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r>
              <a:tr h="334770">
                <a:tc>
                  <a:txBody>
                    <a:bodyPr/>
                    <a:lstStyle/>
                    <a:p>
                      <a:pPr marL="0" lvl="0" indent="0" algn="just">
                        <a:lnSpc>
                          <a:spcPts val="1500"/>
                        </a:lnSpc>
                        <a:spcBef>
                          <a:spcPts val="1200"/>
                        </a:spcBef>
                        <a:spcAft>
                          <a:spcPts val="600"/>
                        </a:spcAft>
                        <a:buFont typeface="+mj-lt"/>
                        <a:buNone/>
                      </a:pPr>
                      <a:r>
                        <a:rPr lang="en-IN" sz="1400" dirty="0" smtClean="0">
                          <a:effectLst/>
                          <a:latin typeface="Fira Sans Light" panose="020B0403050000020004" pitchFamily="34" charset="0"/>
                          <a:ea typeface="Fira Sans Light" panose="020B0403050000020004" pitchFamily="34" charset="0"/>
                        </a:rPr>
                        <a:t>3.</a:t>
                      </a: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Career progression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r">
                        <a:lnSpc>
                          <a:spcPts val="1500"/>
                        </a:lnSpc>
                        <a:spcBef>
                          <a:spcPts val="1200"/>
                        </a:spcBef>
                        <a:spcAft>
                          <a:spcPts val="600"/>
                        </a:spcAft>
                      </a:pPr>
                      <a:r>
                        <a:rPr lang="en-IN" sz="1400">
                          <a:effectLst/>
                          <a:latin typeface="Fira Sans Light" panose="020B0403050000020004" pitchFamily="34" charset="0"/>
                          <a:ea typeface="Fira Sans Light" panose="020B0403050000020004" pitchFamily="34" charset="0"/>
                        </a:rPr>
                        <a:t>5,000</a:t>
                      </a:r>
                      <a:endParaRPr lang="en-US" sz="1400">
                        <a:effectLst/>
                        <a:latin typeface="Fira Sans Light" panose="020B0403050000020004" pitchFamily="34" charset="0"/>
                        <a:ea typeface="Fira Sans Light" panose="020B0403050000020004" pitchFamily="34" charset="0"/>
                        <a:cs typeface="Vrinda"/>
                      </a:endParaRPr>
                    </a:p>
                  </a:txBody>
                  <a:tcPr marL="68580" marR="68580" marT="0" marB="0"/>
                </a:tc>
              </a:tr>
              <a:tr h="334770">
                <a:tc>
                  <a:txBody>
                    <a:bodyPr/>
                    <a:lstStyle/>
                    <a:p>
                      <a:pPr marL="0" lvl="0" indent="0" algn="just">
                        <a:lnSpc>
                          <a:spcPts val="1500"/>
                        </a:lnSpc>
                        <a:spcBef>
                          <a:spcPts val="1200"/>
                        </a:spcBef>
                        <a:spcAft>
                          <a:spcPts val="600"/>
                        </a:spcAft>
                        <a:buFont typeface="+mj-lt"/>
                        <a:buNone/>
                      </a:pPr>
                      <a:r>
                        <a:rPr lang="en-IN" sz="1400" dirty="0" smtClean="0">
                          <a:effectLst/>
                          <a:latin typeface="Fira Sans Light" panose="020B0403050000020004" pitchFamily="34" charset="0"/>
                          <a:ea typeface="Fira Sans Light" panose="020B0403050000020004" pitchFamily="34" charset="0"/>
                        </a:rPr>
                        <a:t>4.</a:t>
                      </a:r>
                      <a:r>
                        <a:rPr lang="en-IN" sz="1400" dirty="0">
                          <a:effectLst/>
                          <a:latin typeface="Fira Sans Light" panose="020B0403050000020004" pitchFamily="34" charset="0"/>
                          <a:ea typeface="Fira Sans Light" panose="020B0403050000020004" pitchFamily="34" charset="0"/>
                        </a:rPr>
                        <a:t> </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solidFill>
                      <a:srgbClr val="362362"/>
                    </a:solidFill>
                  </a:tcPr>
                </a:tc>
                <a:tc>
                  <a:txBody>
                    <a:bodyPr/>
                    <a:lstStyle/>
                    <a:p>
                      <a:pPr algn="just">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One year retention</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c>
                  <a:txBody>
                    <a:bodyPr/>
                    <a:lstStyle/>
                    <a:p>
                      <a:pPr algn="r">
                        <a:lnSpc>
                          <a:spcPts val="1500"/>
                        </a:lnSpc>
                        <a:spcBef>
                          <a:spcPts val="1200"/>
                        </a:spcBef>
                        <a:spcAft>
                          <a:spcPts val="600"/>
                        </a:spcAft>
                      </a:pPr>
                      <a:r>
                        <a:rPr lang="en-IN" sz="1400" dirty="0">
                          <a:effectLst/>
                          <a:latin typeface="Fira Sans Light" panose="020B0403050000020004" pitchFamily="34" charset="0"/>
                          <a:ea typeface="Fira Sans Light" panose="020B0403050000020004" pitchFamily="34" charset="0"/>
                        </a:rPr>
                        <a:t>3,000</a:t>
                      </a:r>
                      <a:endParaRPr lang="en-US" sz="1400" dirty="0">
                        <a:effectLst/>
                        <a:latin typeface="Fira Sans Light" panose="020B0403050000020004" pitchFamily="34" charset="0"/>
                        <a:ea typeface="Fira Sans Light" panose="020B0403050000020004" pitchFamily="34" charset="0"/>
                        <a:cs typeface="Vrinda"/>
                      </a:endParaRPr>
                    </a:p>
                  </a:txBody>
                  <a:tcPr marL="68580" marR="68580" marT="0" marB="0"/>
                </a:tc>
              </a:tr>
            </a:tbl>
          </a:graphicData>
        </a:graphic>
      </p:graphicFrame>
    </p:spTree>
    <p:extLst>
      <p:ext uri="{BB962C8B-B14F-4D97-AF65-F5344CB8AC3E}">
        <p14:creationId xmlns:p14="http://schemas.microsoft.com/office/powerpoint/2010/main" val="14838516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Section </a:t>
            </a:r>
            <a:r>
              <a:rPr lang="en-US" sz="2400" dirty="0" smtClean="0"/>
              <a:t>8.9:</a:t>
            </a:r>
            <a:r>
              <a:rPr lang="en-US" dirty="0"/>
              <a:t/>
            </a:r>
            <a:br>
              <a:rPr lang="en-US" dirty="0"/>
            </a:br>
            <a:r>
              <a:rPr lang="en-IN" dirty="0" smtClean="0"/>
              <a:t>Appointment of auditors</a:t>
            </a:r>
            <a:endParaRPr lang="en-US" dirty="0"/>
          </a:p>
        </p:txBody>
      </p:sp>
      <p:sp>
        <p:nvSpPr>
          <p:cNvPr id="3" name="Content Placeholder 2"/>
          <p:cNvSpPr>
            <a:spLocks noGrp="1"/>
          </p:cNvSpPr>
          <p:nvPr>
            <p:ph idx="1"/>
          </p:nvPr>
        </p:nvSpPr>
        <p:spPr/>
        <p:txBody>
          <a:bodyPr/>
          <a:lstStyle/>
          <a:p>
            <a:pPr algn="just"/>
            <a:r>
              <a:rPr lang="en-IN" dirty="0"/>
              <a:t>PIA is free to appoint one auditor for </a:t>
            </a:r>
            <a:r>
              <a:rPr lang="en-IN" dirty="0" smtClean="0"/>
              <a:t>the role Periodical Auditor and Annual Auditor, subject </a:t>
            </a:r>
            <a:r>
              <a:rPr lang="en-IN" dirty="0"/>
              <a:t>to applicable regulations of the Institute of Chartered Accountants of India (ICAI)</a:t>
            </a:r>
            <a:endParaRPr lang="en-US" dirty="0"/>
          </a:p>
        </p:txBody>
      </p:sp>
    </p:spTree>
    <p:extLst>
      <p:ext uri="{BB962C8B-B14F-4D97-AF65-F5344CB8AC3E}">
        <p14:creationId xmlns:p14="http://schemas.microsoft.com/office/powerpoint/2010/main" val="39536716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sz="2400" b="1" kern="1200" dirty="0">
                <a:solidFill>
                  <a:srgbClr val="362362"/>
                </a:solidFill>
                <a:latin typeface="Fira Sans" pitchFamily="34" charset="0"/>
                <a:ea typeface="Fira Sans" pitchFamily="34" charset="0"/>
                <a:cs typeface="Fira Sans" pitchFamily="34" charset="0"/>
              </a:rPr>
              <a:t>Section 8.12:</a:t>
            </a:r>
            <a:r>
              <a:rPr lang="en-US" sz="2700" dirty="0"/>
              <a:t/>
            </a:r>
            <a:br>
              <a:rPr lang="en-US" sz="2700" dirty="0"/>
            </a:br>
            <a:r>
              <a:rPr lang="en-IN" sz="2800" b="1" kern="1200" dirty="0">
                <a:solidFill>
                  <a:srgbClr val="362362"/>
                </a:solidFill>
                <a:latin typeface="Fira Sans" pitchFamily="34" charset="0"/>
                <a:ea typeface="Fira Sans" pitchFamily="34" charset="0"/>
                <a:cs typeface="Fira Sans" pitchFamily="34" charset="0"/>
              </a:rPr>
              <a:t>Thematic verification</a:t>
            </a:r>
            <a:endParaRPr lang="en-US" sz="2800" b="1" kern="1200" dirty="0">
              <a:solidFill>
                <a:srgbClr val="362362"/>
              </a:solidFill>
              <a:latin typeface="Fira Sans" pitchFamily="34" charset="0"/>
              <a:ea typeface="Fira Sans" pitchFamily="34" charset="0"/>
              <a:cs typeface="Fira Sans" pitchFamily="34" charset="0"/>
            </a:endParaRPr>
          </a:p>
        </p:txBody>
      </p:sp>
      <p:sp>
        <p:nvSpPr>
          <p:cNvPr id="3" name="Content Placeholder 2"/>
          <p:cNvSpPr>
            <a:spLocks noGrp="1"/>
          </p:cNvSpPr>
          <p:nvPr>
            <p:ph idx="1"/>
          </p:nvPr>
        </p:nvSpPr>
        <p:spPr>
          <a:xfrm>
            <a:off x="646176" y="1600200"/>
            <a:ext cx="7737970" cy="4525963"/>
          </a:xfrm>
        </p:spPr>
        <p:txBody>
          <a:bodyPr/>
          <a:lstStyle/>
          <a:p>
            <a:pPr algn="just">
              <a:buFont typeface="Wingdings" panose="05000000000000000000" pitchFamily="2" charset="2"/>
              <a:buChar char="§"/>
            </a:pPr>
            <a:r>
              <a:rPr lang="en-IN" dirty="0"/>
              <a:t>Verification of books, accounts and records needs to be conducted in accordance with the directions of </a:t>
            </a:r>
            <a:r>
              <a:rPr lang="en-IN" dirty="0" err="1" smtClean="0"/>
              <a:t>MoRD</a:t>
            </a:r>
            <a:endParaRPr lang="en-US" dirty="0"/>
          </a:p>
        </p:txBody>
      </p:sp>
    </p:spTree>
    <p:extLst>
      <p:ext uri="{BB962C8B-B14F-4D97-AF65-F5344CB8AC3E}">
        <p14:creationId xmlns:p14="http://schemas.microsoft.com/office/powerpoint/2010/main" val="2381958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Section </a:t>
            </a:r>
            <a:r>
              <a:rPr lang="en-US" sz="2400" dirty="0" smtClean="0"/>
              <a:t>8.14:</a:t>
            </a:r>
            <a:r>
              <a:rPr lang="en-US" sz="2400" dirty="0"/>
              <a:t/>
            </a:r>
            <a:br>
              <a:rPr lang="en-US" sz="2400" dirty="0"/>
            </a:br>
            <a:r>
              <a:rPr lang="en-IN" dirty="0"/>
              <a:t>Financial </a:t>
            </a:r>
            <a:r>
              <a:rPr lang="en-IN" dirty="0" smtClean="0"/>
              <a:t>management information system</a:t>
            </a:r>
            <a:endParaRPr lang="en-US" dirty="0"/>
          </a:p>
        </p:txBody>
      </p:sp>
      <p:sp>
        <p:nvSpPr>
          <p:cNvPr id="3" name="Content Placeholder 2"/>
          <p:cNvSpPr>
            <a:spLocks noGrp="1"/>
          </p:cNvSpPr>
          <p:nvPr>
            <p:ph idx="1"/>
          </p:nvPr>
        </p:nvSpPr>
        <p:spPr/>
        <p:txBody>
          <a:bodyPr/>
          <a:lstStyle/>
          <a:p>
            <a:pPr marL="0" indent="0">
              <a:buNone/>
            </a:pPr>
            <a:r>
              <a:rPr lang="en-IN" dirty="0" smtClean="0"/>
              <a:t>Discussed in PFMS and relevant sections</a:t>
            </a:r>
            <a:endParaRPr lang="en-US" dirty="0"/>
          </a:p>
        </p:txBody>
      </p:sp>
    </p:spTree>
    <p:extLst>
      <p:ext uri="{BB962C8B-B14F-4D97-AF65-F5344CB8AC3E}">
        <p14:creationId xmlns:p14="http://schemas.microsoft.com/office/powerpoint/2010/main" val="32328627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dirty="0"/>
          </a:p>
          <a:p>
            <a:endParaRPr lang="en-IN" dirty="0" smtClean="0"/>
          </a:p>
          <a:p>
            <a:pPr marL="457200" lvl="1" indent="0" algn="ctr">
              <a:buNone/>
            </a:pPr>
            <a:r>
              <a:rPr lang="en-IN" dirty="0" smtClean="0"/>
              <a:t>	</a:t>
            </a:r>
            <a:r>
              <a:rPr lang="en-IN" sz="2500" dirty="0" smtClean="0"/>
              <a:t>	</a:t>
            </a:r>
          </a:p>
          <a:p>
            <a:pPr marL="457200" lvl="1" indent="0" algn="ctr">
              <a:buNone/>
            </a:pPr>
            <a:r>
              <a:rPr lang="en-IN" sz="4000" b="1" dirty="0" smtClean="0">
                <a:latin typeface="Trebuchet MS" panose="020B0603020202020204" pitchFamily="34" charset="0"/>
              </a:rPr>
              <a:t>Thank you</a:t>
            </a:r>
            <a:endParaRPr lang="en-IN" sz="4000" b="1" dirty="0">
              <a:latin typeface="Trebuchet MS" panose="020B0603020202020204" pitchFamily="34" charset="0"/>
            </a:endParaRPr>
          </a:p>
          <a:p>
            <a:pPr marL="457200" lvl="1" indent="0" algn="ctr">
              <a:buNone/>
            </a:pPr>
            <a:r>
              <a:rPr lang="en-IN" sz="2500" b="1" dirty="0" smtClean="0"/>
              <a:t>DDUGKY-NIRD</a:t>
            </a:r>
            <a:endParaRPr lang="en-IN" sz="2500" b="1" dirty="0" smtClean="0"/>
          </a:p>
        </p:txBody>
      </p:sp>
      <p:sp>
        <p:nvSpPr>
          <p:cNvPr id="4" name="Title 3"/>
          <p:cNvSpPr>
            <a:spLocks noGrp="1"/>
          </p:cNvSpPr>
          <p:nvPr>
            <p:ph type="title"/>
          </p:nvPr>
        </p:nvSpPr>
        <p:spPr>
          <a:xfrm>
            <a:off x="646176" y="274638"/>
            <a:ext cx="4093249" cy="1143000"/>
          </a:xfrm>
        </p:spPr>
        <p:txBody>
          <a:bodyPr/>
          <a:lstStyle/>
          <a:p>
            <a:endParaRPr lang="en-IN" dirty="0"/>
          </a:p>
        </p:txBody>
      </p:sp>
    </p:spTree>
    <p:extLst>
      <p:ext uri="{BB962C8B-B14F-4D97-AF65-F5344CB8AC3E}">
        <p14:creationId xmlns:p14="http://schemas.microsoft.com/office/powerpoint/2010/main" val="19411491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8493</TotalTime>
  <Words>2810</Words>
  <Application>Microsoft Office PowerPoint</Application>
  <PresentationFormat>On-screen Show (4:3)</PresentationFormat>
  <Paragraphs>333</Paragraphs>
  <Slides>28</Slides>
  <Notes>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28</vt:i4>
      </vt:variant>
    </vt:vector>
  </HeadingPairs>
  <TitlesOfParts>
    <vt:vector size="41" baseType="lpstr">
      <vt:lpstr>Arial</vt:lpstr>
      <vt:lpstr>Calibri</vt:lpstr>
      <vt:lpstr>Calibri Light</vt:lpstr>
      <vt:lpstr>Fira Sans</vt:lpstr>
      <vt:lpstr>Fira Sans Heavy</vt:lpstr>
      <vt:lpstr>Fira Sans Light</vt:lpstr>
      <vt:lpstr>Symbol</vt:lpstr>
      <vt:lpstr>Times New Roman</vt:lpstr>
      <vt:lpstr>Trebuchet MS</vt:lpstr>
      <vt:lpstr>Vrinda</vt:lpstr>
      <vt:lpstr>Wingdings</vt:lpstr>
      <vt:lpstr>Office Theme</vt:lpstr>
      <vt:lpstr>Custom Design</vt:lpstr>
      <vt:lpstr>PowerPoint Presentation</vt:lpstr>
      <vt:lpstr>Section 8.1: Overview of financial monitoring</vt:lpstr>
      <vt:lpstr>Section 8.2: Financial monitoring: Roles and responsibilities of key agencies and actors</vt:lpstr>
      <vt:lpstr>Section 8.2: Financial monitoring: Roles and responsibilities of key agencies and actors (contd…)</vt:lpstr>
      <vt:lpstr>Section 8.3: Project fund management</vt:lpstr>
      <vt:lpstr>Section 8.3: Project fund management (contd…)</vt:lpstr>
      <vt:lpstr>Section 8.3: Project fund management (contd…)</vt:lpstr>
      <vt:lpstr>Section 8.3: Project fund management (contd…)</vt:lpstr>
      <vt:lpstr>Section 8.3: Project fund management (contd…)</vt:lpstr>
      <vt:lpstr>Section 8.3: Project fund management (contd…)</vt:lpstr>
      <vt:lpstr>Section 8.3: Project fund management (contd…)</vt:lpstr>
      <vt:lpstr>Section 8.4: Protocol for delivery of cash and non cash entitlements</vt:lpstr>
      <vt:lpstr>Section 8.4: Protocol for delivery of cash and non cash entitlements (contd…)</vt:lpstr>
      <vt:lpstr>Section 8.4: Protocol for delivery of cash and non cash entitlements (contd…)</vt:lpstr>
      <vt:lpstr>Section 8.4: Protocol for delivery of cash and non cash entitlements (contd…)</vt:lpstr>
      <vt:lpstr>Section 8.4: Protocol for delivery of cash and non cash entitlements (contd…)</vt:lpstr>
      <vt:lpstr>Section 8.4: Protocol for delivery of cash and non cash entitlements (contd…)</vt:lpstr>
      <vt:lpstr>Section 8.4: Protocol for delivery of cash and non cash entitlements (contd…)</vt:lpstr>
      <vt:lpstr>Section 8.5: Payment of salaries to trainers, Master Trainers and Q team members</vt:lpstr>
      <vt:lpstr>Section 8.6: Verification of Amount received as take home salary in a candidate’s bank Account</vt:lpstr>
      <vt:lpstr>Section 8.7: Protocol for asset management</vt:lpstr>
      <vt:lpstr>Section 8.7: Protocol for asset management</vt:lpstr>
      <vt:lpstr>Section 8.8: Training cost and incentive payment</vt:lpstr>
      <vt:lpstr>Section 8.8: Training cost and incentive payment (contd…)</vt:lpstr>
      <vt:lpstr>Section 8.9: Appointment of auditors</vt:lpstr>
      <vt:lpstr>Section 8.12: Thematic verification</vt:lpstr>
      <vt:lpstr>Section 8.14: Financial management information system</vt:lpstr>
      <vt:lpstr>PowerPoint Presentation</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Rajesh Natarajan</dc:creator>
  <cp:lastModifiedBy>RAGHAVENDRA</cp:lastModifiedBy>
  <cp:revision>594</cp:revision>
  <dcterms:created xsi:type="dcterms:W3CDTF">2015-04-01T04:34:19Z</dcterms:created>
  <dcterms:modified xsi:type="dcterms:W3CDTF">2015-09-15T13:02:16Z</dcterms:modified>
</cp:coreProperties>
</file>