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7"/>
  </p:notesMasterIdLst>
  <p:sldIdLst>
    <p:sldId id="256" r:id="rId2"/>
    <p:sldId id="305" r:id="rId3"/>
    <p:sldId id="280" r:id="rId4"/>
    <p:sldId id="396" r:id="rId5"/>
    <p:sldId id="320" r:id="rId6"/>
    <p:sldId id="306" r:id="rId7"/>
    <p:sldId id="307" r:id="rId8"/>
    <p:sldId id="308" r:id="rId9"/>
    <p:sldId id="309" r:id="rId10"/>
    <p:sldId id="310" r:id="rId11"/>
    <p:sldId id="311" r:id="rId12"/>
    <p:sldId id="376" r:id="rId13"/>
    <p:sldId id="374" r:id="rId14"/>
    <p:sldId id="319" r:id="rId15"/>
    <p:sldId id="397" r:id="rId16"/>
    <p:sldId id="375" r:id="rId17"/>
    <p:sldId id="325" r:id="rId18"/>
    <p:sldId id="326" r:id="rId19"/>
    <p:sldId id="327" r:id="rId20"/>
    <p:sldId id="398" r:id="rId21"/>
    <p:sldId id="323" r:id="rId22"/>
    <p:sldId id="321" r:id="rId23"/>
    <p:sldId id="322" r:id="rId24"/>
    <p:sldId id="324" r:id="rId25"/>
    <p:sldId id="39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3B3"/>
    <a:srgbClr val="898989"/>
    <a:srgbClr val="583A84"/>
    <a:srgbClr val="D9DADA"/>
    <a:srgbClr val="000099"/>
    <a:srgbClr val="FFCC28"/>
    <a:srgbClr val="D3913D"/>
    <a:srgbClr val="CC8B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4" d="100"/>
          <a:sy n="74" d="100"/>
        </p:scale>
        <p:origin x="1290" y="72"/>
      </p:cViewPr>
      <p:guideLst>
        <p:guide orient="horz" pos="2160"/>
        <p:guide pos="290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F7AD07-79BC-479A-8934-11102E08763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62A4D4A-D629-45FE-AB57-D14C58C5151F}">
      <dgm:prSet phldrT="[Text]" custT="1"/>
      <dgm:spPr>
        <a:solidFill>
          <a:srgbClr val="583A84"/>
        </a:solidFill>
        <a:ln>
          <a:solidFill>
            <a:srgbClr val="7030A0"/>
          </a:solidFill>
        </a:ln>
      </dgm:spPr>
      <dgm:t>
        <a:bodyPr/>
        <a:lstStyle/>
        <a:p>
          <a:r>
            <a:rPr lang="en-US" sz="1600" b="1" dirty="0" smtClean="0">
              <a:solidFill>
                <a:schemeClr val="bg1"/>
              </a:solidFill>
              <a:latin typeface="+mn-lt"/>
              <a:cs typeface="Times" pitchFamily="18" charset="0"/>
            </a:rPr>
            <a:t>Tracking 	</a:t>
          </a:r>
          <a:endParaRPr lang="en-US" sz="1600" dirty="0">
            <a:solidFill>
              <a:schemeClr val="bg1"/>
            </a:solidFill>
            <a:latin typeface="+mn-lt"/>
          </a:endParaRPr>
        </a:p>
      </dgm:t>
    </dgm:pt>
    <dgm:pt modelId="{3D87B2EE-9568-43C6-B4D0-07F456B8A92C}" type="parTrans" cxnId="{105F4501-775B-48E3-AD45-02F0F3CE4980}">
      <dgm:prSet/>
      <dgm:spPr/>
      <dgm:t>
        <a:bodyPr/>
        <a:lstStyle/>
        <a:p>
          <a:endParaRPr lang="en-US"/>
        </a:p>
      </dgm:t>
    </dgm:pt>
    <dgm:pt modelId="{4E63D06F-6A68-4D32-B17D-B43B149744C0}" type="sibTrans" cxnId="{105F4501-775B-48E3-AD45-02F0F3CE4980}">
      <dgm:prSet/>
      <dgm:spPr/>
      <dgm:t>
        <a:bodyPr/>
        <a:lstStyle/>
        <a:p>
          <a:endParaRPr lang="en-US"/>
        </a:p>
      </dgm:t>
    </dgm:pt>
    <dgm:pt modelId="{8505D6E0-299E-4206-BBAD-5DBE57EA2032}">
      <dgm:prSet phldrT="[Text]" custT="1"/>
      <dgm:spPr>
        <a:solidFill>
          <a:srgbClr val="CBC9F9">
            <a:alpha val="89804"/>
          </a:srgbClr>
        </a:solidFill>
      </dgm:spPr>
      <dgm:t>
        <a:bodyPr/>
        <a:lstStyle/>
        <a:p>
          <a:r>
            <a:rPr lang="en-US" sz="1600" dirty="0" smtClean="0">
              <a:latin typeface="+mn-lt"/>
            </a:rPr>
            <a:t>Monthly candidate tracking</a:t>
          </a:r>
          <a:endParaRPr lang="en-US" sz="1600" dirty="0">
            <a:latin typeface="+mn-lt"/>
          </a:endParaRPr>
        </a:p>
      </dgm:t>
    </dgm:pt>
    <dgm:pt modelId="{A943B2CA-DB64-4C49-9805-619B92034E93}" type="parTrans" cxnId="{F945747F-9915-429A-9E80-190D1EAECD77}">
      <dgm:prSet/>
      <dgm:spPr/>
      <dgm:t>
        <a:bodyPr/>
        <a:lstStyle/>
        <a:p>
          <a:endParaRPr lang="en-US"/>
        </a:p>
      </dgm:t>
    </dgm:pt>
    <dgm:pt modelId="{DE153002-1DDA-437F-B222-C5836EDDD5F8}" type="sibTrans" cxnId="{F945747F-9915-429A-9E80-190D1EAECD77}">
      <dgm:prSet/>
      <dgm:spPr/>
      <dgm:t>
        <a:bodyPr/>
        <a:lstStyle/>
        <a:p>
          <a:endParaRPr lang="en-US"/>
        </a:p>
      </dgm:t>
    </dgm:pt>
    <dgm:pt modelId="{E4000336-5FDD-4376-AD62-605633B5A070}">
      <dgm:prSet phldrT="[Text]" custT="1"/>
      <dgm:spPr>
        <a:solidFill>
          <a:srgbClr val="583A84"/>
        </a:solidFill>
        <a:ln>
          <a:solidFill>
            <a:srgbClr val="7030A0"/>
          </a:solidFill>
        </a:ln>
      </dgm:spPr>
      <dgm:t>
        <a:bodyPr/>
        <a:lstStyle/>
        <a:p>
          <a:r>
            <a:rPr lang="en-US" sz="1600" b="1" dirty="0" smtClean="0">
              <a:solidFill>
                <a:schemeClr val="bg1"/>
              </a:solidFill>
              <a:latin typeface="+mn-lt"/>
              <a:cs typeface="Times" pitchFamily="18" charset="0"/>
            </a:rPr>
            <a:t>Placement </a:t>
          </a:r>
          <a:endParaRPr lang="en-US" sz="1600" b="1" dirty="0">
            <a:solidFill>
              <a:schemeClr val="bg1"/>
            </a:solidFill>
            <a:latin typeface="+mn-lt"/>
            <a:cs typeface="Times" pitchFamily="18" charset="0"/>
          </a:endParaRPr>
        </a:p>
      </dgm:t>
    </dgm:pt>
    <dgm:pt modelId="{E70F58B8-A051-4179-82DD-F91307170832}" type="parTrans" cxnId="{1463D429-E86A-47EA-8B63-408C5E66ED80}">
      <dgm:prSet/>
      <dgm:spPr/>
      <dgm:t>
        <a:bodyPr/>
        <a:lstStyle/>
        <a:p>
          <a:endParaRPr lang="en-US"/>
        </a:p>
      </dgm:t>
    </dgm:pt>
    <dgm:pt modelId="{2C644BCA-68F3-4FD1-B497-062DBE2F5BF2}" type="sibTrans" cxnId="{1463D429-E86A-47EA-8B63-408C5E66ED80}">
      <dgm:prSet/>
      <dgm:spPr/>
      <dgm:t>
        <a:bodyPr/>
        <a:lstStyle/>
        <a:p>
          <a:endParaRPr lang="en-US"/>
        </a:p>
      </dgm:t>
    </dgm:pt>
    <dgm:pt modelId="{FBC504AE-426F-4866-84ED-3103A9D94C66}">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mn-lt"/>
            </a:rPr>
            <a:t>Placement definition</a:t>
          </a:r>
          <a:endParaRPr lang="en-US" sz="1600" dirty="0">
            <a:latin typeface="+mn-lt"/>
          </a:endParaRPr>
        </a:p>
      </dgm:t>
    </dgm:pt>
    <dgm:pt modelId="{66D6C48E-0EE6-468E-A1E6-62B4784F0A62}" type="parTrans" cxnId="{5F11D343-3D3A-4F55-A1CC-0DE7289F0C00}">
      <dgm:prSet/>
      <dgm:spPr/>
      <dgm:t>
        <a:bodyPr/>
        <a:lstStyle/>
        <a:p>
          <a:endParaRPr lang="en-US"/>
        </a:p>
      </dgm:t>
    </dgm:pt>
    <dgm:pt modelId="{E539F90C-01DF-4E5C-8FF7-4B60EC1B7236}" type="sibTrans" cxnId="{5F11D343-3D3A-4F55-A1CC-0DE7289F0C00}">
      <dgm:prSet/>
      <dgm:spPr/>
      <dgm:t>
        <a:bodyPr/>
        <a:lstStyle/>
        <a:p>
          <a:endParaRPr lang="en-US"/>
        </a:p>
      </dgm:t>
    </dgm:pt>
    <dgm:pt modelId="{55F65708-88EF-4148-A309-FAEF591DF5AF}">
      <dgm:prSet phldrT="[Text]" custT="1"/>
      <dgm:spPr>
        <a:solidFill>
          <a:srgbClr val="583A84"/>
        </a:solidFill>
        <a:ln>
          <a:solidFill>
            <a:srgbClr val="7030A0"/>
          </a:solidFill>
        </a:ln>
      </dgm:spPr>
      <dgm:t>
        <a:bodyPr/>
        <a:lstStyle/>
        <a:p>
          <a:r>
            <a:rPr lang="en-US" sz="1600" b="1" dirty="0" smtClean="0">
              <a:solidFill>
                <a:schemeClr val="bg1"/>
              </a:solidFill>
              <a:latin typeface="+mn-lt"/>
              <a:cs typeface="Times" pitchFamily="18" charset="0"/>
            </a:rPr>
            <a:t>Others</a:t>
          </a:r>
          <a:endParaRPr lang="en-US" sz="1600" b="1" dirty="0">
            <a:solidFill>
              <a:schemeClr val="bg1"/>
            </a:solidFill>
            <a:latin typeface="+mn-lt"/>
            <a:cs typeface="Times" pitchFamily="18" charset="0"/>
          </a:endParaRPr>
        </a:p>
      </dgm:t>
    </dgm:pt>
    <dgm:pt modelId="{59F40A5F-37B3-49D5-B143-3B0FB565A3B1}" type="parTrans" cxnId="{49E8073D-3F22-4952-AC0E-201D6152F734}">
      <dgm:prSet/>
      <dgm:spPr/>
      <dgm:t>
        <a:bodyPr/>
        <a:lstStyle/>
        <a:p>
          <a:endParaRPr lang="en-US"/>
        </a:p>
      </dgm:t>
    </dgm:pt>
    <dgm:pt modelId="{D07E0A00-685F-4462-A1F0-D7902E1AE51C}" type="sibTrans" cxnId="{49E8073D-3F22-4952-AC0E-201D6152F734}">
      <dgm:prSet/>
      <dgm:spPr/>
      <dgm:t>
        <a:bodyPr/>
        <a:lstStyle/>
        <a:p>
          <a:endParaRPr lang="en-US"/>
        </a:p>
      </dgm:t>
    </dgm:pt>
    <dgm:pt modelId="{22202944-BB76-4C1B-B374-CCB3ED62806D}">
      <dgm:prSet phldrT="[Text]" custT="1"/>
      <dgm:spPr>
        <a:solidFill>
          <a:srgbClr val="CBC9F9">
            <a:alpha val="89804"/>
          </a:srgbClr>
        </a:solidFill>
      </dgm:spPr>
      <dgm:t>
        <a:bodyPr/>
        <a:lstStyle/>
        <a:p>
          <a:r>
            <a:rPr lang="en-US" sz="1600" dirty="0" smtClean="0">
              <a:latin typeface="+mn-lt"/>
            </a:rPr>
            <a:t>Verification of candidates in One year retention &amp; Career Progression </a:t>
          </a:r>
          <a:endParaRPr lang="en-US" sz="1600" dirty="0">
            <a:latin typeface="+mn-lt"/>
          </a:endParaRPr>
        </a:p>
      </dgm:t>
    </dgm:pt>
    <dgm:pt modelId="{30080CE0-C302-4E21-925F-B389266EF553}" type="parTrans" cxnId="{2FADC2D2-A40E-4788-BD30-732ECB2C0990}">
      <dgm:prSet/>
      <dgm:spPr/>
      <dgm:t>
        <a:bodyPr/>
        <a:lstStyle/>
        <a:p>
          <a:endParaRPr lang="en-US"/>
        </a:p>
      </dgm:t>
    </dgm:pt>
    <dgm:pt modelId="{75EF8E83-17B9-4282-9D8C-3987B245F450}" type="sibTrans" cxnId="{2FADC2D2-A40E-4788-BD30-732ECB2C0990}">
      <dgm:prSet/>
      <dgm:spPr/>
      <dgm:t>
        <a:bodyPr/>
        <a:lstStyle/>
        <a:p>
          <a:endParaRPr lang="en-US"/>
        </a:p>
      </dgm:t>
    </dgm:pt>
    <dgm:pt modelId="{DD217483-E716-49D9-ABF2-C7EF0583ABC1}">
      <dgm:prSet custT="1"/>
      <dgm:spPr/>
      <dgm:t>
        <a:bodyPr/>
        <a:lstStyle/>
        <a:p>
          <a:endParaRPr lang="en-US" sz="1600" dirty="0">
            <a:latin typeface="+mn-lt"/>
            <a:cs typeface="Times" pitchFamily="18" charset="0"/>
          </a:endParaRPr>
        </a:p>
      </dgm:t>
    </dgm:pt>
    <dgm:pt modelId="{479D4177-0566-4408-A824-1BF76A7644F1}" type="parTrans" cxnId="{AF1F20D1-803B-43A7-82D8-48A4E390B235}">
      <dgm:prSet/>
      <dgm:spPr/>
      <dgm:t>
        <a:bodyPr/>
        <a:lstStyle/>
        <a:p>
          <a:endParaRPr lang="en-US"/>
        </a:p>
      </dgm:t>
    </dgm:pt>
    <dgm:pt modelId="{5F6FA157-8DE0-449B-9349-3C1519292FBB}" type="sibTrans" cxnId="{AF1F20D1-803B-43A7-82D8-48A4E390B235}">
      <dgm:prSet/>
      <dgm:spPr/>
      <dgm:t>
        <a:bodyPr/>
        <a:lstStyle/>
        <a:p>
          <a:endParaRPr lang="en-US"/>
        </a:p>
      </dgm:t>
    </dgm:pt>
    <dgm:pt modelId="{E7651E59-76D2-4DDB-8DED-DE8454EC95E8}">
      <dgm:prSet phldrT="[Text]" custT="1"/>
      <dgm:spPr>
        <a:solidFill>
          <a:srgbClr val="CBC9F9">
            <a:alpha val="89804"/>
          </a:srgbClr>
        </a:solidFill>
      </dgm:spPr>
      <dgm:t>
        <a:bodyPr/>
        <a:lstStyle/>
        <a:p>
          <a:pPr marL="171450" indent="0" defTabSz="711200">
            <a:lnSpc>
              <a:spcPct val="90000"/>
            </a:lnSpc>
            <a:spcBef>
              <a:spcPct val="0"/>
            </a:spcBef>
            <a:spcAft>
              <a:spcPct val="15000"/>
            </a:spcAft>
            <a:buNone/>
          </a:pPr>
          <a:endParaRPr lang="en-US" sz="1600" dirty="0">
            <a:latin typeface="+mn-lt"/>
          </a:endParaRPr>
        </a:p>
      </dgm:t>
    </dgm:pt>
    <dgm:pt modelId="{CE3E10A2-D6C9-40DB-84E3-812F742FB24E}" type="parTrans" cxnId="{3126A929-3B8B-468D-A73C-C0CA0568FBAC}">
      <dgm:prSet/>
      <dgm:spPr/>
      <dgm:t>
        <a:bodyPr/>
        <a:lstStyle/>
        <a:p>
          <a:endParaRPr lang="en-US"/>
        </a:p>
      </dgm:t>
    </dgm:pt>
    <dgm:pt modelId="{F1D34B50-A990-48EC-971B-6B195CDBFE64}" type="sibTrans" cxnId="{3126A929-3B8B-468D-A73C-C0CA0568FBAC}">
      <dgm:prSet/>
      <dgm:spPr/>
      <dgm:t>
        <a:bodyPr/>
        <a:lstStyle/>
        <a:p>
          <a:endParaRPr lang="en-US"/>
        </a:p>
      </dgm:t>
    </dgm:pt>
    <dgm:pt modelId="{AE7F4B3C-8994-431E-9050-BC71BE7CA1C7}">
      <dgm:prSet phldrT="[Text]" custT="1"/>
      <dgm:spPr>
        <a:solidFill>
          <a:srgbClr val="CBC9F9">
            <a:alpha val="89804"/>
          </a:srgbClr>
        </a:solidFill>
      </dgm:spPr>
      <dgm:t>
        <a:bodyPr/>
        <a:lstStyle/>
        <a:p>
          <a:r>
            <a:rPr lang="en-US" sz="1600" dirty="0" smtClean="0">
              <a:latin typeface="+mn-lt"/>
            </a:rPr>
            <a:t>Foreign placements</a:t>
          </a:r>
          <a:endParaRPr lang="en-US" sz="1600" dirty="0">
            <a:latin typeface="+mn-lt"/>
          </a:endParaRPr>
        </a:p>
      </dgm:t>
    </dgm:pt>
    <dgm:pt modelId="{2BA6A4AE-874E-4D04-9C69-2079465B999B}" type="parTrans" cxnId="{21FCEA78-132A-4C97-9C2D-2E2483CC019A}">
      <dgm:prSet/>
      <dgm:spPr/>
      <dgm:t>
        <a:bodyPr/>
        <a:lstStyle/>
        <a:p>
          <a:endParaRPr lang="en-US"/>
        </a:p>
      </dgm:t>
    </dgm:pt>
    <dgm:pt modelId="{62551EBF-9719-4BCE-8028-A69CF47E3621}" type="sibTrans" cxnId="{21FCEA78-132A-4C97-9C2D-2E2483CC019A}">
      <dgm:prSet/>
      <dgm:spPr/>
      <dgm:t>
        <a:bodyPr/>
        <a:lstStyle/>
        <a:p>
          <a:endParaRPr lang="en-US"/>
        </a:p>
      </dgm:t>
    </dgm:pt>
    <dgm:pt modelId="{8BF93B8E-B5C4-4D62-A3D0-BAFA6B6F2A78}">
      <dgm:prSet phldrT="[Text]" custT="1"/>
      <dgm:spPr>
        <a:solidFill>
          <a:srgbClr val="CBC9F9">
            <a:alpha val="89804"/>
          </a:srgbClr>
        </a:solidFill>
      </dgm:spPr>
      <dgm:t>
        <a:bodyPr/>
        <a:lstStyle/>
        <a:p>
          <a:endParaRPr lang="en-US" sz="1600" dirty="0">
            <a:latin typeface="+mn-lt"/>
          </a:endParaRPr>
        </a:p>
      </dgm:t>
    </dgm:pt>
    <dgm:pt modelId="{9012B032-B8B7-4FB6-8E40-E1029B902AA6}" type="parTrans" cxnId="{988E4B1D-EE76-4DC6-9722-7A2490070149}">
      <dgm:prSet/>
      <dgm:spPr/>
      <dgm:t>
        <a:bodyPr/>
        <a:lstStyle/>
        <a:p>
          <a:endParaRPr lang="en-US"/>
        </a:p>
      </dgm:t>
    </dgm:pt>
    <dgm:pt modelId="{46513AA4-0AC0-48E7-A831-0E2610CFBA7D}" type="sibTrans" cxnId="{988E4B1D-EE76-4DC6-9722-7A2490070149}">
      <dgm:prSet/>
      <dgm:spPr/>
      <dgm:t>
        <a:bodyPr/>
        <a:lstStyle/>
        <a:p>
          <a:endParaRPr lang="en-US"/>
        </a:p>
      </dgm:t>
    </dgm:pt>
    <dgm:pt modelId="{AB445DC8-44CF-4386-B30B-C3435359762E}">
      <dgm:prSet phldrT="[Text]" custT="1"/>
      <dgm:spPr>
        <a:solidFill>
          <a:srgbClr val="CBC9F9">
            <a:alpha val="89804"/>
          </a:srgbClr>
        </a:solidFill>
      </dgm:spPr>
      <dgm:t>
        <a:bodyPr/>
        <a:lstStyle/>
        <a:p>
          <a:r>
            <a:rPr lang="en-US" sz="1600" dirty="0" smtClean="0">
              <a:latin typeface="+mn-lt"/>
            </a:rPr>
            <a:t> Placement outside the state</a:t>
          </a:r>
          <a:endParaRPr lang="en-US" sz="1600" dirty="0">
            <a:latin typeface="+mn-lt"/>
          </a:endParaRPr>
        </a:p>
      </dgm:t>
    </dgm:pt>
    <dgm:pt modelId="{2AD2EEC6-115B-46EF-9CD1-375557E7D74A}" type="parTrans" cxnId="{B870263E-8A70-46BF-B08F-C2CFFC6DDAEB}">
      <dgm:prSet/>
      <dgm:spPr/>
      <dgm:t>
        <a:bodyPr/>
        <a:lstStyle/>
        <a:p>
          <a:endParaRPr lang="en-US"/>
        </a:p>
      </dgm:t>
    </dgm:pt>
    <dgm:pt modelId="{D8FE3388-4B95-4B0B-902E-A948AD674818}" type="sibTrans" cxnId="{B870263E-8A70-46BF-B08F-C2CFFC6DDAEB}">
      <dgm:prSet/>
      <dgm:spPr/>
      <dgm:t>
        <a:bodyPr/>
        <a:lstStyle/>
        <a:p>
          <a:endParaRPr lang="en-US"/>
        </a:p>
      </dgm:t>
    </dgm:pt>
    <dgm:pt modelId="{67BAF9C2-8DB7-4E7E-B5C8-2C94FD2FF1A3}">
      <dgm:prSet phldrT="[Text]" custT="1"/>
      <dgm:spPr>
        <a:solidFill>
          <a:srgbClr val="CBC9F9">
            <a:alpha val="89804"/>
          </a:srgbClr>
        </a:solidFill>
      </dgm:spPr>
      <dgm:t>
        <a:bodyPr/>
        <a:lstStyle/>
        <a:p>
          <a:r>
            <a:rPr lang="en-US" sz="1600" dirty="0" smtClean="0">
              <a:latin typeface="+mn-lt"/>
            </a:rPr>
            <a:t>Post placement support</a:t>
          </a:r>
          <a:endParaRPr lang="en-US" sz="1600" dirty="0">
            <a:latin typeface="+mn-lt"/>
          </a:endParaRPr>
        </a:p>
      </dgm:t>
    </dgm:pt>
    <dgm:pt modelId="{0D0892F0-F0FD-4C56-A251-5CFA2F9887DC}" type="parTrans" cxnId="{D7B6C89E-047D-42D3-97F4-3969CB4032A7}">
      <dgm:prSet/>
      <dgm:spPr/>
      <dgm:t>
        <a:bodyPr/>
        <a:lstStyle/>
        <a:p>
          <a:endParaRPr lang="en-US"/>
        </a:p>
      </dgm:t>
    </dgm:pt>
    <dgm:pt modelId="{898CCC64-F9DC-47D6-84F1-A97EF52A90E1}" type="sibTrans" cxnId="{D7B6C89E-047D-42D3-97F4-3969CB4032A7}">
      <dgm:prSet/>
      <dgm:spPr/>
      <dgm:t>
        <a:bodyPr/>
        <a:lstStyle/>
        <a:p>
          <a:endParaRPr lang="en-US"/>
        </a:p>
      </dgm:t>
    </dgm:pt>
    <dgm:pt modelId="{64C1A275-1F2B-4D3F-BAD8-5036936570B1}">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mn-lt"/>
              <a:cs typeface="Times" pitchFamily="18" charset="0"/>
            </a:rPr>
            <a:t>Generation of samples </a:t>
          </a:r>
          <a:endParaRPr lang="en-US" sz="1600" dirty="0">
            <a:latin typeface="+mn-lt"/>
          </a:endParaRPr>
        </a:p>
      </dgm:t>
    </dgm:pt>
    <dgm:pt modelId="{CE5A801E-8C27-45B8-BBAE-AF45C152DA90}" type="parTrans" cxnId="{5E43F18B-3C1B-42AE-A3EA-274568D3A07F}">
      <dgm:prSet/>
      <dgm:spPr/>
      <dgm:t>
        <a:bodyPr/>
        <a:lstStyle/>
        <a:p>
          <a:endParaRPr lang="en-US"/>
        </a:p>
      </dgm:t>
    </dgm:pt>
    <dgm:pt modelId="{D1CD8CF8-1C54-4E85-93CE-3D980C0BC6ED}" type="sibTrans" cxnId="{5E43F18B-3C1B-42AE-A3EA-274568D3A07F}">
      <dgm:prSet/>
      <dgm:spPr/>
      <dgm:t>
        <a:bodyPr/>
        <a:lstStyle/>
        <a:p>
          <a:endParaRPr lang="en-US"/>
        </a:p>
      </dgm:t>
    </dgm:pt>
    <dgm:pt modelId="{14C94FD4-C787-40F6-A12C-2267D2114D6E}">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mn-lt"/>
            </a:rPr>
            <a:t>Physical verification</a:t>
          </a:r>
          <a:endParaRPr lang="en-US" sz="1600" dirty="0">
            <a:latin typeface="+mn-lt"/>
          </a:endParaRPr>
        </a:p>
      </dgm:t>
    </dgm:pt>
    <dgm:pt modelId="{25CF0F5F-FFB0-4BEC-ABD6-560425EA558A}" type="parTrans" cxnId="{8E09098B-3453-4B35-A1F1-31A129D2845A}">
      <dgm:prSet/>
      <dgm:spPr/>
      <dgm:t>
        <a:bodyPr/>
        <a:lstStyle/>
        <a:p>
          <a:endParaRPr lang="en-US"/>
        </a:p>
      </dgm:t>
    </dgm:pt>
    <dgm:pt modelId="{8EFD4F6A-F7F5-4771-AF7D-AD12B9E67389}" type="sibTrans" cxnId="{8E09098B-3453-4B35-A1F1-31A129D2845A}">
      <dgm:prSet/>
      <dgm:spPr/>
      <dgm:t>
        <a:bodyPr/>
        <a:lstStyle/>
        <a:p>
          <a:endParaRPr lang="en-US"/>
        </a:p>
      </dgm:t>
    </dgm:pt>
    <dgm:pt modelId="{789BD2A5-61FF-4950-808F-87648F0262BC}">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600" dirty="0" smtClean="0">
              <a:latin typeface="+mn-lt"/>
            </a:rPr>
            <a:t>Samples size and its distribution</a:t>
          </a:r>
          <a:endParaRPr lang="en-US" sz="1600" dirty="0">
            <a:latin typeface="+mn-lt"/>
          </a:endParaRPr>
        </a:p>
      </dgm:t>
    </dgm:pt>
    <dgm:pt modelId="{279BFC29-64B6-4D20-8AED-CF63FD906DEC}" type="parTrans" cxnId="{E79FE8CA-3C4A-44A8-95D5-4784295A2144}">
      <dgm:prSet/>
      <dgm:spPr/>
      <dgm:t>
        <a:bodyPr/>
        <a:lstStyle/>
        <a:p>
          <a:endParaRPr lang="en-US"/>
        </a:p>
      </dgm:t>
    </dgm:pt>
    <dgm:pt modelId="{C833DB28-E240-4A03-A4CC-18EF48751E2A}" type="sibTrans" cxnId="{E79FE8CA-3C4A-44A8-95D5-4784295A2144}">
      <dgm:prSet/>
      <dgm:spPr/>
      <dgm:t>
        <a:bodyPr/>
        <a:lstStyle/>
        <a:p>
          <a:endParaRPr lang="en-US"/>
        </a:p>
      </dgm:t>
    </dgm:pt>
    <dgm:pt modelId="{34996C3C-D443-43BD-86D0-FFC6FD035D91}">
      <dgm:prSet phldrT="[Text]" custT="1"/>
      <dgm:spPr>
        <a:solidFill>
          <a:srgbClr val="CBC9F9">
            <a:alpha val="89804"/>
          </a:srgbClr>
        </a:solidFill>
      </dgm:spPr>
      <dgm:t>
        <a:bodyPr/>
        <a:lstStyle/>
        <a:p>
          <a:r>
            <a:rPr lang="en-US" sz="1600" dirty="0" smtClean="0">
              <a:latin typeface="+mn-lt"/>
            </a:rPr>
            <a:t>Classification of candidates</a:t>
          </a:r>
          <a:endParaRPr lang="en-US" sz="1600" dirty="0">
            <a:latin typeface="+mn-lt"/>
          </a:endParaRPr>
        </a:p>
      </dgm:t>
    </dgm:pt>
    <dgm:pt modelId="{36E770BD-C401-4F1A-B4F3-18744E81C32F}" type="parTrans" cxnId="{4C41226B-A922-43FA-A651-7C569A6CA108}">
      <dgm:prSet/>
      <dgm:spPr/>
      <dgm:t>
        <a:bodyPr/>
        <a:lstStyle/>
        <a:p>
          <a:endParaRPr lang="en-US"/>
        </a:p>
      </dgm:t>
    </dgm:pt>
    <dgm:pt modelId="{180F62AD-2C1C-4FE6-A092-BC7640475B8A}" type="sibTrans" cxnId="{4C41226B-A922-43FA-A651-7C569A6CA108}">
      <dgm:prSet/>
      <dgm:spPr/>
      <dgm:t>
        <a:bodyPr/>
        <a:lstStyle/>
        <a:p>
          <a:endParaRPr lang="en-US"/>
        </a:p>
      </dgm:t>
    </dgm:pt>
    <dgm:pt modelId="{3B137F7B-1121-4152-B343-504C83A0702B}">
      <dgm:prSet phldrT="[Text]" custT="1"/>
      <dgm:spPr>
        <a:solidFill>
          <a:srgbClr val="CBC9F9">
            <a:alpha val="89804"/>
          </a:srgbClr>
        </a:solidFill>
      </dgm:spPr>
      <dgm:t>
        <a:bodyPr/>
        <a:lstStyle/>
        <a:p>
          <a:endParaRPr lang="en-US" sz="1600" dirty="0">
            <a:latin typeface="+mn-lt"/>
          </a:endParaRPr>
        </a:p>
      </dgm:t>
    </dgm:pt>
    <dgm:pt modelId="{55E9706B-7AA6-4AD7-A255-5A11FC9FD89C}" type="parTrans" cxnId="{C4E998DB-3C5C-4A2A-BB4A-260018409F45}">
      <dgm:prSet/>
      <dgm:spPr/>
      <dgm:t>
        <a:bodyPr/>
        <a:lstStyle/>
        <a:p>
          <a:endParaRPr lang="en-US"/>
        </a:p>
      </dgm:t>
    </dgm:pt>
    <dgm:pt modelId="{E8486F07-1DBA-48C6-8112-650624656BD2}" type="sibTrans" cxnId="{C4E998DB-3C5C-4A2A-BB4A-260018409F45}">
      <dgm:prSet/>
      <dgm:spPr/>
      <dgm:t>
        <a:bodyPr/>
        <a:lstStyle/>
        <a:p>
          <a:endParaRPr lang="en-US"/>
        </a:p>
      </dgm:t>
    </dgm:pt>
    <dgm:pt modelId="{F2817714-F784-427F-A915-1BB385756754}">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US" sz="1600" dirty="0">
            <a:latin typeface="+mn-lt"/>
          </a:endParaRPr>
        </a:p>
      </dgm:t>
    </dgm:pt>
    <dgm:pt modelId="{31CA5367-26A0-403D-95FC-CDB7D9E34C97}" type="parTrans" cxnId="{B59080B4-2BB6-443E-8145-7DC899549E73}">
      <dgm:prSet/>
      <dgm:spPr/>
      <dgm:t>
        <a:bodyPr/>
        <a:lstStyle/>
        <a:p>
          <a:endParaRPr lang="en-US"/>
        </a:p>
      </dgm:t>
    </dgm:pt>
    <dgm:pt modelId="{0A59BEE8-E4C8-4F77-B0CF-35C2C3A25112}" type="sibTrans" cxnId="{B59080B4-2BB6-443E-8145-7DC899549E73}">
      <dgm:prSet/>
      <dgm:spPr/>
      <dgm:t>
        <a:bodyPr/>
        <a:lstStyle/>
        <a:p>
          <a:endParaRPr lang="en-US"/>
        </a:p>
      </dgm:t>
    </dgm:pt>
    <dgm:pt modelId="{27F16BAF-CA02-4609-B798-D314C78BC51A}">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US" sz="1600" dirty="0">
            <a:latin typeface="+mn-lt"/>
          </a:endParaRPr>
        </a:p>
      </dgm:t>
    </dgm:pt>
    <dgm:pt modelId="{F174B8A6-3DC4-4668-8382-AB92859D734E}" type="parTrans" cxnId="{8D9888A0-7DB0-4885-8D30-B0F02D083311}">
      <dgm:prSet/>
      <dgm:spPr/>
      <dgm:t>
        <a:bodyPr/>
        <a:lstStyle/>
        <a:p>
          <a:endParaRPr lang="en-US"/>
        </a:p>
      </dgm:t>
    </dgm:pt>
    <dgm:pt modelId="{403FCFFC-99C7-41E6-90E6-4FD3237A0836}" type="sibTrans" cxnId="{8D9888A0-7DB0-4885-8D30-B0F02D083311}">
      <dgm:prSet/>
      <dgm:spPr/>
      <dgm:t>
        <a:bodyPr/>
        <a:lstStyle/>
        <a:p>
          <a:endParaRPr lang="en-US"/>
        </a:p>
      </dgm:t>
    </dgm:pt>
    <dgm:pt modelId="{55EA750C-C044-40DA-BEFE-C7050E779F82}">
      <dgm:prSet phldrT="[Text]" custT="1"/>
      <dgm:spPr>
        <a:solidFill>
          <a:srgbClr val="CBC9F9">
            <a:alpha val="89804"/>
          </a:srgb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US" sz="1600" dirty="0">
            <a:latin typeface="+mn-lt"/>
          </a:endParaRPr>
        </a:p>
      </dgm:t>
    </dgm:pt>
    <dgm:pt modelId="{A4CBB251-1CA6-4A82-AD26-ACC74F47F46E}" type="parTrans" cxnId="{AD80F345-91ED-470E-BB53-8140BD6D1C63}">
      <dgm:prSet/>
      <dgm:spPr/>
      <dgm:t>
        <a:bodyPr/>
        <a:lstStyle/>
        <a:p>
          <a:endParaRPr lang="en-US"/>
        </a:p>
      </dgm:t>
    </dgm:pt>
    <dgm:pt modelId="{6D4E6896-889F-4379-AA33-A54BA93585FD}" type="sibTrans" cxnId="{AD80F345-91ED-470E-BB53-8140BD6D1C63}">
      <dgm:prSet/>
      <dgm:spPr/>
      <dgm:t>
        <a:bodyPr/>
        <a:lstStyle/>
        <a:p>
          <a:endParaRPr lang="en-US"/>
        </a:p>
      </dgm:t>
    </dgm:pt>
    <dgm:pt modelId="{D60F9AB7-9AA7-425B-AF10-0295DBE32356}">
      <dgm:prSet phldrT="[Text]" custT="1"/>
      <dgm:spPr>
        <a:solidFill>
          <a:srgbClr val="CBC9F9">
            <a:alpha val="89804"/>
          </a:srgbClr>
        </a:solidFill>
      </dgm:spPr>
      <dgm:t>
        <a:bodyPr/>
        <a:lstStyle/>
        <a:p>
          <a:endParaRPr lang="en-US" sz="1600" dirty="0">
            <a:latin typeface="+mn-lt"/>
          </a:endParaRPr>
        </a:p>
      </dgm:t>
    </dgm:pt>
    <dgm:pt modelId="{32E87F63-46EC-480C-BB60-46F3CE86AF79}" type="parTrans" cxnId="{3FE2EB02-3848-492A-83F1-71B166AB1EB8}">
      <dgm:prSet/>
      <dgm:spPr/>
      <dgm:t>
        <a:bodyPr/>
        <a:lstStyle/>
        <a:p>
          <a:endParaRPr lang="en-US"/>
        </a:p>
      </dgm:t>
    </dgm:pt>
    <dgm:pt modelId="{49F46F56-B2E4-4117-BD2D-88E5BFBCD56B}" type="sibTrans" cxnId="{3FE2EB02-3848-492A-83F1-71B166AB1EB8}">
      <dgm:prSet/>
      <dgm:spPr/>
      <dgm:t>
        <a:bodyPr/>
        <a:lstStyle/>
        <a:p>
          <a:endParaRPr lang="en-US"/>
        </a:p>
      </dgm:t>
    </dgm:pt>
    <dgm:pt modelId="{F8824004-7967-4146-8F35-44F111633486}">
      <dgm:prSet phldrT="[Text]" custT="1"/>
      <dgm:spPr>
        <a:solidFill>
          <a:srgbClr val="CBC9F9">
            <a:alpha val="89804"/>
          </a:srgbClr>
        </a:solidFill>
      </dgm:spPr>
      <dgm:t>
        <a:bodyPr/>
        <a:lstStyle/>
        <a:p>
          <a:endParaRPr lang="en-US" sz="1600" dirty="0">
            <a:latin typeface="+mn-lt"/>
          </a:endParaRPr>
        </a:p>
      </dgm:t>
    </dgm:pt>
    <dgm:pt modelId="{62D741E4-05BB-4A7C-8312-1751401AA5F4}" type="parTrans" cxnId="{5FDF7A43-450E-445F-9AE0-94C21FEB90ED}">
      <dgm:prSet/>
      <dgm:spPr/>
      <dgm:t>
        <a:bodyPr/>
        <a:lstStyle/>
        <a:p>
          <a:endParaRPr lang="en-US"/>
        </a:p>
      </dgm:t>
    </dgm:pt>
    <dgm:pt modelId="{2B497441-47DC-404F-834F-C67CD184BFB3}" type="sibTrans" cxnId="{5FDF7A43-450E-445F-9AE0-94C21FEB90ED}">
      <dgm:prSet/>
      <dgm:spPr/>
      <dgm:t>
        <a:bodyPr/>
        <a:lstStyle/>
        <a:p>
          <a:endParaRPr lang="en-US"/>
        </a:p>
      </dgm:t>
    </dgm:pt>
    <dgm:pt modelId="{827E6C82-6326-42A9-B260-9B657D32A865}">
      <dgm:prSet phldrT="[Text]" custT="1"/>
      <dgm:spPr>
        <a:solidFill>
          <a:srgbClr val="CBC9F9">
            <a:alpha val="89804"/>
          </a:srgbClr>
        </a:solidFill>
      </dgm:spPr>
      <dgm:t>
        <a:bodyPr/>
        <a:lstStyle/>
        <a:p>
          <a:endParaRPr lang="en-US" sz="1600" dirty="0">
            <a:latin typeface="+mn-lt"/>
          </a:endParaRPr>
        </a:p>
      </dgm:t>
    </dgm:pt>
    <dgm:pt modelId="{C09CBB5A-3B3C-4831-BB68-476CCCACBEDB}" type="parTrans" cxnId="{A984A91B-A86D-4BCA-A786-DB1A7C5BB614}">
      <dgm:prSet/>
      <dgm:spPr/>
      <dgm:t>
        <a:bodyPr/>
        <a:lstStyle/>
        <a:p>
          <a:endParaRPr lang="en-US"/>
        </a:p>
      </dgm:t>
    </dgm:pt>
    <dgm:pt modelId="{BD9EBC04-ADC5-4062-8FFD-11528BF71333}" type="sibTrans" cxnId="{A984A91B-A86D-4BCA-A786-DB1A7C5BB614}">
      <dgm:prSet/>
      <dgm:spPr/>
      <dgm:t>
        <a:bodyPr/>
        <a:lstStyle/>
        <a:p>
          <a:endParaRPr lang="en-US"/>
        </a:p>
      </dgm:t>
    </dgm:pt>
    <dgm:pt modelId="{A4E3E40D-2046-423D-B42B-AAA9E3C11B36}">
      <dgm:prSet phldrT="[Text]" custT="1"/>
      <dgm:spPr>
        <a:solidFill>
          <a:srgbClr val="CBC9F9">
            <a:alpha val="89804"/>
          </a:srgbClr>
        </a:solidFill>
      </dgm:spPr>
      <dgm:t>
        <a:bodyPr/>
        <a:lstStyle/>
        <a:p>
          <a:r>
            <a:rPr lang="en-US" sz="1600" dirty="0" smtClean="0">
              <a:latin typeface="+mn-lt"/>
            </a:rPr>
            <a:t>Desk verification of candidates  </a:t>
          </a:r>
          <a:endParaRPr lang="en-US" sz="1600" dirty="0">
            <a:latin typeface="+mn-lt"/>
          </a:endParaRPr>
        </a:p>
      </dgm:t>
    </dgm:pt>
    <dgm:pt modelId="{067864E5-C764-4B6E-BD6C-512D8796FDCC}" type="parTrans" cxnId="{EE6267BC-573D-49F3-82F3-EBD4A81B991C}">
      <dgm:prSet/>
      <dgm:spPr/>
      <dgm:t>
        <a:bodyPr/>
        <a:lstStyle/>
        <a:p>
          <a:endParaRPr lang="en-US"/>
        </a:p>
      </dgm:t>
    </dgm:pt>
    <dgm:pt modelId="{5750CFE5-1A44-4FD2-8066-9C491719D877}" type="sibTrans" cxnId="{EE6267BC-573D-49F3-82F3-EBD4A81B991C}">
      <dgm:prSet/>
      <dgm:spPr/>
      <dgm:t>
        <a:bodyPr/>
        <a:lstStyle/>
        <a:p>
          <a:endParaRPr lang="en-US"/>
        </a:p>
      </dgm:t>
    </dgm:pt>
    <dgm:pt modelId="{21960BBB-5F0F-460C-8B30-C8140F2E58E6}">
      <dgm:prSet phldrT="[Text]" custT="1"/>
      <dgm:spPr>
        <a:solidFill>
          <a:srgbClr val="CBC9F9">
            <a:alpha val="89804"/>
          </a:srgbClr>
        </a:solidFill>
      </dgm:spPr>
      <dgm:t>
        <a:bodyPr/>
        <a:lstStyle/>
        <a:p>
          <a:endParaRPr lang="en-US" sz="1600" dirty="0">
            <a:latin typeface="+mn-lt"/>
          </a:endParaRPr>
        </a:p>
      </dgm:t>
    </dgm:pt>
    <dgm:pt modelId="{664B0050-193B-44DF-A0DF-00705A4BAF4E}" type="parTrans" cxnId="{D49185E0-4891-4BE9-BA1E-2EF2E34FF3D1}">
      <dgm:prSet/>
      <dgm:spPr/>
      <dgm:t>
        <a:bodyPr/>
        <a:lstStyle/>
        <a:p>
          <a:endParaRPr lang="en-US"/>
        </a:p>
      </dgm:t>
    </dgm:pt>
    <dgm:pt modelId="{5987FFAA-5BC5-415A-A9B6-F787F6B8B29C}" type="sibTrans" cxnId="{D49185E0-4891-4BE9-BA1E-2EF2E34FF3D1}">
      <dgm:prSet/>
      <dgm:spPr/>
      <dgm:t>
        <a:bodyPr/>
        <a:lstStyle/>
        <a:p>
          <a:endParaRPr lang="en-US"/>
        </a:p>
      </dgm:t>
    </dgm:pt>
    <dgm:pt modelId="{05D528E0-45E5-4A49-8FA2-44A8AB6A8325}" type="pres">
      <dgm:prSet presAssocID="{72F7AD07-79BC-479A-8934-11102E087634}" presName="Name0" presStyleCnt="0">
        <dgm:presLayoutVars>
          <dgm:dir/>
          <dgm:animLvl val="lvl"/>
          <dgm:resizeHandles val="exact"/>
        </dgm:presLayoutVars>
      </dgm:prSet>
      <dgm:spPr/>
      <dgm:t>
        <a:bodyPr/>
        <a:lstStyle/>
        <a:p>
          <a:endParaRPr lang="en-US"/>
        </a:p>
      </dgm:t>
    </dgm:pt>
    <dgm:pt modelId="{E5077D6D-EE56-4A1D-A67C-9C18596A42A6}" type="pres">
      <dgm:prSet presAssocID="{C62A4D4A-D629-45FE-AB57-D14C58C5151F}" presName="composite" presStyleCnt="0"/>
      <dgm:spPr/>
    </dgm:pt>
    <dgm:pt modelId="{61E60F6F-8580-4CBA-AEA2-8462EDA4CED8}" type="pres">
      <dgm:prSet presAssocID="{C62A4D4A-D629-45FE-AB57-D14C58C5151F}" presName="parTx" presStyleLbl="alignNode1" presStyleIdx="0" presStyleCnt="3">
        <dgm:presLayoutVars>
          <dgm:chMax val="0"/>
          <dgm:chPref val="0"/>
          <dgm:bulletEnabled val="1"/>
        </dgm:presLayoutVars>
      </dgm:prSet>
      <dgm:spPr/>
      <dgm:t>
        <a:bodyPr/>
        <a:lstStyle/>
        <a:p>
          <a:endParaRPr lang="en-US"/>
        </a:p>
      </dgm:t>
    </dgm:pt>
    <dgm:pt modelId="{72089862-2253-478B-B6B0-4E2E1ECFE5B5}" type="pres">
      <dgm:prSet presAssocID="{C62A4D4A-D629-45FE-AB57-D14C58C5151F}" presName="desTx" presStyleLbl="alignAccFollowNode1" presStyleIdx="0" presStyleCnt="3">
        <dgm:presLayoutVars>
          <dgm:bulletEnabled val="1"/>
        </dgm:presLayoutVars>
      </dgm:prSet>
      <dgm:spPr/>
      <dgm:t>
        <a:bodyPr/>
        <a:lstStyle/>
        <a:p>
          <a:endParaRPr lang="en-US"/>
        </a:p>
      </dgm:t>
    </dgm:pt>
    <dgm:pt modelId="{4991092A-663C-4BCC-A2CB-1C359837E0EB}" type="pres">
      <dgm:prSet presAssocID="{4E63D06F-6A68-4D32-B17D-B43B149744C0}" presName="space" presStyleCnt="0"/>
      <dgm:spPr/>
    </dgm:pt>
    <dgm:pt modelId="{761AF748-7434-4F0C-9FCE-94B1A0DE0D9F}" type="pres">
      <dgm:prSet presAssocID="{E4000336-5FDD-4376-AD62-605633B5A070}" presName="composite" presStyleCnt="0"/>
      <dgm:spPr/>
    </dgm:pt>
    <dgm:pt modelId="{B7FB82D8-61F6-4734-9E4A-20489B465D52}" type="pres">
      <dgm:prSet presAssocID="{E4000336-5FDD-4376-AD62-605633B5A070}" presName="parTx" presStyleLbl="alignNode1" presStyleIdx="1" presStyleCnt="3" custScaleY="113848">
        <dgm:presLayoutVars>
          <dgm:chMax val="0"/>
          <dgm:chPref val="0"/>
          <dgm:bulletEnabled val="1"/>
        </dgm:presLayoutVars>
      </dgm:prSet>
      <dgm:spPr/>
      <dgm:t>
        <a:bodyPr/>
        <a:lstStyle/>
        <a:p>
          <a:endParaRPr lang="en-US"/>
        </a:p>
      </dgm:t>
    </dgm:pt>
    <dgm:pt modelId="{C06A46E3-5F15-45BB-B2A6-2E88DB2F4475}" type="pres">
      <dgm:prSet presAssocID="{E4000336-5FDD-4376-AD62-605633B5A070}" presName="desTx" presStyleLbl="alignAccFollowNode1" presStyleIdx="1" presStyleCnt="3" custLinFactNeighborX="1195" custLinFactNeighborY="1442">
        <dgm:presLayoutVars>
          <dgm:bulletEnabled val="1"/>
        </dgm:presLayoutVars>
      </dgm:prSet>
      <dgm:spPr/>
      <dgm:t>
        <a:bodyPr/>
        <a:lstStyle/>
        <a:p>
          <a:endParaRPr lang="en-US"/>
        </a:p>
      </dgm:t>
    </dgm:pt>
    <dgm:pt modelId="{EB908C2A-275D-4D23-8B1A-B12283D0C6F9}" type="pres">
      <dgm:prSet presAssocID="{2C644BCA-68F3-4FD1-B497-062DBE2F5BF2}" presName="space" presStyleCnt="0"/>
      <dgm:spPr/>
    </dgm:pt>
    <dgm:pt modelId="{EAE595C4-7BB0-45D1-B531-CBD4D1D432CB}" type="pres">
      <dgm:prSet presAssocID="{55F65708-88EF-4148-A309-FAEF591DF5AF}" presName="composite" presStyleCnt="0"/>
      <dgm:spPr/>
    </dgm:pt>
    <dgm:pt modelId="{8ADBFE26-5884-46F0-9259-2FE07B887F23}" type="pres">
      <dgm:prSet presAssocID="{55F65708-88EF-4148-A309-FAEF591DF5AF}" presName="parTx" presStyleLbl="alignNode1" presStyleIdx="2" presStyleCnt="3">
        <dgm:presLayoutVars>
          <dgm:chMax val="0"/>
          <dgm:chPref val="0"/>
          <dgm:bulletEnabled val="1"/>
        </dgm:presLayoutVars>
      </dgm:prSet>
      <dgm:spPr/>
      <dgm:t>
        <a:bodyPr/>
        <a:lstStyle/>
        <a:p>
          <a:endParaRPr lang="en-US"/>
        </a:p>
      </dgm:t>
    </dgm:pt>
    <dgm:pt modelId="{D3F7E9C7-DBAB-4700-B376-8F956598F13B}" type="pres">
      <dgm:prSet presAssocID="{55F65708-88EF-4148-A309-FAEF591DF5AF}" presName="desTx" presStyleLbl="alignAccFollowNode1" presStyleIdx="2" presStyleCnt="3">
        <dgm:presLayoutVars>
          <dgm:bulletEnabled val="1"/>
        </dgm:presLayoutVars>
      </dgm:prSet>
      <dgm:spPr/>
      <dgm:t>
        <a:bodyPr/>
        <a:lstStyle/>
        <a:p>
          <a:endParaRPr lang="en-US"/>
        </a:p>
      </dgm:t>
    </dgm:pt>
  </dgm:ptLst>
  <dgm:cxnLst>
    <dgm:cxn modelId="{988E4B1D-EE76-4DC6-9722-7A2490070149}" srcId="{55F65708-88EF-4148-A309-FAEF591DF5AF}" destId="{8BF93B8E-B5C4-4D62-A3D0-BAFA6B6F2A78}" srcOrd="7" destOrd="0" parTransId="{9012B032-B8B7-4FB6-8E40-E1029B902AA6}" sibTransId="{46513AA4-0AC0-48E7-A831-0E2610CFBA7D}"/>
    <dgm:cxn modelId="{B59080B4-2BB6-443E-8145-7DC899549E73}" srcId="{E4000336-5FDD-4376-AD62-605633B5A070}" destId="{F2817714-F784-427F-A915-1BB385756754}" srcOrd="1" destOrd="0" parTransId="{31CA5367-26A0-403D-95FC-CDB7D9E34C97}" sibTransId="{0A59BEE8-E4C8-4F77-B0CF-35C2C3A25112}"/>
    <dgm:cxn modelId="{42D6A00A-F4D9-407B-842E-B3955AF21D49}" type="presOf" srcId="{789BD2A5-61FF-4950-808F-87648F0262BC}" destId="{C06A46E3-5F15-45BB-B2A6-2E88DB2F4475}" srcOrd="0" destOrd="4" presId="urn:microsoft.com/office/officeart/2005/8/layout/hList1"/>
    <dgm:cxn modelId="{349B48A8-5915-4256-90B2-8AB3C1A0348A}" type="presOf" srcId="{14C94FD4-C787-40F6-A12C-2267D2114D6E}" destId="{C06A46E3-5F15-45BB-B2A6-2E88DB2F4475}" srcOrd="0" destOrd="2" presId="urn:microsoft.com/office/officeart/2005/8/layout/hList1"/>
    <dgm:cxn modelId="{D49185E0-4891-4BE9-BA1E-2EF2E34FF3D1}" srcId="{C62A4D4A-D629-45FE-AB57-D14C58C5151F}" destId="{21960BBB-5F0F-460C-8B30-C8140F2E58E6}" srcOrd="3" destOrd="0" parTransId="{664B0050-193B-44DF-A0DF-00705A4BAF4E}" sibTransId="{5987FFAA-5BC5-415A-A9B6-F787F6B8B29C}"/>
    <dgm:cxn modelId="{21FCEA78-132A-4C97-9C2D-2E2483CC019A}" srcId="{55F65708-88EF-4148-A309-FAEF591DF5AF}" destId="{AE7F4B3C-8994-431E-9050-BC71BE7CA1C7}" srcOrd="4" destOrd="0" parTransId="{2BA6A4AE-874E-4D04-9C69-2079465B999B}" sibTransId="{62551EBF-9719-4BCE-8028-A69CF47E3621}"/>
    <dgm:cxn modelId="{5F11D343-3D3A-4F55-A1CC-0DE7289F0C00}" srcId="{E4000336-5FDD-4376-AD62-605633B5A070}" destId="{FBC504AE-426F-4866-84ED-3103A9D94C66}" srcOrd="0" destOrd="0" parTransId="{66D6C48E-0EE6-468E-A1E6-62B4784F0A62}" sibTransId="{E539F90C-01DF-4E5C-8FF7-4B60EC1B7236}"/>
    <dgm:cxn modelId="{C4E998DB-3C5C-4A2A-BB4A-260018409F45}" srcId="{C62A4D4A-D629-45FE-AB57-D14C58C5151F}" destId="{3B137F7B-1121-4152-B343-504C83A0702B}" srcOrd="1" destOrd="0" parTransId="{55E9706B-7AA6-4AD7-A255-5A11FC9FD89C}" sibTransId="{E8486F07-1DBA-48C6-8112-650624656BD2}"/>
    <dgm:cxn modelId="{F724824D-BCC1-42A9-A6E3-287E90FDDC10}" type="presOf" srcId="{3B137F7B-1121-4152-B343-504C83A0702B}" destId="{72089862-2253-478B-B6B0-4E2E1ECFE5B5}" srcOrd="0" destOrd="1" presId="urn:microsoft.com/office/officeart/2005/8/layout/hList1"/>
    <dgm:cxn modelId="{C9355F0A-FD3B-4E0D-87D7-DECC060E1EEF}" type="presOf" srcId="{A4E3E40D-2046-423D-B42B-AAA9E3C11B36}" destId="{72089862-2253-478B-B6B0-4E2E1ECFE5B5}" srcOrd="0" destOrd="4" presId="urn:microsoft.com/office/officeart/2005/8/layout/hList1"/>
    <dgm:cxn modelId="{2FADC2D2-A40E-4788-BD30-732ECB2C0990}" srcId="{55F65708-88EF-4148-A309-FAEF591DF5AF}" destId="{22202944-BB76-4C1B-B374-CCB3ED62806D}" srcOrd="2" destOrd="0" parTransId="{30080CE0-C302-4E21-925F-B389266EF553}" sibTransId="{75EF8E83-17B9-4282-9D8C-3987B245F450}"/>
    <dgm:cxn modelId="{B3C80D2B-CF45-4C9A-9B3B-8BB04A809CA3}" type="presOf" srcId="{E7651E59-76D2-4DDB-8DED-DE8454EC95E8}" destId="{C06A46E3-5F15-45BB-B2A6-2E88DB2F4475}" srcOrd="0" destOrd="7" presId="urn:microsoft.com/office/officeart/2005/8/layout/hList1"/>
    <dgm:cxn modelId="{DF1A886D-A3D8-4A3B-9415-3BE92F5FAF0D}" type="presOf" srcId="{27F16BAF-CA02-4609-B798-D314C78BC51A}" destId="{C06A46E3-5F15-45BB-B2A6-2E88DB2F4475}" srcOrd="0" destOrd="3" presId="urn:microsoft.com/office/officeart/2005/8/layout/hList1"/>
    <dgm:cxn modelId="{8D9888A0-7DB0-4885-8D30-B0F02D083311}" srcId="{E4000336-5FDD-4376-AD62-605633B5A070}" destId="{27F16BAF-CA02-4609-B798-D314C78BC51A}" srcOrd="3" destOrd="0" parTransId="{F174B8A6-3DC4-4668-8382-AB92859D734E}" sibTransId="{403FCFFC-99C7-41E6-90E6-4FD3237A0836}"/>
    <dgm:cxn modelId="{D9383687-1FCF-4DB6-A7BF-C8E701363829}" type="presOf" srcId="{E4000336-5FDD-4376-AD62-605633B5A070}" destId="{B7FB82D8-61F6-4734-9E4A-20489B465D52}" srcOrd="0" destOrd="0" presId="urn:microsoft.com/office/officeart/2005/8/layout/hList1"/>
    <dgm:cxn modelId="{69E979AC-9488-4243-B930-1344D78B19C0}" type="presOf" srcId="{55F65708-88EF-4148-A309-FAEF591DF5AF}" destId="{8ADBFE26-5884-46F0-9259-2FE07B887F23}" srcOrd="0" destOrd="0" presId="urn:microsoft.com/office/officeart/2005/8/layout/hList1"/>
    <dgm:cxn modelId="{3FE2EB02-3848-492A-83F1-71B166AB1EB8}" srcId="{55F65708-88EF-4148-A309-FAEF591DF5AF}" destId="{D60F9AB7-9AA7-425B-AF10-0295DBE32356}" srcOrd="1" destOrd="0" parTransId="{32E87F63-46EC-480C-BB60-46F3CE86AF79}" sibTransId="{49F46F56-B2E4-4117-BD2D-88E5BFBCD56B}"/>
    <dgm:cxn modelId="{F945747F-9915-429A-9E80-190D1EAECD77}" srcId="{C62A4D4A-D629-45FE-AB57-D14C58C5151F}" destId="{8505D6E0-299E-4206-BBAD-5DBE57EA2032}" srcOrd="0" destOrd="0" parTransId="{A943B2CA-DB64-4C49-9805-619B92034E93}" sibTransId="{DE153002-1DDA-437F-B222-C5836EDDD5F8}"/>
    <dgm:cxn modelId="{A984A91B-A86D-4BCA-A786-DB1A7C5BB614}" srcId="{55F65708-88EF-4148-A309-FAEF591DF5AF}" destId="{827E6C82-6326-42A9-B260-9B657D32A865}" srcOrd="5" destOrd="0" parTransId="{C09CBB5A-3B3C-4831-BB68-476CCCACBEDB}" sibTransId="{BD9EBC04-ADC5-4062-8FFD-11528BF71333}"/>
    <dgm:cxn modelId="{2661F1A2-C548-408D-8263-AABF4908560B}" type="presOf" srcId="{AE7F4B3C-8994-431E-9050-BC71BE7CA1C7}" destId="{D3F7E9C7-DBAB-4700-B376-8F956598F13B}" srcOrd="0" destOrd="4" presId="urn:microsoft.com/office/officeart/2005/8/layout/hList1"/>
    <dgm:cxn modelId="{3F6AF431-AC76-4E74-911E-11065AC609AB}" type="presOf" srcId="{21960BBB-5F0F-460C-8B30-C8140F2E58E6}" destId="{72089862-2253-478B-B6B0-4E2E1ECFE5B5}" srcOrd="0" destOrd="3" presId="urn:microsoft.com/office/officeart/2005/8/layout/hList1"/>
    <dgm:cxn modelId="{A50A9B1A-71AB-4D4F-A7C5-7D607F87EAF7}" type="presOf" srcId="{64C1A275-1F2B-4D3F-BAD8-5036936570B1}" destId="{C06A46E3-5F15-45BB-B2A6-2E88DB2F4475}" srcOrd="0" destOrd="6" presId="urn:microsoft.com/office/officeart/2005/8/layout/hList1"/>
    <dgm:cxn modelId="{7431CAA4-1E5B-4F93-B959-F63BFC7A3E7F}" type="presOf" srcId="{F2817714-F784-427F-A915-1BB385756754}" destId="{C06A46E3-5F15-45BB-B2A6-2E88DB2F4475}" srcOrd="0" destOrd="1" presId="urn:microsoft.com/office/officeart/2005/8/layout/hList1"/>
    <dgm:cxn modelId="{1463D429-E86A-47EA-8B63-408C5E66ED80}" srcId="{72F7AD07-79BC-479A-8934-11102E087634}" destId="{E4000336-5FDD-4376-AD62-605633B5A070}" srcOrd="1" destOrd="0" parTransId="{E70F58B8-A051-4179-82DD-F91307170832}" sibTransId="{2C644BCA-68F3-4FD1-B497-062DBE2F5BF2}"/>
    <dgm:cxn modelId="{5413DBAE-25EA-4E52-8505-951CC2030B72}" type="presOf" srcId="{827E6C82-6326-42A9-B260-9B657D32A865}" destId="{D3F7E9C7-DBAB-4700-B376-8F956598F13B}" srcOrd="0" destOrd="5" presId="urn:microsoft.com/office/officeart/2005/8/layout/hList1"/>
    <dgm:cxn modelId="{CDC8EC76-4FB7-4402-B99E-74A68C8F97F8}" type="presOf" srcId="{55EA750C-C044-40DA-BEFE-C7050E779F82}" destId="{C06A46E3-5F15-45BB-B2A6-2E88DB2F4475}" srcOrd="0" destOrd="5" presId="urn:microsoft.com/office/officeart/2005/8/layout/hList1"/>
    <dgm:cxn modelId="{49E8073D-3F22-4952-AC0E-201D6152F734}" srcId="{72F7AD07-79BC-479A-8934-11102E087634}" destId="{55F65708-88EF-4148-A309-FAEF591DF5AF}" srcOrd="2" destOrd="0" parTransId="{59F40A5F-37B3-49D5-B143-3B0FB565A3B1}" sibTransId="{D07E0A00-685F-4462-A1F0-D7902E1AE51C}"/>
    <dgm:cxn modelId="{5E43F18B-3C1B-42AE-A3EA-274568D3A07F}" srcId="{E4000336-5FDD-4376-AD62-605633B5A070}" destId="{64C1A275-1F2B-4D3F-BAD8-5036936570B1}" srcOrd="6" destOrd="0" parTransId="{CE5A801E-8C27-45B8-BBAE-AF45C152DA90}" sibTransId="{D1CD8CF8-1C54-4E85-93CE-3D980C0BC6ED}"/>
    <dgm:cxn modelId="{BD8E70A5-F3D1-4F12-8023-58CD48678366}" type="presOf" srcId="{67BAF9C2-8DB7-4E7E-B5C8-2C94FD2FF1A3}" destId="{D3F7E9C7-DBAB-4700-B376-8F956598F13B}" srcOrd="0" destOrd="0" presId="urn:microsoft.com/office/officeart/2005/8/layout/hList1"/>
    <dgm:cxn modelId="{78ED5EFF-2279-48DD-BC8C-56F58DC4BE3A}" type="presOf" srcId="{72F7AD07-79BC-479A-8934-11102E087634}" destId="{05D528E0-45E5-4A49-8FA2-44A8AB6A8325}" srcOrd="0" destOrd="0" presId="urn:microsoft.com/office/officeart/2005/8/layout/hList1"/>
    <dgm:cxn modelId="{3126A929-3B8B-468D-A73C-C0CA0568FBAC}" srcId="{E4000336-5FDD-4376-AD62-605633B5A070}" destId="{E7651E59-76D2-4DDB-8DED-DE8454EC95E8}" srcOrd="7" destOrd="0" parTransId="{CE3E10A2-D6C9-40DB-84E3-812F742FB24E}" sibTransId="{F1D34B50-A990-48EC-971B-6B195CDBFE64}"/>
    <dgm:cxn modelId="{EE6267BC-573D-49F3-82F3-EBD4A81B991C}" srcId="{C62A4D4A-D629-45FE-AB57-D14C58C5151F}" destId="{A4E3E40D-2046-423D-B42B-AAA9E3C11B36}" srcOrd="4" destOrd="0" parTransId="{067864E5-C764-4B6E-BD6C-512D8796FDCC}" sibTransId="{5750CFE5-1A44-4FD2-8066-9C491719D877}"/>
    <dgm:cxn modelId="{AF1F20D1-803B-43A7-82D8-48A4E390B235}" srcId="{55F65708-88EF-4148-A309-FAEF591DF5AF}" destId="{DD217483-E716-49D9-ABF2-C7EF0583ABC1}" srcOrd="8" destOrd="0" parTransId="{479D4177-0566-4408-A824-1BF76A7644F1}" sibTransId="{5F6FA157-8DE0-449B-9349-3C1519292FBB}"/>
    <dgm:cxn modelId="{D7B6C89E-047D-42D3-97F4-3969CB4032A7}" srcId="{55F65708-88EF-4148-A309-FAEF591DF5AF}" destId="{67BAF9C2-8DB7-4E7E-B5C8-2C94FD2FF1A3}" srcOrd="0" destOrd="0" parTransId="{0D0892F0-F0FD-4C56-A251-5CFA2F9887DC}" sibTransId="{898CCC64-F9DC-47D6-84F1-A97EF52A90E1}"/>
    <dgm:cxn modelId="{EB2B0D02-5E32-44C3-99AB-FA2929E8D9E5}" type="presOf" srcId="{FBC504AE-426F-4866-84ED-3103A9D94C66}" destId="{C06A46E3-5F15-45BB-B2A6-2E88DB2F4475}" srcOrd="0" destOrd="0" presId="urn:microsoft.com/office/officeart/2005/8/layout/hList1"/>
    <dgm:cxn modelId="{1A1A20D6-15CC-46C6-88D3-4048BC9894B8}" type="presOf" srcId="{DD217483-E716-49D9-ABF2-C7EF0583ABC1}" destId="{D3F7E9C7-DBAB-4700-B376-8F956598F13B}" srcOrd="0" destOrd="8" presId="urn:microsoft.com/office/officeart/2005/8/layout/hList1"/>
    <dgm:cxn modelId="{0DACF94C-8BD4-494E-A14D-EB4C2DB2AE67}" type="presOf" srcId="{C62A4D4A-D629-45FE-AB57-D14C58C5151F}" destId="{61E60F6F-8580-4CBA-AEA2-8462EDA4CED8}" srcOrd="0" destOrd="0" presId="urn:microsoft.com/office/officeart/2005/8/layout/hList1"/>
    <dgm:cxn modelId="{BE10B7D9-93EB-4351-842C-78E0401E9548}" type="presOf" srcId="{AB445DC8-44CF-4386-B30B-C3435359762E}" destId="{D3F7E9C7-DBAB-4700-B376-8F956598F13B}" srcOrd="0" destOrd="6" presId="urn:microsoft.com/office/officeart/2005/8/layout/hList1"/>
    <dgm:cxn modelId="{E79FE8CA-3C4A-44A8-95D5-4784295A2144}" srcId="{E4000336-5FDD-4376-AD62-605633B5A070}" destId="{789BD2A5-61FF-4950-808F-87648F0262BC}" srcOrd="4" destOrd="0" parTransId="{279BFC29-64B6-4D20-8AED-CF63FD906DEC}" sibTransId="{C833DB28-E240-4A03-A4CC-18EF48751E2A}"/>
    <dgm:cxn modelId="{D0E82CAC-59F3-4AE3-BEDB-7519666E9EA1}" type="presOf" srcId="{D60F9AB7-9AA7-425B-AF10-0295DBE32356}" destId="{D3F7E9C7-DBAB-4700-B376-8F956598F13B}" srcOrd="0" destOrd="1" presId="urn:microsoft.com/office/officeart/2005/8/layout/hList1"/>
    <dgm:cxn modelId="{8E09098B-3453-4B35-A1F1-31A129D2845A}" srcId="{E4000336-5FDD-4376-AD62-605633B5A070}" destId="{14C94FD4-C787-40F6-A12C-2267D2114D6E}" srcOrd="2" destOrd="0" parTransId="{25CF0F5F-FFB0-4BEC-ABD6-560425EA558A}" sibTransId="{8EFD4F6A-F7F5-4771-AF7D-AD12B9E67389}"/>
    <dgm:cxn modelId="{2538CE67-4376-4FA1-95A6-67441CF5A23B}" type="presOf" srcId="{22202944-BB76-4C1B-B374-CCB3ED62806D}" destId="{D3F7E9C7-DBAB-4700-B376-8F956598F13B}" srcOrd="0" destOrd="2" presId="urn:microsoft.com/office/officeart/2005/8/layout/hList1"/>
    <dgm:cxn modelId="{6635AD6A-BE86-42E6-B3F0-4A91F8AA4EF7}" type="presOf" srcId="{F8824004-7967-4146-8F35-44F111633486}" destId="{D3F7E9C7-DBAB-4700-B376-8F956598F13B}" srcOrd="0" destOrd="3" presId="urn:microsoft.com/office/officeart/2005/8/layout/hList1"/>
    <dgm:cxn modelId="{38222513-249A-4478-9C22-14F950882F3F}" type="presOf" srcId="{8BF93B8E-B5C4-4D62-A3D0-BAFA6B6F2A78}" destId="{D3F7E9C7-DBAB-4700-B376-8F956598F13B}" srcOrd="0" destOrd="7" presId="urn:microsoft.com/office/officeart/2005/8/layout/hList1"/>
    <dgm:cxn modelId="{5FDF7A43-450E-445F-9AE0-94C21FEB90ED}" srcId="{55F65708-88EF-4148-A309-FAEF591DF5AF}" destId="{F8824004-7967-4146-8F35-44F111633486}" srcOrd="3" destOrd="0" parTransId="{62D741E4-05BB-4A7C-8312-1751401AA5F4}" sibTransId="{2B497441-47DC-404F-834F-C67CD184BFB3}"/>
    <dgm:cxn modelId="{AD80F345-91ED-470E-BB53-8140BD6D1C63}" srcId="{E4000336-5FDD-4376-AD62-605633B5A070}" destId="{55EA750C-C044-40DA-BEFE-C7050E779F82}" srcOrd="5" destOrd="0" parTransId="{A4CBB251-1CA6-4A82-AD26-ACC74F47F46E}" sibTransId="{6D4E6896-889F-4379-AA33-A54BA93585FD}"/>
    <dgm:cxn modelId="{105F4501-775B-48E3-AD45-02F0F3CE4980}" srcId="{72F7AD07-79BC-479A-8934-11102E087634}" destId="{C62A4D4A-D629-45FE-AB57-D14C58C5151F}" srcOrd="0" destOrd="0" parTransId="{3D87B2EE-9568-43C6-B4D0-07F456B8A92C}" sibTransId="{4E63D06F-6A68-4D32-B17D-B43B149744C0}"/>
    <dgm:cxn modelId="{4C41226B-A922-43FA-A651-7C569A6CA108}" srcId="{C62A4D4A-D629-45FE-AB57-D14C58C5151F}" destId="{34996C3C-D443-43BD-86D0-FFC6FD035D91}" srcOrd="2" destOrd="0" parTransId="{36E770BD-C401-4F1A-B4F3-18744E81C32F}" sibTransId="{180F62AD-2C1C-4FE6-A092-BC7640475B8A}"/>
    <dgm:cxn modelId="{B870263E-8A70-46BF-B08F-C2CFFC6DDAEB}" srcId="{55F65708-88EF-4148-A309-FAEF591DF5AF}" destId="{AB445DC8-44CF-4386-B30B-C3435359762E}" srcOrd="6" destOrd="0" parTransId="{2AD2EEC6-115B-46EF-9CD1-375557E7D74A}" sibTransId="{D8FE3388-4B95-4B0B-902E-A948AD674818}"/>
    <dgm:cxn modelId="{F299232B-C44A-4C4B-BD40-BF5604A4563F}" type="presOf" srcId="{8505D6E0-299E-4206-BBAD-5DBE57EA2032}" destId="{72089862-2253-478B-B6B0-4E2E1ECFE5B5}" srcOrd="0" destOrd="0" presId="urn:microsoft.com/office/officeart/2005/8/layout/hList1"/>
    <dgm:cxn modelId="{85E51FCC-B2B5-4A50-A5D2-F41D7E6BDF7D}" type="presOf" srcId="{34996C3C-D443-43BD-86D0-FFC6FD035D91}" destId="{72089862-2253-478B-B6B0-4E2E1ECFE5B5}" srcOrd="0" destOrd="2" presId="urn:microsoft.com/office/officeart/2005/8/layout/hList1"/>
    <dgm:cxn modelId="{581641B4-F9C9-4C18-8BAB-B52BF3D2EDFE}" type="presParOf" srcId="{05D528E0-45E5-4A49-8FA2-44A8AB6A8325}" destId="{E5077D6D-EE56-4A1D-A67C-9C18596A42A6}" srcOrd="0" destOrd="0" presId="urn:microsoft.com/office/officeart/2005/8/layout/hList1"/>
    <dgm:cxn modelId="{754FFC88-6D96-4D62-82E8-3FBF1C4C258E}" type="presParOf" srcId="{E5077D6D-EE56-4A1D-A67C-9C18596A42A6}" destId="{61E60F6F-8580-4CBA-AEA2-8462EDA4CED8}" srcOrd="0" destOrd="0" presId="urn:microsoft.com/office/officeart/2005/8/layout/hList1"/>
    <dgm:cxn modelId="{5148C2B7-ABB4-487F-85E1-2B1C525D0358}" type="presParOf" srcId="{E5077D6D-EE56-4A1D-A67C-9C18596A42A6}" destId="{72089862-2253-478B-B6B0-4E2E1ECFE5B5}" srcOrd="1" destOrd="0" presId="urn:microsoft.com/office/officeart/2005/8/layout/hList1"/>
    <dgm:cxn modelId="{25DAEEA4-630E-4872-8C57-3EF508C1F232}" type="presParOf" srcId="{05D528E0-45E5-4A49-8FA2-44A8AB6A8325}" destId="{4991092A-663C-4BCC-A2CB-1C359837E0EB}" srcOrd="1" destOrd="0" presId="urn:microsoft.com/office/officeart/2005/8/layout/hList1"/>
    <dgm:cxn modelId="{9049DCE7-C375-417D-9B84-E57315DD73AF}" type="presParOf" srcId="{05D528E0-45E5-4A49-8FA2-44A8AB6A8325}" destId="{761AF748-7434-4F0C-9FCE-94B1A0DE0D9F}" srcOrd="2" destOrd="0" presId="urn:microsoft.com/office/officeart/2005/8/layout/hList1"/>
    <dgm:cxn modelId="{6DB73E4D-5E1F-48FF-8707-E0D26B36C635}" type="presParOf" srcId="{761AF748-7434-4F0C-9FCE-94B1A0DE0D9F}" destId="{B7FB82D8-61F6-4734-9E4A-20489B465D52}" srcOrd="0" destOrd="0" presId="urn:microsoft.com/office/officeart/2005/8/layout/hList1"/>
    <dgm:cxn modelId="{3EEF0C73-F299-4650-ACCD-3E343657F516}" type="presParOf" srcId="{761AF748-7434-4F0C-9FCE-94B1A0DE0D9F}" destId="{C06A46E3-5F15-45BB-B2A6-2E88DB2F4475}" srcOrd="1" destOrd="0" presId="urn:microsoft.com/office/officeart/2005/8/layout/hList1"/>
    <dgm:cxn modelId="{AABA41A1-87C1-44CC-92E3-7AC35EC65A46}" type="presParOf" srcId="{05D528E0-45E5-4A49-8FA2-44A8AB6A8325}" destId="{EB908C2A-275D-4D23-8B1A-B12283D0C6F9}" srcOrd="3" destOrd="0" presId="urn:microsoft.com/office/officeart/2005/8/layout/hList1"/>
    <dgm:cxn modelId="{B43B7902-0AEC-49F0-84BE-FAC225E4313C}" type="presParOf" srcId="{05D528E0-45E5-4A49-8FA2-44A8AB6A8325}" destId="{EAE595C4-7BB0-45D1-B531-CBD4D1D432CB}" srcOrd="4" destOrd="0" presId="urn:microsoft.com/office/officeart/2005/8/layout/hList1"/>
    <dgm:cxn modelId="{D4FB005A-F131-4D22-BB65-70A8E07C76F3}" type="presParOf" srcId="{EAE595C4-7BB0-45D1-B531-CBD4D1D432CB}" destId="{8ADBFE26-5884-46F0-9259-2FE07B887F23}" srcOrd="0" destOrd="0" presId="urn:microsoft.com/office/officeart/2005/8/layout/hList1"/>
    <dgm:cxn modelId="{8AF6972D-735B-4910-A59C-95985B1F8136}" type="presParOf" srcId="{EAE595C4-7BB0-45D1-B531-CBD4D1D432CB}" destId="{D3F7E9C7-DBAB-4700-B376-8F956598F1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60F6F-8580-4CBA-AEA2-8462EDA4CED8}">
      <dsp:nvSpPr>
        <dsp:cNvPr id="0" name=""/>
        <dsp:cNvSpPr/>
      </dsp:nvSpPr>
      <dsp:spPr>
        <a:xfrm>
          <a:off x="2712" y="403210"/>
          <a:ext cx="2645049" cy="1058019"/>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mn-lt"/>
              <a:cs typeface="Times" pitchFamily="18" charset="0"/>
            </a:rPr>
            <a:t>Tracking 	</a:t>
          </a:r>
          <a:endParaRPr lang="en-US" sz="1600" kern="1200" dirty="0">
            <a:solidFill>
              <a:schemeClr val="bg1"/>
            </a:solidFill>
            <a:latin typeface="+mn-lt"/>
          </a:endParaRPr>
        </a:p>
      </dsp:txBody>
      <dsp:txXfrm>
        <a:off x="2712" y="403210"/>
        <a:ext cx="2645049" cy="1058019"/>
      </dsp:txXfrm>
    </dsp:sp>
    <dsp:sp modelId="{72089862-2253-478B-B6B0-4E2E1ECFE5B5}">
      <dsp:nvSpPr>
        <dsp:cNvPr id="0" name=""/>
        <dsp:cNvSpPr/>
      </dsp:nvSpPr>
      <dsp:spPr>
        <a:xfrm>
          <a:off x="2712" y="1461230"/>
          <a:ext cx="2645049" cy="321164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mn-lt"/>
            </a:rPr>
            <a:t>Monthly candidate tracking</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Classification of candidates</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Desk verification of candidates  </a:t>
          </a:r>
          <a:endParaRPr lang="en-US" sz="1600" kern="1200" dirty="0">
            <a:latin typeface="+mn-lt"/>
          </a:endParaRPr>
        </a:p>
      </dsp:txBody>
      <dsp:txXfrm>
        <a:off x="2712" y="1461230"/>
        <a:ext cx="2645049" cy="3211649"/>
      </dsp:txXfrm>
    </dsp:sp>
    <dsp:sp modelId="{B7FB82D8-61F6-4734-9E4A-20489B465D52}">
      <dsp:nvSpPr>
        <dsp:cNvPr id="0" name=""/>
        <dsp:cNvSpPr/>
      </dsp:nvSpPr>
      <dsp:spPr>
        <a:xfrm>
          <a:off x="3018068" y="435383"/>
          <a:ext cx="2645049" cy="1058019"/>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mn-lt"/>
              <a:cs typeface="Times" pitchFamily="18" charset="0"/>
            </a:rPr>
            <a:t>Placement </a:t>
          </a:r>
          <a:endParaRPr lang="en-US" sz="1600" b="1" kern="1200" dirty="0">
            <a:solidFill>
              <a:schemeClr val="bg1"/>
            </a:solidFill>
            <a:latin typeface="+mn-lt"/>
            <a:cs typeface="Times" pitchFamily="18" charset="0"/>
          </a:endParaRPr>
        </a:p>
      </dsp:txBody>
      <dsp:txXfrm>
        <a:off x="3018068" y="435383"/>
        <a:ext cx="2645049" cy="1058019"/>
      </dsp:txXfrm>
    </dsp:sp>
    <dsp:sp modelId="{C06A46E3-5F15-45BB-B2A6-2E88DB2F4475}">
      <dsp:nvSpPr>
        <dsp:cNvPr id="0" name=""/>
        <dsp:cNvSpPr/>
      </dsp:nvSpPr>
      <dsp:spPr>
        <a:xfrm>
          <a:off x="3049677" y="1475369"/>
          <a:ext cx="2645049" cy="321164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mn-lt"/>
            </a:rPr>
            <a:t>Placement definition</a:t>
          </a: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mn-lt"/>
            </a:rPr>
            <a:t>Physical verification</a:t>
          </a: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mn-lt"/>
            </a:rPr>
            <a:t>Samples size and its distribution</a:t>
          </a: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endParaRPr lang="en-US" sz="16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r>
            <a:rPr lang="en-US" sz="1600" kern="1200" dirty="0" smtClean="0">
              <a:latin typeface="+mn-lt"/>
              <a:cs typeface="Times" pitchFamily="18" charset="0"/>
            </a:rPr>
            <a:t>Generation of samples </a:t>
          </a:r>
          <a:endParaRPr lang="en-US" sz="1600" kern="1200" dirty="0">
            <a:latin typeface="+mn-lt"/>
          </a:endParaRPr>
        </a:p>
        <a:p>
          <a:pPr marL="171450" lvl="1" indent="0" algn="l" defTabSz="711200">
            <a:lnSpc>
              <a:spcPct val="90000"/>
            </a:lnSpc>
            <a:spcBef>
              <a:spcPct val="0"/>
            </a:spcBef>
            <a:spcAft>
              <a:spcPct val="15000"/>
            </a:spcAft>
            <a:buChar char="••"/>
          </a:pPr>
          <a:endParaRPr lang="en-US" sz="1600" kern="1200" dirty="0">
            <a:latin typeface="+mn-lt"/>
          </a:endParaRPr>
        </a:p>
      </dsp:txBody>
      <dsp:txXfrm>
        <a:off x="3049677" y="1475369"/>
        <a:ext cx="2645049" cy="3211649"/>
      </dsp:txXfrm>
    </dsp:sp>
    <dsp:sp modelId="{8ADBFE26-5884-46F0-9259-2FE07B887F23}">
      <dsp:nvSpPr>
        <dsp:cNvPr id="0" name=""/>
        <dsp:cNvSpPr/>
      </dsp:nvSpPr>
      <dsp:spPr>
        <a:xfrm>
          <a:off x="6033424" y="403210"/>
          <a:ext cx="2645049" cy="1058019"/>
        </a:xfrm>
        <a:prstGeom prst="rect">
          <a:avLst/>
        </a:prstGeom>
        <a:solidFill>
          <a:srgbClr val="583A84"/>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mn-lt"/>
              <a:cs typeface="Times" pitchFamily="18" charset="0"/>
            </a:rPr>
            <a:t>Others</a:t>
          </a:r>
          <a:endParaRPr lang="en-US" sz="1600" b="1" kern="1200" dirty="0">
            <a:solidFill>
              <a:schemeClr val="bg1"/>
            </a:solidFill>
            <a:latin typeface="+mn-lt"/>
            <a:cs typeface="Times" pitchFamily="18" charset="0"/>
          </a:endParaRPr>
        </a:p>
      </dsp:txBody>
      <dsp:txXfrm>
        <a:off x="6033424" y="403210"/>
        <a:ext cx="2645049" cy="1058019"/>
      </dsp:txXfrm>
    </dsp:sp>
    <dsp:sp modelId="{D3F7E9C7-DBAB-4700-B376-8F956598F13B}">
      <dsp:nvSpPr>
        <dsp:cNvPr id="0" name=""/>
        <dsp:cNvSpPr/>
      </dsp:nvSpPr>
      <dsp:spPr>
        <a:xfrm>
          <a:off x="6033424" y="1461230"/>
          <a:ext cx="2645049" cy="3211649"/>
        </a:xfrm>
        <a:prstGeom prst="rect">
          <a:avLst/>
        </a:prstGeom>
        <a:solidFill>
          <a:srgbClr val="CBC9F9">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mn-lt"/>
            </a:rPr>
            <a:t>Post placement support</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Verification of candidates in One year retention &amp; Career Progression </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Foreign placements</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r>
            <a:rPr lang="en-US" sz="1600" kern="1200" dirty="0" smtClean="0">
              <a:latin typeface="+mn-lt"/>
            </a:rPr>
            <a:t> Placement outside the state</a:t>
          </a: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endParaRPr>
        </a:p>
        <a:p>
          <a:pPr marL="171450" lvl="1" indent="-171450" algn="l" defTabSz="711200">
            <a:lnSpc>
              <a:spcPct val="90000"/>
            </a:lnSpc>
            <a:spcBef>
              <a:spcPct val="0"/>
            </a:spcBef>
            <a:spcAft>
              <a:spcPct val="15000"/>
            </a:spcAft>
            <a:buChar char="••"/>
          </a:pPr>
          <a:endParaRPr lang="en-US" sz="1600" kern="1200" dirty="0">
            <a:latin typeface="+mn-lt"/>
            <a:cs typeface="Times" pitchFamily="18" charset="0"/>
          </a:endParaRPr>
        </a:p>
      </dsp:txBody>
      <dsp:txXfrm>
        <a:off x="6033424" y="1461230"/>
        <a:ext cx="2645049" cy="32116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AA4BF-823F-4C70-9EFA-F93EFA0F721B}" type="datetimeFigureOut">
              <a:rPr lang="en-IN" smtClean="0"/>
              <a:t>06-08-2015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436950-D27A-499E-A6B8-E59342C59719}" type="slidenum">
              <a:rPr lang="en-IN" smtClean="0"/>
              <a:t>‹#›</a:t>
            </a:fld>
            <a:endParaRPr lang="en-IN" dirty="0"/>
          </a:p>
        </p:txBody>
      </p:sp>
    </p:spTree>
    <p:extLst>
      <p:ext uri="{BB962C8B-B14F-4D97-AF65-F5344CB8AC3E}">
        <p14:creationId xmlns:p14="http://schemas.microsoft.com/office/powerpoint/2010/main" val="450110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a:t>
            </a:fld>
            <a:endParaRPr lang="en-IN" dirty="0"/>
          </a:p>
        </p:txBody>
      </p:sp>
    </p:spTree>
    <p:extLst>
      <p:ext uri="{BB962C8B-B14F-4D97-AF65-F5344CB8AC3E}">
        <p14:creationId xmlns:p14="http://schemas.microsoft.com/office/powerpoint/2010/main" val="2216106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a:t>
            </a:fld>
            <a:endParaRPr lang="en-IN" dirty="0"/>
          </a:p>
        </p:txBody>
      </p:sp>
    </p:spTree>
    <p:extLst>
      <p:ext uri="{BB962C8B-B14F-4D97-AF65-F5344CB8AC3E}">
        <p14:creationId xmlns:p14="http://schemas.microsoft.com/office/powerpoint/2010/main" val="2382916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3</a:t>
            </a:fld>
            <a:endParaRPr lang="en-IN" dirty="0"/>
          </a:p>
        </p:txBody>
      </p:sp>
    </p:spTree>
    <p:extLst>
      <p:ext uri="{BB962C8B-B14F-4D97-AF65-F5344CB8AC3E}">
        <p14:creationId xmlns:p14="http://schemas.microsoft.com/office/powerpoint/2010/main" val="231390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5</a:t>
            </a:fld>
            <a:endParaRPr lang="en-IN" dirty="0"/>
          </a:p>
        </p:txBody>
      </p:sp>
    </p:spTree>
    <p:extLst>
      <p:ext uri="{BB962C8B-B14F-4D97-AF65-F5344CB8AC3E}">
        <p14:creationId xmlns:p14="http://schemas.microsoft.com/office/powerpoint/2010/main" val="382853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6</a:t>
            </a:fld>
            <a:endParaRPr lang="en-IN" dirty="0"/>
          </a:p>
        </p:txBody>
      </p:sp>
    </p:spTree>
    <p:extLst>
      <p:ext uri="{BB962C8B-B14F-4D97-AF65-F5344CB8AC3E}">
        <p14:creationId xmlns:p14="http://schemas.microsoft.com/office/powerpoint/2010/main" val="1305255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7</a:t>
            </a:fld>
            <a:endParaRPr lang="en-IN" dirty="0"/>
          </a:p>
        </p:txBody>
      </p:sp>
    </p:spTree>
    <p:extLst>
      <p:ext uri="{BB962C8B-B14F-4D97-AF65-F5344CB8AC3E}">
        <p14:creationId xmlns:p14="http://schemas.microsoft.com/office/powerpoint/2010/main" val="3230921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8</a:t>
            </a:fld>
            <a:endParaRPr lang="en-IN" dirty="0"/>
          </a:p>
        </p:txBody>
      </p:sp>
    </p:spTree>
    <p:extLst>
      <p:ext uri="{BB962C8B-B14F-4D97-AF65-F5344CB8AC3E}">
        <p14:creationId xmlns:p14="http://schemas.microsoft.com/office/powerpoint/2010/main" val="227273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9</a:t>
            </a:fld>
            <a:endParaRPr lang="en-IN" dirty="0"/>
          </a:p>
        </p:txBody>
      </p:sp>
    </p:spTree>
    <p:extLst>
      <p:ext uri="{BB962C8B-B14F-4D97-AF65-F5344CB8AC3E}">
        <p14:creationId xmlns:p14="http://schemas.microsoft.com/office/powerpoint/2010/main" val="1649632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10</a:t>
            </a:fld>
            <a:endParaRPr lang="en-IN" dirty="0"/>
          </a:p>
        </p:txBody>
      </p:sp>
    </p:spTree>
    <p:extLst>
      <p:ext uri="{BB962C8B-B14F-4D97-AF65-F5344CB8AC3E}">
        <p14:creationId xmlns:p14="http://schemas.microsoft.com/office/powerpoint/2010/main" val="2632417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11</a:t>
            </a:fld>
            <a:endParaRPr lang="en-IN" dirty="0"/>
          </a:p>
        </p:txBody>
      </p:sp>
    </p:spTree>
    <p:extLst>
      <p:ext uri="{BB962C8B-B14F-4D97-AF65-F5344CB8AC3E}">
        <p14:creationId xmlns:p14="http://schemas.microsoft.com/office/powerpoint/2010/main" val="907903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12</a:t>
            </a:fld>
            <a:endParaRPr lang="en-IN" dirty="0"/>
          </a:p>
        </p:txBody>
      </p:sp>
    </p:spTree>
    <p:extLst>
      <p:ext uri="{BB962C8B-B14F-4D97-AF65-F5344CB8AC3E}">
        <p14:creationId xmlns:p14="http://schemas.microsoft.com/office/powerpoint/2010/main" val="3435448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13</a:t>
            </a:fld>
            <a:endParaRPr lang="en-IN" dirty="0"/>
          </a:p>
        </p:txBody>
      </p:sp>
    </p:spTree>
    <p:extLst>
      <p:ext uri="{BB962C8B-B14F-4D97-AF65-F5344CB8AC3E}">
        <p14:creationId xmlns:p14="http://schemas.microsoft.com/office/powerpoint/2010/main" val="907903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14</a:t>
            </a:fld>
            <a:endParaRPr lang="en-IN" dirty="0"/>
          </a:p>
        </p:txBody>
      </p:sp>
    </p:spTree>
    <p:extLst>
      <p:ext uri="{BB962C8B-B14F-4D97-AF65-F5344CB8AC3E}">
        <p14:creationId xmlns:p14="http://schemas.microsoft.com/office/powerpoint/2010/main" val="2846819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16</a:t>
            </a:fld>
            <a:endParaRPr lang="en-IN" dirty="0"/>
          </a:p>
        </p:txBody>
      </p:sp>
    </p:spTree>
    <p:extLst>
      <p:ext uri="{BB962C8B-B14F-4D97-AF65-F5344CB8AC3E}">
        <p14:creationId xmlns:p14="http://schemas.microsoft.com/office/powerpoint/2010/main" val="327428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17</a:t>
            </a:fld>
            <a:endParaRPr lang="en-IN" dirty="0"/>
          </a:p>
        </p:txBody>
      </p:sp>
    </p:spTree>
    <p:extLst>
      <p:ext uri="{BB962C8B-B14F-4D97-AF65-F5344CB8AC3E}">
        <p14:creationId xmlns:p14="http://schemas.microsoft.com/office/powerpoint/2010/main" val="2426197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18</a:t>
            </a:fld>
            <a:endParaRPr lang="en-IN" dirty="0"/>
          </a:p>
        </p:txBody>
      </p:sp>
    </p:spTree>
    <p:extLst>
      <p:ext uri="{BB962C8B-B14F-4D97-AF65-F5344CB8AC3E}">
        <p14:creationId xmlns:p14="http://schemas.microsoft.com/office/powerpoint/2010/main" val="335554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19</a:t>
            </a:fld>
            <a:endParaRPr lang="en-IN" dirty="0"/>
          </a:p>
        </p:txBody>
      </p:sp>
    </p:spTree>
    <p:extLst>
      <p:ext uri="{BB962C8B-B14F-4D97-AF65-F5344CB8AC3E}">
        <p14:creationId xmlns:p14="http://schemas.microsoft.com/office/powerpoint/2010/main" val="4183498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20</a:t>
            </a:fld>
            <a:endParaRPr lang="en-IN" dirty="0"/>
          </a:p>
        </p:txBody>
      </p:sp>
    </p:spTree>
    <p:extLst>
      <p:ext uri="{BB962C8B-B14F-4D97-AF65-F5344CB8AC3E}">
        <p14:creationId xmlns:p14="http://schemas.microsoft.com/office/powerpoint/2010/main" val="1291074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21</a:t>
            </a:fld>
            <a:endParaRPr lang="en-IN" dirty="0"/>
          </a:p>
        </p:txBody>
      </p:sp>
    </p:spTree>
    <p:extLst>
      <p:ext uri="{BB962C8B-B14F-4D97-AF65-F5344CB8AC3E}">
        <p14:creationId xmlns:p14="http://schemas.microsoft.com/office/powerpoint/2010/main" val="4224191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22</a:t>
            </a:fld>
            <a:endParaRPr lang="en-IN" dirty="0"/>
          </a:p>
        </p:txBody>
      </p:sp>
    </p:spTree>
    <p:extLst>
      <p:ext uri="{BB962C8B-B14F-4D97-AF65-F5344CB8AC3E}">
        <p14:creationId xmlns:p14="http://schemas.microsoft.com/office/powerpoint/2010/main" val="1625333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23</a:t>
            </a:fld>
            <a:endParaRPr lang="en-IN" dirty="0"/>
          </a:p>
        </p:txBody>
      </p:sp>
    </p:spTree>
    <p:extLst>
      <p:ext uri="{BB962C8B-B14F-4D97-AF65-F5344CB8AC3E}">
        <p14:creationId xmlns:p14="http://schemas.microsoft.com/office/powerpoint/2010/main" val="3498480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F436950-D27A-499E-A6B8-E59342C59719}" type="slidenum">
              <a:rPr lang="en-IN" smtClean="0"/>
              <a:t>24</a:t>
            </a:fld>
            <a:endParaRPr lang="en-IN" dirty="0"/>
          </a:p>
        </p:txBody>
      </p:sp>
    </p:spTree>
    <p:extLst>
      <p:ext uri="{BB962C8B-B14F-4D97-AF65-F5344CB8AC3E}">
        <p14:creationId xmlns:p14="http://schemas.microsoft.com/office/powerpoint/2010/main" val="26706390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flipV="1">
            <a:off x="1143000" y="1122362"/>
            <a:ext cx="6858000" cy="238759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1143000" y="1122363"/>
            <a:ext cx="6858000" cy="2387600"/>
          </a:xfrm>
        </p:spPr>
        <p:txBody>
          <a:bodyPr anchor="b"/>
          <a:lstStyle>
            <a:lvl1pPr algn="ctr">
              <a:defRPr sz="6000"/>
            </a:lvl1pPr>
          </a:lstStyle>
          <a:p>
            <a:r>
              <a:rPr lang="en-US" dirty="0" smtClean="0"/>
              <a:t>Document Title</a:t>
            </a:r>
            <a:endParaRPr lang="en-US" dirty="0"/>
          </a:p>
        </p:txBody>
      </p:sp>
      <p:sp>
        <p:nvSpPr>
          <p:cNvPr id="3" name="Subtitle 2"/>
          <p:cNvSpPr>
            <a:spLocks noGrp="1"/>
          </p:cNvSpPr>
          <p:nvPr>
            <p:ph type="subTitle" idx="1" hasCustomPrompt="1"/>
          </p:nvPr>
        </p:nvSpPr>
        <p:spPr>
          <a:xfrm>
            <a:off x="1143000" y="3602038"/>
            <a:ext cx="6858000" cy="84964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Details</a:t>
            </a:r>
            <a:endParaRPr lang="en-US" dirty="0"/>
          </a:p>
        </p:txBody>
      </p:sp>
      <p:sp>
        <p:nvSpPr>
          <p:cNvPr id="8" name="Rectangle 7"/>
          <p:cNvSpPr/>
          <p:nvPr userDrawn="1"/>
        </p:nvSpPr>
        <p:spPr>
          <a:xfrm flipV="1">
            <a:off x="3116177" y="4476250"/>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flipV="1">
            <a:off x="1346697" y="4364471"/>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5901" y="5664882"/>
            <a:ext cx="2487528" cy="115916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90736" y="60283"/>
            <a:ext cx="582003" cy="970004"/>
          </a:xfrm>
          <a:prstGeom prst="rect">
            <a:avLst/>
          </a:prstGeom>
        </p:spPr>
      </p:pic>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664882"/>
            <a:ext cx="2197100" cy="1159160"/>
          </a:xfrm>
          <a:prstGeom prst="rect">
            <a:avLst/>
          </a:prstGeom>
        </p:spPr>
      </p:pic>
    </p:spTree>
    <p:extLst>
      <p:ext uri="{BB962C8B-B14F-4D97-AF65-F5344CB8AC3E}">
        <p14:creationId xmlns:p14="http://schemas.microsoft.com/office/powerpoint/2010/main" val="709100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73016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userDrawn="1"/>
        </p:nvSpPr>
        <p:spPr>
          <a:xfrm flipV="1">
            <a:off x="623888" y="1692455"/>
            <a:ext cx="7886700" cy="287001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3888" y="1709738"/>
            <a:ext cx="78867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Rectangle 6"/>
          <p:cNvSpPr/>
          <p:nvPr userDrawn="1"/>
        </p:nvSpPr>
        <p:spPr>
          <a:xfrm flipV="1">
            <a:off x="2393368" y="6116638"/>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flipV="1">
            <a:off x="623888" y="6004859"/>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938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289300" cy="3406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5553075" y="46926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4269913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4128035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40192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220962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1717713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68669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2946983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B679644-D1F1-48C1-A8F7-832382D8D290}" type="datetimeFigureOut">
              <a:rPr lang="en-US" smtClean="0"/>
              <a:pPr/>
              <a:t>8/6/2015</a:t>
            </a:fld>
            <a:endParaRPr lang="en-US" dirty="0"/>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15784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301807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flipV="1">
            <a:off x="36095" y="67692"/>
            <a:ext cx="8163944" cy="906879"/>
          </a:xfrm>
          <a:prstGeom prst="rect">
            <a:avLst/>
          </a:prstGeom>
          <a:solidFill>
            <a:srgbClr val="583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0" y="110624"/>
            <a:ext cx="8239519" cy="936124"/>
          </a:xfrm>
          <a:prstGeom prst="rect">
            <a:avLst/>
          </a:prstGeom>
          <a:noFill/>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259" y="1309079"/>
            <a:ext cx="8900361" cy="47788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200039" y="27073"/>
            <a:ext cx="904480" cy="1047581"/>
          </a:xfrm>
          <a:prstGeom prst="rect">
            <a:avLst/>
          </a:prstGeom>
        </p:spPr>
      </p:pic>
      <p:pic>
        <p:nvPicPr>
          <p:cNvPr id="12" name="Picture 11"/>
          <p:cNvPicPr>
            <a:picLocks noChangeAspect="1"/>
          </p:cNvPicPr>
          <p:nvPr userDrawn="1"/>
        </p:nvPicPr>
        <p:blipFill rotWithShape="1">
          <a:blip r:embed="rId15" cstate="print">
            <a:extLst>
              <a:ext uri="{BEBA8EAE-BF5A-486C-A8C5-ECC9F3942E4B}">
                <a14:imgProps xmlns:a14="http://schemas.microsoft.com/office/drawing/2010/main">
                  <a14:imgLayer r:embed="rId16">
                    <a14:imgEffect>
                      <a14:artisticLineDrawing/>
                    </a14:imgEffect>
                  </a14:imgLayer>
                </a14:imgProps>
              </a:ext>
              <a:ext uri="{28A0092B-C50C-407E-A947-70E740481C1C}">
                <a14:useLocalDpi xmlns:a14="http://schemas.microsoft.com/office/drawing/2010/main" val="0"/>
              </a:ext>
            </a:extLst>
          </a:blip>
          <a:srcRect/>
          <a:stretch/>
        </p:blipFill>
        <p:spPr>
          <a:xfrm>
            <a:off x="0" y="5147425"/>
            <a:ext cx="9144000" cy="1528012"/>
          </a:xfrm>
          <a:prstGeom prst="rect">
            <a:avLst/>
          </a:prstGeom>
        </p:spPr>
      </p:pic>
      <p:sp>
        <p:nvSpPr>
          <p:cNvPr id="15" name="Rectangle 14"/>
          <p:cNvSpPr/>
          <p:nvPr userDrawn="1"/>
        </p:nvSpPr>
        <p:spPr>
          <a:xfrm flipV="1">
            <a:off x="4307304" y="1130621"/>
            <a:ext cx="4797215" cy="67509"/>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flipV="1">
            <a:off x="2537824" y="1018842"/>
            <a:ext cx="4797215" cy="67509"/>
          </a:xfrm>
          <a:prstGeom prst="rect">
            <a:avLst/>
          </a:prstGeom>
          <a:solidFill>
            <a:srgbClr val="B2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5"/>
          <p:cNvSpPr>
            <a:spLocks noGrp="1"/>
          </p:cNvSpPr>
          <p:nvPr>
            <p:ph type="sldNum" sz="quarter" idx="4"/>
          </p:nvPr>
        </p:nvSpPr>
        <p:spPr>
          <a:xfrm>
            <a:off x="0" y="6492875"/>
            <a:ext cx="649705" cy="365125"/>
          </a:xfrm>
          <a:prstGeom prst="rect">
            <a:avLst/>
          </a:prstGeom>
        </p:spPr>
        <p:txBody>
          <a:bodyPr anchor="ctr"/>
          <a:lstStyle>
            <a:lvl1pPr algn="ctr">
              <a:defRPr sz="1200"/>
            </a:lvl1pPr>
          </a:lstStyle>
          <a:p>
            <a:fld id="{DF193B5B-8FF4-4185-8519-4E7B98E10EC9}" type="slidenum">
              <a:rPr lang="en-US" smtClean="0"/>
              <a:pPr/>
              <a:t>‹#›</a:t>
            </a:fld>
            <a:endParaRPr lang="en-US" dirty="0"/>
          </a:p>
        </p:txBody>
      </p:sp>
    </p:spTree>
    <p:extLst>
      <p:ext uri="{BB962C8B-B14F-4D97-AF65-F5344CB8AC3E}">
        <p14:creationId xmlns:p14="http://schemas.microsoft.com/office/powerpoint/2010/main" val="216632551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Lst>
  <p:txStyles>
    <p:title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Chapter  7 </a:t>
            </a:r>
            <a:endParaRPr lang="en-US"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40606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dirty="0" smtClean="0"/>
              <a:t>Outline</a:t>
            </a:r>
            <a:endParaRPr lang="en-IN" dirty="0"/>
          </a:p>
        </p:txBody>
      </p:sp>
      <p:graphicFrame>
        <p:nvGraphicFramePr>
          <p:cNvPr id="4" name="Diagram 3"/>
          <p:cNvGraphicFramePr/>
          <p:nvPr>
            <p:extLst>
              <p:ext uri="{D42A27DB-BD31-4B8C-83A1-F6EECF244321}">
                <p14:modId xmlns:p14="http://schemas.microsoft.com/office/powerpoint/2010/main" val="194985702"/>
              </p:ext>
            </p:extLst>
          </p:nvPr>
        </p:nvGraphicFramePr>
        <p:xfrm>
          <a:off x="193181" y="1090246"/>
          <a:ext cx="8681187" cy="5076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440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smtClean="0"/>
              <a:t>Tracking</a:t>
            </a:r>
            <a:r>
              <a:rPr lang="en-US" dirty="0" smtClean="0"/>
              <a:t> </a:t>
            </a:r>
          </a:p>
          <a:p>
            <a:r>
              <a:rPr lang="en-US" dirty="0" smtClean="0"/>
              <a:t>All the candidates who are trained under DDU-GKY project should be tracked every month for a period of one year</a:t>
            </a:r>
          </a:p>
          <a:p>
            <a:r>
              <a:rPr lang="en-US" dirty="0" smtClean="0"/>
              <a:t>Candidate who are tracked will be grouped into Group A and B</a:t>
            </a:r>
          </a:p>
          <a:p>
            <a:pPr marL="0" indent="0">
              <a:buNone/>
            </a:pPr>
            <a:endParaRPr lang="en-US" dirty="0" smtClean="0"/>
          </a:p>
          <a:p>
            <a:pPr lvl="1"/>
            <a:r>
              <a:rPr lang="en-US" dirty="0" smtClean="0"/>
              <a:t>Group A: candidates whose status has financial </a:t>
            </a:r>
            <a:r>
              <a:rPr lang="en-US" dirty="0" smtClean="0"/>
              <a:t>implications (SF 7.1B1)</a:t>
            </a:r>
            <a:endParaRPr lang="en-US" dirty="0" smtClean="0"/>
          </a:p>
          <a:p>
            <a:pPr marL="457200" lvl="1" indent="0">
              <a:buNone/>
            </a:pPr>
            <a:endParaRPr lang="en-US" dirty="0" smtClean="0"/>
          </a:p>
          <a:p>
            <a:pPr lvl="1"/>
            <a:r>
              <a:rPr lang="en-US" dirty="0" smtClean="0"/>
              <a:t>Group B: candidates whose status has no financial </a:t>
            </a:r>
            <a:r>
              <a:rPr lang="en-US" dirty="0" smtClean="0"/>
              <a:t>implications (SF 7.1B2)</a:t>
            </a:r>
            <a:endParaRPr lang="en-US" dirty="0" smtClean="0"/>
          </a:p>
          <a:p>
            <a:endParaRPr lang="en-US" b="1" dirty="0"/>
          </a:p>
          <a:p>
            <a:pPr marL="0" indent="0">
              <a:buNone/>
            </a:pPr>
            <a:r>
              <a:rPr lang="en-US" b="1" dirty="0" smtClean="0"/>
              <a:t>Modes of tracking </a:t>
            </a:r>
          </a:p>
          <a:p>
            <a:pPr lvl="0"/>
            <a:r>
              <a:rPr lang="en-IN" dirty="0" smtClean="0"/>
              <a:t>Direct contact with the trainee</a:t>
            </a:r>
          </a:p>
          <a:p>
            <a:pPr lvl="0"/>
            <a:r>
              <a:rPr lang="en-IN" dirty="0" smtClean="0"/>
              <a:t>through </a:t>
            </a:r>
            <a:r>
              <a:rPr lang="en-IN" dirty="0"/>
              <a:t>employer</a:t>
            </a:r>
            <a:endParaRPr lang="en-US" dirty="0"/>
          </a:p>
          <a:p>
            <a:pPr lvl="0"/>
            <a:r>
              <a:rPr lang="en-IN" dirty="0"/>
              <a:t>through a friend/colleague/acquaintance/family</a:t>
            </a:r>
            <a:endParaRPr lang="en-US" dirty="0"/>
          </a:p>
          <a:p>
            <a:pPr lvl="0"/>
            <a:r>
              <a:rPr lang="en-IN" dirty="0"/>
              <a:t>through VLOs/GPs</a:t>
            </a:r>
            <a:endParaRPr lang="en-US" dirty="0"/>
          </a:p>
          <a:p>
            <a:pPr lvl="0"/>
            <a:r>
              <a:rPr lang="en-IN" dirty="0"/>
              <a:t>through PIA’s employees </a:t>
            </a:r>
            <a:endParaRPr lang="en-US" dirty="0"/>
          </a:p>
          <a:p>
            <a:pPr marL="0" indent="0">
              <a:buNone/>
            </a:pPr>
            <a:endParaRPr lang="en-US" b="1" dirty="0" smtClean="0"/>
          </a:p>
          <a:p>
            <a:pPr marL="0" indent="0">
              <a:buNone/>
            </a:pPr>
            <a:r>
              <a:rPr lang="en-US" dirty="0" smtClean="0"/>
              <a:t> </a:t>
            </a:r>
          </a:p>
          <a:p>
            <a:pPr marL="0" indent="0">
              <a:buNone/>
            </a:pPr>
            <a:endParaRPr lang="en-US" dirty="0" smtClean="0"/>
          </a:p>
        </p:txBody>
      </p:sp>
    </p:spTree>
    <p:extLst>
      <p:ext uri="{BB962C8B-B14F-4D97-AF65-F5344CB8AC3E}">
        <p14:creationId xmlns:p14="http://schemas.microsoft.com/office/powerpoint/2010/main" val="3905200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rtl="0">
              <a:lnSpc>
                <a:spcPct val="90000"/>
              </a:lnSpc>
              <a:spcBef>
                <a:spcPct val="0"/>
              </a:spcBef>
            </a:pPr>
            <a:r>
              <a:rPr lang="en-US" sz="2400" dirty="0" smtClean="0">
                <a:solidFill>
                  <a:schemeClr val="bg1"/>
                </a:solidFill>
              </a:rPr>
              <a:t>List of Standard Forms to collected for Group A: candidates - SF 7.1B1</a:t>
            </a:r>
            <a:br>
              <a:rPr lang="en-US" sz="2400" dirty="0" smtClean="0">
                <a:solidFill>
                  <a:schemeClr val="bg1"/>
                </a:solidFill>
              </a:rPr>
            </a:br>
            <a:endParaRPr lang="en-US" sz="2400" dirty="0">
              <a:solidFill>
                <a:schemeClr val="bg1"/>
              </a:solidFill>
            </a:endParaRPr>
          </a:p>
        </p:txBody>
      </p:sp>
      <p:sp>
        <p:nvSpPr>
          <p:cNvPr id="3" name="Content Placeholder 2"/>
          <p:cNvSpPr txBox="1">
            <a:spLocks/>
          </p:cNvSpPr>
          <p:nvPr/>
        </p:nvSpPr>
        <p:spPr>
          <a:xfrm>
            <a:off x="198907" y="1281811"/>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endParaRPr lang="en-US" b="1" dirty="0"/>
          </a:p>
          <a:p>
            <a:pPr marL="0" indent="0">
              <a:buNone/>
            </a:pPr>
            <a:r>
              <a:rPr lang="en-US" b="1" dirty="0" smtClean="0"/>
              <a:t>SF 7.1D: Joint salary certificate issued by the employer and candidate in organizations where salary slip is not provided</a:t>
            </a:r>
          </a:p>
          <a:p>
            <a:pPr marL="0" indent="0">
              <a:buNone/>
            </a:pPr>
            <a:endParaRPr lang="en-US" b="1" dirty="0" smtClean="0"/>
          </a:p>
          <a:p>
            <a:pPr marL="0" indent="0">
              <a:buNone/>
            </a:pPr>
            <a:r>
              <a:rPr lang="en-US" b="1" dirty="0" smtClean="0"/>
              <a:t>SF 7.1C: Certificate for Employment Location </a:t>
            </a:r>
          </a:p>
          <a:p>
            <a:pPr marL="0" indent="0">
              <a:buNone/>
            </a:pPr>
            <a:endParaRPr lang="en-US" b="1" dirty="0" smtClean="0"/>
          </a:p>
          <a:p>
            <a:pPr marL="0" indent="0">
              <a:buNone/>
            </a:pPr>
            <a:r>
              <a:rPr lang="en-US" b="1" dirty="0" smtClean="0"/>
              <a:t>SF 7.1D1: Self-certification by candidate on perquisites (applicable only to the organizations providing salary slips)</a:t>
            </a:r>
          </a:p>
          <a:p>
            <a:pPr marL="0" indent="0">
              <a:buNone/>
            </a:pPr>
            <a:endParaRPr lang="en-US" b="1" dirty="0" smtClean="0"/>
          </a:p>
          <a:p>
            <a:pPr marL="0" indent="0">
              <a:buNone/>
            </a:pPr>
            <a:r>
              <a:rPr lang="en-US" b="1" dirty="0" smtClean="0"/>
              <a:t>SF 7.1E1: Declaration of employer to be given with the offer letter</a:t>
            </a:r>
            <a:endParaRPr lang="en-US" dirty="0" smtClean="0"/>
          </a:p>
          <a:p>
            <a:pPr marL="0" indent="0">
              <a:buNone/>
            </a:pPr>
            <a:endParaRPr lang="en-US" b="1" dirty="0" smtClean="0"/>
          </a:p>
          <a:p>
            <a:pPr marL="0" indent="0">
              <a:buNone/>
            </a:pPr>
            <a:r>
              <a:rPr lang="en-US" dirty="0" smtClean="0"/>
              <a:t> </a:t>
            </a:r>
          </a:p>
          <a:p>
            <a:pPr marL="0" indent="0">
              <a:buNone/>
            </a:pPr>
            <a:endParaRPr lang="en-US" dirty="0" smtClean="0"/>
          </a:p>
        </p:txBody>
      </p:sp>
    </p:spTree>
    <p:extLst>
      <p:ext uri="{BB962C8B-B14F-4D97-AF65-F5344CB8AC3E}">
        <p14:creationId xmlns:p14="http://schemas.microsoft.com/office/powerpoint/2010/main" val="682968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 verification for Group ‘ A’  candidates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6" name="Content Placeholder 2"/>
          <p:cNvSpPr txBox="1">
            <a:spLocks/>
          </p:cNvSpPr>
          <p:nvPr/>
        </p:nvSpPr>
        <p:spPr>
          <a:xfrm>
            <a:off x="402823" y="14342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smtClean="0"/>
              <a:t>1. Document verification – Round 1</a:t>
            </a:r>
            <a:r>
              <a:rPr lang="en-US" dirty="0" smtClean="0"/>
              <a:t> </a:t>
            </a:r>
          </a:p>
          <a:p>
            <a:r>
              <a:rPr lang="en-US" dirty="0" smtClean="0"/>
              <a:t>100 % by OP team</a:t>
            </a:r>
          </a:p>
          <a:p>
            <a:r>
              <a:rPr lang="en-US" dirty="0" smtClean="0"/>
              <a:t>20 % by PIA Q team</a:t>
            </a:r>
          </a:p>
          <a:p>
            <a:r>
              <a:rPr lang="en-US" dirty="0" smtClean="0"/>
              <a:t>5 % by CTSA/SRLM</a:t>
            </a:r>
          </a:p>
          <a:p>
            <a:pPr marL="0" indent="0">
              <a:buNone/>
            </a:pPr>
            <a:r>
              <a:rPr lang="en-US" dirty="0" smtClean="0"/>
              <a:t>If any errors found during the cross verification , then </a:t>
            </a:r>
            <a:r>
              <a:rPr lang="en-US" b="1" dirty="0" smtClean="0"/>
              <a:t>Round -2 document verification has to be initiated. </a:t>
            </a:r>
            <a:endParaRPr lang="en-US" b="1" dirty="0"/>
          </a:p>
          <a:p>
            <a:pPr marL="0" indent="0">
              <a:buNone/>
            </a:pPr>
            <a:endParaRPr lang="en-US" b="1" dirty="0" smtClean="0"/>
          </a:p>
          <a:p>
            <a:pPr marL="0" indent="0">
              <a:buNone/>
            </a:pPr>
            <a:r>
              <a:rPr lang="en-US" b="1" dirty="0" smtClean="0"/>
              <a:t>2. Salary verification : To be done financial teams and periodic auditor</a:t>
            </a:r>
          </a:p>
          <a:p>
            <a:r>
              <a:rPr lang="en-US" dirty="0" smtClean="0"/>
              <a:t>Take home pay credited to the candidate bank a/c.</a:t>
            </a:r>
          </a:p>
          <a:p>
            <a:r>
              <a:rPr lang="en-US" b="1" dirty="0" smtClean="0"/>
              <a:t> </a:t>
            </a:r>
            <a:r>
              <a:rPr lang="en-US" dirty="0" smtClean="0"/>
              <a:t>Compare salary slips and money transferred</a:t>
            </a:r>
          </a:p>
          <a:p>
            <a:r>
              <a:rPr lang="en-US" dirty="0" smtClean="0"/>
              <a:t>Take the least salary </a:t>
            </a:r>
          </a:p>
          <a:p>
            <a:pPr marL="0" indent="0">
              <a:buNone/>
            </a:pPr>
            <a:r>
              <a:rPr lang="en-US" dirty="0" smtClean="0"/>
              <a:t>3. </a:t>
            </a:r>
            <a:r>
              <a:rPr lang="en-US" b="1" dirty="0" smtClean="0"/>
              <a:t>Combine above data </a:t>
            </a:r>
            <a:r>
              <a:rPr lang="en-US" dirty="0" smtClean="0"/>
              <a:t>– base data to decide candidate status against a set criteria</a:t>
            </a:r>
            <a:endParaRPr lang="en-US" b="1" dirty="0" smtClean="0"/>
          </a:p>
          <a:p>
            <a:pPr marL="0" indent="0">
              <a:buNone/>
            </a:pPr>
            <a:r>
              <a:rPr lang="en-US" dirty="0" smtClean="0"/>
              <a:t> </a:t>
            </a:r>
          </a:p>
          <a:p>
            <a:pPr marL="0" indent="0">
              <a:buNone/>
            </a:pPr>
            <a:endParaRPr lang="en-US" dirty="0" smtClean="0"/>
          </a:p>
        </p:txBody>
      </p:sp>
    </p:spTree>
    <p:extLst>
      <p:ext uri="{BB962C8B-B14F-4D97-AF65-F5344CB8AC3E}">
        <p14:creationId xmlns:p14="http://schemas.microsoft.com/office/powerpoint/2010/main" val="3059087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Placement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smtClean="0"/>
              <a:t>Placement definition</a:t>
            </a:r>
            <a:endParaRPr lang="en-US" dirty="0" smtClean="0"/>
          </a:p>
          <a:p>
            <a:pPr marL="0" indent="0">
              <a:buNone/>
            </a:pPr>
            <a:r>
              <a:rPr lang="en-IN" dirty="0"/>
              <a:t>As per guidelines placement is defined as </a:t>
            </a:r>
            <a:endParaRPr lang="en-US" dirty="0"/>
          </a:p>
          <a:p>
            <a:pPr lvl="0"/>
            <a:r>
              <a:rPr lang="en-IN" dirty="0"/>
              <a:t>“continuous employment for minimum of 3 months (section 3.2.2.3, page 30)” and </a:t>
            </a:r>
            <a:endParaRPr lang="en-US" dirty="0"/>
          </a:p>
          <a:p>
            <a:pPr lvl="0"/>
            <a:r>
              <a:rPr lang="en-IN" dirty="0"/>
              <a:t>“The minimum wages for placement in India (per month) - valued as per Cost to Company (CTC),  is: </a:t>
            </a:r>
            <a:endParaRPr lang="en-US" dirty="0"/>
          </a:p>
          <a:p>
            <a:pPr lvl="1"/>
            <a:r>
              <a:rPr lang="en-IN" dirty="0"/>
              <a:t>₹ </a:t>
            </a:r>
            <a:r>
              <a:rPr lang="en-IN" dirty="0" smtClean="0"/>
              <a:t>6,000/-, </a:t>
            </a:r>
            <a:r>
              <a:rPr lang="en-IN" dirty="0"/>
              <a:t>₹ </a:t>
            </a:r>
            <a:r>
              <a:rPr lang="en-IN" dirty="0" smtClean="0"/>
              <a:t>8,000/-, </a:t>
            </a:r>
            <a:r>
              <a:rPr lang="en-IN" dirty="0"/>
              <a:t>₹ </a:t>
            </a:r>
            <a:r>
              <a:rPr lang="en-IN" dirty="0" smtClean="0"/>
              <a:t>12,000/- </a:t>
            </a:r>
            <a:r>
              <a:rPr lang="en-IN" dirty="0"/>
              <a:t>and ₹</a:t>
            </a:r>
            <a:r>
              <a:rPr lang="en-IN" dirty="0" smtClean="0"/>
              <a:t>15,000/- </a:t>
            </a:r>
            <a:r>
              <a:rPr lang="en-IN" dirty="0"/>
              <a:t>for 3, </a:t>
            </a:r>
            <a:r>
              <a:rPr lang="en-IN" dirty="0" smtClean="0"/>
              <a:t>6, </a:t>
            </a:r>
            <a:r>
              <a:rPr lang="en-IN" dirty="0"/>
              <a:t>9 and 12 months course duration respectively  </a:t>
            </a:r>
            <a:endParaRPr lang="en-US" dirty="0"/>
          </a:p>
          <a:p>
            <a:endParaRPr lang="en-US" b="1" dirty="0"/>
          </a:p>
          <a:p>
            <a:pPr marL="0" indent="0">
              <a:buNone/>
            </a:pPr>
            <a:endParaRPr lang="en-US" b="1" dirty="0" smtClean="0"/>
          </a:p>
          <a:p>
            <a:pPr marL="0" indent="0">
              <a:buNone/>
            </a:pPr>
            <a:r>
              <a:rPr lang="en-US" dirty="0" smtClean="0"/>
              <a:t> </a:t>
            </a:r>
          </a:p>
          <a:p>
            <a:pPr marL="0" indent="0">
              <a:buNone/>
            </a:pPr>
            <a:endParaRPr lang="en-US" dirty="0" smtClean="0"/>
          </a:p>
        </p:txBody>
      </p:sp>
    </p:spTree>
    <p:extLst>
      <p:ext uri="{BB962C8B-B14F-4D97-AF65-F5344CB8AC3E}">
        <p14:creationId xmlns:p14="http://schemas.microsoft.com/office/powerpoint/2010/main" val="3003233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of placement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122443479"/>
              </p:ext>
            </p:extLst>
          </p:nvPr>
        </p:nvGraphicFramePr>
        <p:xfrm>
          <a:off x="244700" y="1262130"/>
          <a:ext cx="8744754" cy="5200394"/>
        </p:xfrm>
        <a:graphic>
          <a:graphicData uri="http://schemas.openxmlformats.org/drawingml/2006/table">
            <a:tbl>
              <a:tblPr firstRow="1" firstCol="1" bandRow="1">
                <a:tableStyleId>{22838BEF-8BB2-4498-84A7-C5851F593DF1}</a:tableStyleId>
              </a:tblPr>
              <a:tblGrid>
                <a:gridCol w="868327"/>
                <a:gridCol w="2298513"/>
                <a:gridCol w="5577914"/>
              </a:tblGrid>
              <a:tr h="329215">
                <a:tc>
                  <a:txBody>
                    <a:bodyPr/>
                    <a:lstStyle/>
                    <a:p>
                      <a:pPr marL="0" marR="0">
                        <a:spcBef>
                          <a:spcPts val="0"/>
                        </a:spcBef>
                        <a:spcAft>
                          <a:spcPts val="0"/>
                        </a:spcAft>
                      </a:pPr>
                      <a:r>
                        <a:rPr lang="en-US" sz="2000" dirty="0">
                          <a:effectLst/>
                        </a:rPr>
                        <a:t>Sl. No</a:t>
                      </a:r>
                      <a:endParaRPr lang="en-US" sz="2000" dirty="0">
                        <a:effectLst/>
                        <a:latin typeface="+mj-lt"/>
                      </a:endParaRPr>
                    </a:p>
                  </a:txBody>
                  <a:tcPr marL="68580" marR="68580" marT="0" marB="0"/>
                </a:tc>
                <a:tc>
                  <a:txBody>
                    <a:bodyPr/>
                    <a:lstStyle/>
                    <a:p>
                      <a:pPr marL="0" marR="0">
                        <a:spcBef>
                          <a:spcPts val="0"/>
                        </a:spcBef>
                        <a:spcAft>
                          <a:spcPts val="0"/>
                        </a:spcAft>
                      </a:pPr>
                      <a:r>
                        <a:rPr lang="en-US" sz="2000" dirty="0">
                          <a:effectLst/>
                        </a:rPr>
                        <a:t>Type of Organization </a:t>
                      </a:r>
                      <a:endParaRPr lang="en-US" sz="2000" dirty="0">
                        <a:effectLst/>
                        <a:latin typeface="+mj-lt"/>
                      </a:endParaRPr>
                    </a:p>
                  </a:txBody>
                  <a:tcPr marL="68580" marR="68580" marT="0" marB="0"/>
                </a:tc>
                <a:tc>
                  <a:txBody>
                    <a:bodyPr/>
                    <a:lstStyle/>
                    <a:p>
                      <a:pPr marL="0" marR="0">
                        <a:spcBef>
                          <a:spcPts val="0"/>
                        </a:spcBef>
                        <a:spcAft>
                          <a:spcPts val="0"/>
                        </a:spcAft>
                      </a:pPr>
                      <a:r>
                        <a:rPr lang="en-US" sz="2000" dirty="0">
                          <a:effectLst/>
                        </a:rPr>
                        <a:t>Proof for placement</a:t>
                      </a:r>
                      <a:endParaRPr lang="en-US" sz="2000" dirty="0">
                        <a:effectLst/>
                        <a:latin typeface="+mj-lt"/>
                      </a:endParaRPr>
                    </a:p>
                  </a:txBody>
                  <a:tcPr marL="68580" marR="68580" marT="0" marB="0"/>
                </a:tc>
              </a:tr>
              <a:tr h="1877412">
                <a:tc>
                  <a:txBody>
                    <a:bodyPr/>
                    <a:lstStyle/>
                    <a:p>
                      <a:pPr marL="0" marR="0">
                        <a:spcBef>
                          <a:spcPts val="0"/>
                        </a:spcBef>
                        <a:spcAft>
                          <a:spcPts val="0"/>
                        </a:spcAft>
                      </a:pPr>
                      <a:r>
                        <a:rPr lang="en-US" sz="2000" dirty="0">
                          <a:effectLst/>
                        </a:rPr>
                        <a:t>1</a:t>
                      </a:r>
                      <a:endParaRPr lang="en-US" sz="2000" dirty="0">
                        <a:effectLst/>
                        <a:latin typeface="+mj-lt"/>
                      </a:endParaRPr>
                    </a:p>
                  </a:txBody>
                  <a:tcPr marL="68580" marR="68580" marT="0" marB="0"/>
                </a:tc>
                <a:tc>
                  <a:txBody>
                    <a:bodyPr/>
                    <a:lstStyle/>
                    <a:p>
                      <a:pPr marL="0" marR="0">
                        <a:spcBef>
                          <a:spcPts val="0"/>
                        </a:spcBef>
                        <a:spcAft>
                          <a:spcPts val="0"/>
                        </a:spcAft>
                      </a:pPr>
                      <a:r>
                        <a:rPr lang="en-US" sz="2000" dirty="0">
                          <a:effectLst/>
                        </a:rPr>
                        <a:t>Organization with Human Resources department and providing salary slips </a:t>
                      </a:r>
                      <a:endParaRPr lang="en-US" sz="2000" dirty="0">
                        <a:effectLst/>
                        <a:latin typeface="+mj-lt"/>
                      </a:endParaRPr>
                    </a:p>
                  </a:txBody>
                  <a:tcPr marL="68580" marR="68580" marT="0" marB="0"/>
                </a:tc>
                <a:tc>
                  <a:txBody>
                    <a:bodyPr/>
                    <a:lstStyle/>
                    <a:p>
                      <a:pPr marL="342900" marR="0" lvl="0" indent="-342900">
                        <a:spcBef>
                          <a:spcPts val="0"/>
                        </a:spcBef>
                        <a:spcAft>
                          <a:spcPts val="0"/>
                        </a:spcAft>
                        <a:buFont typeface="+mj-lt"/>
                        <a:buAutoNum type="arabicParenR"/>
                      </a:pPr>
                      <a:r>
                        <a:rPr lang="en-US" sz="2000" dirty="0">
                          <a:effectLst/>
                        </a:rPr>
                        <a:t>Salary slips </a:t>
                      </a:r>
                    </a:p>
                    <a:p>
                      <a:pPr marL="342900" marR="0" lvl="0" indent="-342900">
                        <a:spcBef>
                          <a:spcPts val="0"/>
                        </a:spcBef>
                        <a:spcAft>
                          <a:spcPts val="0"/>
                        </a:spcAft>
                        <a:buFont typeface="+mj-lt"/>
                        <a:buAutoNum type="arabicParenR"/>
                      </a:pPr>
                      <a:r>
                        <a:rPr lang="en-US" sz="2000" dirty="0">
                          <a:effectLst/>
                        </a:rPr>
                        <a:t>Salary payment proof (one of the following):</a:t>
                      </a:r>
                    </a:p>
                    <a:p>
                      <a:pPr marL="0" marR="0">
                        <a:spcBef>
                          <a:spcPts val="0"/>
                        </a:spcBef>
                        <a:spcAft>
                          <a:spcPts val="0"/>
                        </a:spcAft>
                      </a:pPr>
                      <a:r>
                        <a:rPr lang="en-US" sz="2000" dirty="0">
                          <a:effectLst/>
                        </a:rPr>
                        <a:t>successfully completed bank transfer, like NEFT or RTGS, from the employer  or</a:t>
                      </a:r>
                    </a:p>
                    <a:p>
                      <a:pPr marL="0" marR="0">
                        <a:spcBef>
                          <a:spcPts val="0"/>
                        </a:spcBef>
                        <a:spcAft>
                          <a:spcPts val="0"/>
                        </a:spcAft>
                      </a:pPr>
                      <a:r>
                        <a:rPr lang="en-US" sz="2000" dirty="0">
                          <a:effectLst/>
                        </a:rPr>
                        <a:t>bank statement or </a:t>
                      </a:r>
                    </a:p>
                    <a:p>
                      <a:pPr marL="0" marR="0">
                        <a:spcBef>
                          <a:spcPts val="0"/>
                        </a:spcBef>
                        <a:spcAft>
                          <a:spcPts val="0"/>
                        </a:spcAft>
                      </a:pPr>
                      <a:r>
                        <a:rPr lang="en-US" sz="2000" dirty="0">
                          <a:effectLst/>
                        </a:rPr>
                        <a:t>passbook entries of the candidate’s account indicating that wages have been paid.</a:t>
                      </a:r>
                      <a:endParaRPr lang="en-US" sz="2000" dirty="0">
                        <a:effectLst/>
                        <a:latin typeface="+mj-lt"/>
                      </a:endParaRPr>
                    </a:p>
                  </a:txBody>
                  <a:tcPr marL="68580" marR="68580" marT="0" marB="0"/>
                </a:tc>
              </a:tr>
              <a:tr h="2457194">
                <a:tc>
                  <a:txBody>
                    <a:bodyPr/>
                    <a:lstStyle/>
                    <a:p>
                      <a:pPr marL="0" marR="0">
                        <a:spcBef>
                          <a:spcPts val="0"/>
                        </a:spcBef>
                        <a:spcAft>
                          <a:spcPts val="0"/>
                        </a:spcAft>
                      </a:pPr>
                      <a:r>
                        <a:rPr lang="en-US" sz="2000" dirty="0">
                          <a:effectLst/>
                        </a:rPr>
                        <a:t>2</a:t>
                      </a:r>
                      <a:endParaRPr lang="en-US" sz="2000" dirty="0">
                        <a:effectLst/>
                        <a:latin typeface="+mj-lt"/>
                      </a:endParaRPr>
                    </a:p>
                  </a:txBody>
                  <a:tcPr marL="68580" marR="68580" marT="0" marB="0"/>
                </a:tc>
                <a:tc>
                  <a:txBody>
                    <a:bodyPr/>
                    <a:lstStyle/>
                    <a:p>
                      <a:pPr marL="0" marR="0">
                        <a:spcBef>
                          <a:spcPts val="0"/>
                        </a:spcBef>
                        <a:spcAft>
                          <a:spcPts val="0"/>
                        </a:spcAft>
                      </a:pPr>
                      <a:r>
                        <a:rPr lang="en-US" sz="2000" dirty="0">
                          <a:effectLst/>
                        </a:rPr>
                        <a:t>All other organizations</a:t>
                      </a:r>
                      <a:endParaRPr lang="en-US" sz="2000" dirty="0">
                        <a:effectLst/>
                        <a:latin typeface="+mj-lt"/>
                      </a:endParaRPr>
                    </a:p>
                  </a:txBody>
                  <a:tcPr marL="68580" marR="68580" marT="0" marB="0"/>
                </a:tc>
                <a:tc>
                  <a:txBody>
                    <a:bodyPr/>
                    <a:lstStyle/>
                    <a:p>
                      <a:pPr marL="342900" marR="0" lvl="0" indent="-342900">
                        <a:spcBef>
                          <a:spcPts val="0"/>
                        </a:spcBef>
                        <a:spcAft>
                          <a:spcPts val="0"/>
                        </a:spcAft>
                        <a:buFont typeface="+mj-lt"/>
                        <a:buAutoNum type="arabicParenR"/>
                      </a:pPr>
                      <a:r>
                        <a:rPr lang="en-US" sz="2000" dirty="0">
                          <a:effectLst/>
                        </a:rPr>
                        <a:t>Joint certificate issued by the employer and candidate (as per SF 7.1D) </a:t>
                      </a:r>
                    </a:p>
                    <a:p>
                      <a:pPr marL="342900" marR="0" lvl="0" indent="-342900">
                        <a:spcBef>
                          <a:spcPts val="0"/>
                        </a:spcBef>
                        <a:spcAft>
                          <a:spcPts val="0"/>
                        </a:spcAft>
                        <a:buFont typeface="+mj-lt"/>
                        <a:buAutoNum type="arabicParenR"/>
                      </a:pPr>
                      <a:r>
                        <a:rPr lang="en-US" sz="2000" dirty="0">
                          <a:effectLst/>
                        </a:rPr>
                        <a:t>Salary payment proof (one of the following):</a:t>
                      </a:r>
                    </a:p>
                    <a:p>
                      <a:pPr marL="0" marR="0">
                        <a:spcBef>
                          <a:spcPts val="0"/>
                        </a:spcBef>
                        <a:spcAft>
                          <a:spcPts val="0"/>
                        </a:spcAft>
                      </a:pPr>
                      <a:r>
                        <a:rPr lang="en-US" sz="2000" dirty="0">
                          <a:effectLst/>
                        </a:rPr>
                        <a:t>successfully completed bank transfer, like NEFT or RTGS, from the employer  or</a:t>
                      </a:r>
                    </a:p>
                    <a:p>
                      <a:pPr marL="0" marR="0">
                        <a:spcBef>
                          <a:spcPts val="0"/>
                        </a:spcBef>
                        <a:spcAft>
                          <a:spcPts val="0"/>
                        </a:spcAft>
                      </a:pPr>
                      <a:r>
                        <a:rPr lang="en-US" sz="2000" dirty="0">
                          <a:effectLst/>
                        </a:rPr>
                        <a:t>bank statement or </a:t>
                      </a:r>
                    </a:p>
                    <a:p>
                      <a:pPr marL="0" marR="0">
                        <a:spcBef>
                          <a:spcPts val="0"/>
                        </a:spcBef>
                        <a:spcAft>
                          <a:spcPts val="0"/>
                        </a:spcAft>
                      </a:pPr>
                      <a:r>
                        <a:rPr lang="en-US" sz="2000" dirty="0">
                          <a:effectLst/>
                        </a:rPr>
                        <a:t>passbook entries of the candidate’s account indicating that wages have been paid</a:t>
                      </a:r>
                      <a:endParaRPr lang="en-US" sz="2000" dirty="0">
                        <a:effectLst/>
                        <a:latin typeface="+mj-lt"/>
                      </a:endParaRPr>
                    </a:p>
                  </a:txBody>
                  <a:tcPr marL="68580" marR="68580" marT="0" marB="0"/>
                </a:tc>
              </a:tr>
            </a:tbl>
          </a:graphicData>
        </a:graphic>
      </p:graphicFrame>
    </p:spTree>
    <p:extLst>
      <p:ext uri="{BB962C8B-B14F-4D97-AF65-F5344CB8AC3E}">
        <p14:creationId xmlns:p14="http://schemas.microsoft.com/office/powerpoint/2010/main" val="6950816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Wage </a:t>
            </a:r>
            <a:endParaRPr lang="en-US" dirty="0"/>
          </a:p>
        </p:txBody>
      </p:sp>
      <p:sp>
        <p:nvSpPr>
          <p:cNvPr id="5" name="Content Placeholder 2"/>
          <p:cNvSpPr txBox="1">
            <a:spLocks/>
          </p:cNvSpPr>
          <p:nvPr/>
        </p:nvSpPr>
        <p:spPr>
          <a:xfrm>
            <a:off x="250423" y="1281811"/>
            <a:ext cx="8716963" cy="182199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sz="2400" dirty="0"/>
              <a:t>The wage is defined </a:t>
            </a:r>
            <a:r>
              <a:rPr lang="en-IN" sz="2400" dirty="0" smtClean="0"/>
              <a:t>as Cost </a:t>
            </a:r>
            <a:r>
              <a:rPr lang="en-IN" sz="2400" dirty="0"/>
              <a:t>to Company (CTC) </a:t>
            </a:r>
            <a:r>
              <a:rPr lang="en-IN" sz="2400" dirty="0" smtClean="0"/>
              <a:t>and includes </a:t>
            </a:r>
            <a:r>
              <a:rPr lang="en-IN" sz="2400" dirty="0"/>
              <a:t>the following parameters:</a:t>
            </a:r>
            <a:endParaRPr lang="en-US" sz="2400" dirty="0"/>
          </a:p>
          <a:p>
            <a:pPr lvl="0"/>
            <a:r>
              <a:rPr lang="en-IN" sz="2400" dirty="0" smtClean="0"/>
              <a:t>Basic </a:t>
            </a:r>
            <a:r>
              <a:rPr lang="en-IN" sz="2400" dirty="0"/>
              <a:t>pay, PF, ESI, HRA, DA, etc.- including Over time and incentives</a:t>
            </a:r>
            <a:endParaRPr lang="en-US" sz="2400" dirty="0"/>
          </a:p>
          <a:p>
            <a:pPr lvl="0"/>
            <a:r>
              <a:rPr lang="en-IN" sz="2400" dirty="0"/>
              <a:t>Perquisites are valued as per the value stated by the employer subject to the maximum ceiling given below:   </a:t>
            </a:r>
            <a:endParaRPr lang="en-US" sz="2400" dirty="0"/>
          </a:p>
          <a:p>
            <a:endParaRPr lang="en-US" sz="2400" b="1" dirty="0"/>
          </a:p>
          <a:p>
            <a:pPr marL="0" indent="0">
              <a:buNone/>
            </a:pPr>
            <a:endParaRPr lang="en-US" sz="2400" b="1" dirty="0" smtClean="0"/>
          </a:p>
          <a:p>
            <a:pPr marL="0" indent="0">
              <a:buNone/>
            </a:pPr>
            <a:r>
              <a:rPr lang="en-US" sz="2400" dirty="0" smtClean="0"/>
              <a:t> </a:t>
            </a:r>
          </a:p>
          <a:p>
            <a:pPr marL="0" indent="0">
              <a:buNone/>
            </a:pPr>
            <a:endParaRPr lang="en-US" sz="2400" dirty="0" smtClean="0"/>
          </a:p>
        </p:txBody>
      </p:sp>
      <p:graphicFrame>
        <p:nvGraphicFramePr>
          <p:cNvPr id="6" name="Table 5"/>
          <p:cNvGraphicFramePr>
            <a:graphicFrameLocks noGrp="1"/>
          </p:cNvGraphicFramePr>
          <p:nvPr>
            <p:extLst>
              <p:ext uri="{D42A27DB-BD31-4B8C-83A1-F6EECF244321}">
                <p14:modId xmlns:p14="http://schemas.microsoft.com/office/powerpoint/2010/main" val="3343297378"/>
              </p:ext>
            </p:extLst>
          </p:nvPr>
        </p:nvGraphicFramePr>
        <p:xfrm>
          <a:off x="360609" y="3338873"/>
          <a:ext cx="8345509" cy="3401694"/>
        </p:xfrm>
        <a:graphic>
          <a:graphicData uri="http://schemas.openxmlformats.org/drawingml/2006/table">
            <a:tbl>
              <a:tblPr firstRow="1" firstCol="1" bandRow="1">
                <a:tableStyleId>{BDBED569-4797-4DF1-A0F4-6AAB3CD982D8}</a:tableStyleId>
              </a:tblPr>
              <a:tblGrid>
                <a:gridCol w="965915"/>
                <a:gridCol w="2348154"/>
                <a:gridCol w="2515720"/>
                <a:gridCol w="2515720"/>
              </a:tblGrid>
              <a:tr h="223839">
                <a:tc>
                  <a:txBody>
                    <a:bodyPr/>
                    <a:lstStyle/>
                    <a:p>
                      <a:pPr>
                        <a:spcBef>
                          <a:spcPts val="0"/>
                        </a:spcBef>
                      </a:pPr>
                      <a:r>
                        <a:rPr lang="en-US" sz="1800" dirty="0">
                          <a:effectLst/>
                        </a:rPr>
                        <a:t>Sl. No</a:t>
                      </a:r>
                      <a:endParaRPr lang="en-US" sz="1800" dirty="0">
                        <a:effectLst/>
                        <a:latin typeface="+mj-lt"/>
                      </a:endParaRPr>
                    </a:p>
                  </a:txBody>
                  <a:tcPr marL="68580" marR="68580" marT="0" marB="0"/>
                </a:tc>
                <a:tc>
                  <a:txBody>
                    <a:bodyPr/>
                    <a:lstStyle/>
                    <a:p>
                      <a:pPr>
                        <a:spcBef>
                          <a:spcPts val="0"/>
                        </a:spcBef>
                      </a:pPr>
                      <a:r>
                        <a:rPr lang="en-US" sz="1800" dirty="0">
                          <a:effectLst/>
                        </a:rPr>
                        <a:t>Perquisites</a:t>
                      </a:r>
                      <a:endParaRPr lang="en-US" sz="1800" dirty="0">
                        <a:effectLst/>
                        <a:latin typeface="+mj-lt"/>
                      </a:endParaRPr>
                    </a:p>
                  </a:txBody>
                  <a:tcPr marL="68580" marR="68580" marT="0" marB="0"/>
                </a:tc>
                <a:tc>
                  <a:txBody>
                    <a:bodyPr/>
                    <a:lstStyle/>
                    <a:p>
                      <a:pPr>
                        <a:spcBef>
                          <a:spcPts val="0"/>
                        </a:spcBef>
                      </a:pPr>
                      <a:r>
                        <a:rPr lang="en-US" sz="1800" dirty="0">
                          <a:effectLst/>
                        </a:rPr>
                        <a:t>Place covered</a:t>
                      </a:r>
                      <a:endParaRPr lang="en-US" sz="1800" dirty="0">
                        <a:effectLst/>
                        <a:latin typeface="+mj-lt"/>
                      </a:endParaRPr>
                    </a:p>
                  </a:txBody>
                  <a:tcPr marL="68580" marR="68580" marT="0" marB="0"/>
                </a:tc>
                <a:tc>
                  <a:txBody>
                    <a:bodyPr/>
                    <a:lstStyle/>
                    <a:p>
                      <a:pPr>
                        <a:spcBef>
                          <a:spcPts val="0"/>
                        </a:spcBef>
                      </a:pPr>
                      <a:r>
                        <a:rPr lang="en-US" sz="1800" dirty="0">
                          <a:effectLst/>
                        </a:rPr>
                        <a:t>Amount per month (in ₹)</a:t>
                      </a:r>
                      <a:endParaRPr lang="en-US" sz="1800" dirty="0">
                        <a:effectLst/>
                        <a:latin typeface="+mj-lt"/>
                      </a:endParaRPr>
                    </a:p>
                  </a:txBody>
                  <a:tcPr marL="68580" marR="68580" marT="0" marB="0"/>
                </a:tc>
              </a:tr>
              <a:tr h="636835">
                <a:tc rowSpan="2">
                  <a:txBody>
                    <a:bodyPr/>
                    <a:lstStyle/>
                    <a:p>
                      <a:pPr>
                        <a:spcBef>
                          <a:spcPts val="0"/>
                        </a:spcBef>
                      </a:pPr>
                      <a:r>
                        <a:rPr lang="en-US" sz="1800" dirty="0">
                          <a:effectLst/>
                        </a:rPr>
                        <a:t>1</a:t>
                      </a:r>
                      <a:endParaRPr lang="en-US" sz="1800" dirty="0">
                        <a:effectLst/>
                        <a:latin typeface="+mj-lt"/>
                      </a:endParaRPr>
                    </a:p>
                  </a:txBody>
                  <a:tcPr marL="68580" marR="68580" marT="0" marB="0"/>
                </a:tc>
                <a:tc rowSpan="2">
                  <a:txBody>
                    <a:bodyPr/>
                    <a:lstStyle/>
                    <a:p>
                      <a:pPr>
                        <a:spcBef>
                          <a:spcPts val="0"/>
                        </a:spcBef>
                      </a:pPr>
                      <a:r>
                        <a:rPr lang="en-US" sz="1800" dirty="0">
                          <a:effectLst/>
                        </a:rPr>
                        <a:t>Accommodation</a:t>
                      </a:r>
                      <a:endParaRPr lang="en-US" sz="1800" dirty="0">
                        <a:effectLst/>
                        <a:latin typeface="+mj-lt"/>
                      </a:endParaRPr>
                    </a:p>
                  </a:txBody>
                  <a:tcPr marL="68580" marR="68580" marT="0" marB="0"/>
                </a:tc>
                <a:tc>
                  <a:txBody>
                    <a:bodyPr/>
                    <a:lstStyle/>
                    <a:p>
                      <a:pPr>
                        <a:spcBef>
                          <a:spcPts val="0"/>
                        </a:spcBef>
                      </a:pPr>
                      <a:r>
                        <a:rPr lang="en-US" sz="1800" dirty="0">
                          <a:effectLst/>
                        </a:rPr>
                        <a:t>Class ‘A’ cities as defined by Govt. of India </a:t>
                      </a:r>
                      <a:endParaRPr lang="en-US" sz="1800" dirty="0">
                        <a:effectLst/>
                        <a:latin typeface="+mj-lt"/>
                      </a:endParaRPr>
                    </a:p>
                  </a:txBody>
                  <a:tcPr marL="68580" marR="68580" marT="0" marB="0"/>
                </a:tc>
                <a:tc>
                  <a:txBody>
                    <a:bodyPr/>
                    <a:lstStyle/>
                    <a:p>
                      <a:pPr>
                        <a:spcBef>
                          <a:spcPts val="0"/>
                        </a:spcBef>
                      </a:pPr>
                      <a:r>
                        <a:rPr lang="en-US" sz="1800" dirty="0">
                          <a:effectLst/>
                        </a:rPr>
                        <a:t>1000  </a:t>
                      </a:r>
                      <a:endParaRPr lang="en-US" sz="1800" dirty="0">
                        <a:effectLst/>
                        <a:latin typeface="+mj-lt"/>
                      </a:endParaRPr>
                    </a:p>
                  </a:txBody>
                  <a:tcPr marL="68580" marR="68580" marT="0" marB="0"/>
                </a:tc>
              </a:tr>
              <a:tr h="570299">
                <a:tc vMerge="1">
                  <a:txBody>
                    <a:bodyPr/>
                    <a:lstStyle/>
                    <a:p>
                      <a:endParaRPr lang="en-US"/>
                    </a:p>
                  </a:txBody>
                  <a:tcPr/>
                </a:tc>
                <a:tc vMerge="1">
                  <a:txBody>
                    <a:bodyPr/>
                    <a:lstStyle/>
                    <a:p>
                      <a:endParaRPr lang="en-US"/>
                    </a:p>
                  </a:txBody>
                  <a:tcPr/>
                </a:tc>
                <a:tc>
                  <a:txBody>
                    <a:bodyPr/>
                    <a:lstStyle/>
                    <a:p>
                      <a:pPr>
                        <a:spcBef>
                          <a:spcPts val="0"/>
                        </a:spcBef>
                      </a:pPr>
                      <a:r>
                        <a:rPr lang="en-US" sz="1800" dirty="0">
                          <a:effectLst/>
                        </a:rPr>
                        <a:t>Other places</a:t>
                      </a:r>
                      <a:endParaRPr lang="en-US" sz="1800" dirty="0">
                        <a:effectLst/>
                        <a:latin typeface="+mj-lt"/>
                      </a:endParaRPr>
                    </a:p>
                  </a:txBody>
                  <a:tcPr marL="68580" marR="68580" marT="0" marB="0"/>
                </a:tc>
                <a:tc>
                  <a:txBody>
                    <a:bodyPr/>
                    <a:lstStyle/>
                    <a:p>
                      <a:pPr>
                        <a:spcBef>
                          <a:spcPts val="0"/>
                        </a:spcBef>
                      </a:pPr>
                      <a:r>
                        <a:rPr lang="en-US" sz="1800" dirty="0">
                          <a:effectLst/>
                        </a:rPr>
                        <a:t>750</a:t>
                      </a:r>
                      <a:endParaRPr lang="en-US" sz="1800" dirty="0">
                        <a:effectLst/>
                        <a:latin typeface="+mj-lt"/>
                      </a:endParaRPr>
                    </a:p>
                  </a:txBody>
                  <a:tcPr marL="68580" marR="68580" marT="0" marB="0"/>
                </a:tc>
              </a:tr>
              <a:tr h="671518">
                <a:tc rowSpan="2">
                  <a:txBody>
                    <a:bodyPr/>
                    <a:lstStyle/>
                    <a:p>
                      <a:pPr>
                        <a:spcBef>
                          <a:spcPts val="0"/>
                        </a:spcBef>
                      </a:pPr>
                      <a:r>
                        <a:rPr lang="en-US" sz="1800" dirty="0">
                          <a:effectLst/>
                        </a:rPr>
                        <a:t>2</a:t>
                      </a:r>
                      <a:endParaRPr lang="en-US" sz="1800" dirty="0">
                        <a:effectLst/>
                        <a:latin typeface="+mj-lt"/>
                      </a:endParaRPr>
                    </a:p>
                  </a:txBody>
                  <a:tcPr marL="68580" marR="68580" marT="0" marB="0"/>
                </a:tc>
                <a:tc rowSpan="2">
                  <a:txBody>
                    <a:bodyPr/>
                    <a:lstStyle/>
                    <a:p>
                      <a:pPr>
                        <a:spcBef>
                          <a:spcPts val="0"/>
                        </a:spcBef>
                      </a:pPr>
                      <a:r>
                        <a:rPr lang="en-US" sz="1800" dirty="0">
                          <a:effectLst/>
                        </a:rPr>
                        <a:t>Food</a:t>
                      </a:r>
                      <a:endParaRPr lang="en-US" sz="1800" dirty="0">
                        <a:effectLst/>
                        <a:latin typeface="+mj-lt"/>
                      </a:endParaRPr>
                    </a:p>
                  </a:txBody>
                  <a:tcPr marL="68580" marR="68580" marT="0" marB="0"/>
                </a:tc>
                <a:tc>
                  <a:txBody>
                    <a:bodyPr/>
                    <a:lstStyle/>
                    <a:p>
                      <a:pPr>
                        <a:spcBef>
                          <a:spcPts val="0"/>
                        </a:spcBef>
                      </a:pPr>
                      <a:r>
                        <a:rPr lang="en-US" sz="1800" dirty="0">
                          <a:effectLst/>
                        </a:rPr>
                        <a:t>Class ‘A’ cities as defined by Govt. of India</a:t>
                      </a:r>
                      <a:endParaRPr lang="en-US" sz="1800" dirty="0">
                        <a:effectLst/>
                        <a:latin typeface="+mj-lt"/>
                      </a:endParaRPr>
                    </a:p>
                  </a:txBody>
                  <a:tcPr marL="68580" marR="68580" marT="0" marB="0"/>
                </a:tc>
                <a:tc>
                  <a:txBody>
                    <a:bodyPr/>
                    <a:lstStyle/>
                    <a:p>
                      <a:pPr>
                        <a:spcBef>
                          <a:spcPts val="0"/>
                        </a:spcBef>
                      </a:pPr>
                      <a:r>
                        <a:rPr lang="en-US" sz="1800" dirty="0">
                          <a:effectLst/>
                        </a:rPr>
                        <a:t>300 for breakfast </a:t>
                      </a:r>
                    </a:p>
                    <a:p>
                      <a:pPr>
                        <a:spcBef>
                          <a:spcPts val="0"/>
                        </a:spcBef>
                      </a:pPr>
                      <a:r>
                        <a:rPr lang="en-US" sz="1800" dirty="0">
                          <a:effectLst/>
                        </a:rPr>
                        <a:t>600 for a meal (dinner or lunch). </a:t>
                      </a:r>
                      <a:endParaRPr lang="en-US" sz="1800" dirty="0">
                        <a:effectLst/>
                        <a:latin typeface="+mj-lt"/>
                      </a:endParaRPr>
                    </a:p>
                  </a:txBody>
                  <a:tcPr marL="68580" marR="68580" marT="0" marB="0"/>
                </a:tc>
              </a:tr>
              <a:tr h="671518">
                <a:tc vMerge="1">
                  <a:txBody>
                    <a:bodyPr/>
                    <a:lstStyle/>
                    <a:p>
                      <a:endParaRPr lang="en-US"/>
                    </a:p>
                  </a:txBody>
                  <a:tcPr/>
                </a:tc>
                <a:tc vMerge="1">
                  <a:txBody>
                    <a:bodyPr/>
                    <a:lstStyle/>
                    <a:p>
                      <a:endParaRPr lang="en-US"/>
                    </a:p>
                  </a:txBody>
                  <a:tcPr/>
                </a:tc>
                <a:tc>
                  <a:txBody>
                    <a:bodyPr/>
                    <a:lstStyle/>
                    <a:p>
                      <a:pPr>
                        <a:spcBef>
                          <a:spcPts val="0"/>
                        </a:spcBef>
                      </a:pPr>
                      <a:r>
                        <a:rPr lang="en-US" sz="1800" dirty="0">
                          <a:effectLst/>
                        </a:rPr>
                        <a:t>Other places</a:t>
                      </a:r>
                      <a:endParaRPr lang="en-US" sz="1800" dirty="0">
                        <a:effectLst/>
                        <a:latin typeface="+mj-lt"/>
                      </a:endParaRPr>
                    </a:p>
                  </a:txBody>
                  <a:tcPr marL="68580" marR="68580" marT="0" marB="0"/>
                </a:tc>
                <a:tc>
                  <a:txBody>
                    <a:bodyPr/>
                    <a:lstStyle/>
                    <a:p>
                      <a:pPr>
                        <a:spcBef>
                          <a:spcPts val="0"/>
                        </a:spcBef>
                      </a:pPr>
                      <a:r>
                        <a:rPr lang="en-US" sz="1800" dirty="0">
                          <a:effectLst/>
                        </a:rPr>
                        <a:t>250 for breakfast </a:t>
                      </a:r>
                    </a:p>
                    <a:p>
                      <a:pPr>
                        <a:spcBef>
                          <a:spcPts val="0"/>
                        </a:spcBef>
                      </a:pPr>
                      <a:r>
                        <a:rPr lang="en-US" sz="1800" dirty="0">
                          <a:effectLst/>
                        </a:rPr>
                        <a:t>500 for a meal (dinner or lunch).</a:t>
                      </a:r>
                      <a:endParaRPr lang="en-US" sz="1800" dirty="0">
                        <a:effectLst/>
                        <a:latin typeface="+mj-lt"/>
                      </a:endParaRPr>
                    </a:p>
                  </a:txBody>
                  <a:tcPr marL="68580" marR="68580" marT="0" marB="0"/>
                </a:tc>
              </a:tr>
              <a:tr h="223839">
                <a:tc>
                  <a:txBody>
                    <a:bodyPr/>
                    <a:lstStyle/>
                    <a:p>
                      <a:pPr>
                        <a:spcBef>
                          <a:spcPts val="0"/>
                        </a:spcBef>
                      </a:pPr>
                      <a:r>
                        <a:rPr lang="en-US" sz="1800" dirty="0">
                          <a:effectLst/>
                        </a:rPr>
                        <a:t>3</a:t>
                      </a:r>
                      <a:endParaRPr lang="en-US" sz="1800" dirty="0">
                        <a:effectLst/>
                        <a:latin typeface="+mj-lt"/>
                      </a:endParaRPr>
                    </a:p>
                  </a:txBody>
                  <a:tcPr marL="68580" marR="68580" marT="0" marB="0"/>
                </a:tc>
                <a:tc>
                  <a:txBody>
                    <a:bodyPr/>
                    <a:lstStyle/>
                    <a:p>
                      <a:pPr>
                        <a:spcBef>
                          <a:spcPts val="0"/>
                        </a:spcBef>
                      </a:pPr>
                      <a:r>
                        <a:rPr lang="en-US" sz="1800" dirty="0">
                          <a:effectLst/>
                        </a:rPr>
                        <a:t>Transport</a:t>
                      </a:r>
                      <a:endParaRPr lang="en-US" sz="1800" dirty="0">
                        <a:effectLst/>
                        <a:latin typeface="+mj-lt"/>
                      </a:endParaRPr>
                    </a:p>
                  </a:txBody>
                  <a:tcPr marL="68580" marR="68580" marT="0" marB="0"/>
                </a:tc>
                <a:tc>
                  <a:txBody>
                    <a:bodyPr/>
                    <a:lstStyle/>
                    <a:p>
                      <a:pPr>
                        <a:spcBef>
                          <a:spcPts val="0"/>
                        </a:spcBef>
                      </a:pPr>
                      <a:r>
                        <a:rPr lang="en-US" sz="1800" dirty="0">
                          <a:effectLst/>
                        </a:rPr>
                        <a:t>All places</a:t>
                      </a:r>
                      <a:endParaRPr lang="en-US" sz="1800" dirty="0">
                        <a:effectLst/>
                        <a:latin typeface="+mj-lt"/>
                      </a:endParaRPr>
                    </a:p>
                  </a:txBody>
                  <a:tcPr marL="68580" marR="68580" marT="0" marB="0"/>
                </a:tc>
                <a:tc>
                  <a:txBody>
                    <a:bodyPr/>
                    <a:lstStyle/>
                    <a:p>
                      <a:pPr>
                        <a:spcBef>
                          <a:spcPts val="0"/>
                        </a:spcBef>
                      </a:pPr>
                      <a:r>
                        <a:rPr lang="en-US" sz="1800" dirty="0">
                          <a:effectLst/>
                        </a:rPr>
                        <a:t>250 </a:t>
                      </a:r>
                      <a:endParaRPr lang="en-US" sz="1800" dirty="0">
                        <a:effectLst/>
                        <a:latin typeface="+mj-lt"/>
                      </a:endParaRPr>
                    </a:p>
                  </a:txBody>
                  <a:tcPr marL="68580" marR="68580" marT="0" marB="0"/>
                </a:tc>
              </a:tr>
            </a:tbl>
          </a:graphicData>
        </a:graphic>
      </p:graphicFrame>
    </p:spTree>
    <p:extLst>
      <p:ext uri="{BB962C8B-B14F-4D97-AF65-F5344CB8AC3E}">
        <p14:creationId xmlns:p14="http://schemas.microsoft.com/office/powerpoint/2010/main" val="25648208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employment (1/2)</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dirty="0" smtClean="0"/>
              <a:t>The </a:t>
            </a:r>
            <a:r>
              <a:rPr lang="en-IN" dirty="0"/>
              <a:t>date of placement will only be reckoned after completing the training </a:t>
            </a:r>
            <a:r>
              <a:rPr lang="en-IN" dirty="0" smtClean="0"/>
              <a:t>duration. </a:t>
            </a:r>
          </a:p>
          <a:p>
            <a:pPr lvl="0"/>
            <a:r>
              <a:rPr lang="en-IN" dirty="0" smtClean="0"/>
              <a:t>A candidate </a:t>
            </a:r>
            <a:r>
              <a:rPr lang="en-IN" dirty="0"/>
              <a:t>can be away from a job a maximum of 15 calendar days. </a:t>
            </a:r>
            <a:r>
              <a:rPr lang="en-IN" dirty="0" smtClean="0"/>
              <a:t>These </a:t>
            </a:r>
            <a:r>
              <a:rPr lang="en-IN" dirty="0"/>
              <a:t>would include days in which the candidate is not on rolls of any organisation or is on rolls of the company but on leave without pay. </a:t>
            </a:r>
            <a:endParaRPr lang="en-IN" dirty="0" smtClean="0"/>
          </a:p>
          <a:p>
            <a:pPr lvl="0"/>
            <a:r>
              <a:rPr lang="en-IN" dirty="0" smtClean="0"/>
              <a:t>However, Instead of the days equivalent money value– valued as half of the minimum salary; is considered </a:t>
            </a:r>
            <a:endParaRPr lang="en-US" dirty="0"/>
          </a:p>
          <a:p>
            <a:endParaRPr lang="en-US" b="1" dirty="0"/>
          </a:p>
          <a:p>
            <a:pPr marL="0" indent="0">
              <a:buNone/>
            </a:pPr>
            <a:endParaRPr lang="en-US" b="1" dirty="0" smtClean="0"/>
          </a:p>
          <a:p>
            <a:pPr marL="0" indent="0">
              <a:buNone/>
            </a:pPr>
            <a:r>
              <a:rPr lang="en-US" dirty="0" smtClean="0"/>
              <a:t> </a:t>
            </a:r>
          </a:p>
          <a:p>
            <a:pPr marL="0" indent="0">
              <a:buNone/>
            </a:pPr>
            <a:endParaRPr lang="en-US" dirty="0" smtClean="0"/>
          </a:p>
        </p:txBody>
      </p:sp>
      <p:graphicFrame>
        <p:nvGraphicFramePr>
          <p:cNvPr id="3" name="Table 2"/>
          <p:cNvGraphicFramePr>
            <a:graphicFrameLocks noGrp="1"/>
          </p:cNvGraphicFramePr>
          <p:nvPr>
            <p:extLst>
              <p:ext uri="{D42A27DB-BD31-4B8C-83A1-F6EECF244321}">
                <p14:modId xmlns:p14="http://schemas.microsoft.com/office/powerpoint/2010/main" val="2815180364"/>
              </p:ext>
            </p:extLst>
          </p:nvPr>
        </p:nvGraphicFramePr>
        <p:xfrm>
          <a:off x="864701" y="3745249"/>
          <a:ext cx="6767292" cy="2847888"/>
        </p:xfrm>
        <a:graphic>
          <a:graphicData uri="http://schemas.openxmlformats.org/drawingml/2006/table">
            <a:tbl>
              <a:tblPr firstRow="1" firstCol="1" bandRow="1">
                <a:tableStyleId>{BDBED569-4797-4DF1-A0F4-6AAB3CD982D8}</a:tableStyleId>
              </a:tblPr>
              <a:tblGrid>
                <a:gridCol w="1716784"/>
                <a:gridCol w="2525254"/>
                <a:gridCol w="2525254"/>
              </a:tblGrid>
              <a:tr h="355986">
                <a:tc rowSpan="2">
                  <a:txBody>
                    <a:bodyPr/>
                    <a:lstStyle/>
                    <a:p>
                      <a:pPr algn="ctr"/>
                      <a:r>
                        <a:rPr lang="en-US" sz="2000" dirty="0">
                          <a:effectLst/>
                        </a:rPr>
                        <a:t>Training duration</a:t>
                      </a:r>
                    </a:p>
                    <a:p>
                      <a:pPr algn="ctr"/>
                      <a:r>
                        <a:rPr lang="en-US" sz="2000" dirty="0">
                          <a:effectLst/>
                        </a:rPr>
                        <a:t>in months</a:t>
                      </a:r>
                      <a:endParaRPr lang="en-US" sz="2000" dirty="0">
                        <a:effectLst/>
                        <a:latin typeface="+mj-lt"/>
                      </a:endParaRPr>
                    </a:p>
                  </a:txBody>
                  <a:tcPr marL="68580" marR="68580" marT="0" marB="0"/>
                </a:tc>
                <a:tc gridSpan="2">
                  <a:txBody>
                    <a:bodyPr/>
                    <a:lstStyle/>
                    <a:p>
                      <a:pPr algn="ctr"/>
                      <a:r>
                        <a:rPr lang="en-US" sz="2000" dirty="0">
                          <a:effectLst/>
                        </a:rPr>
                        <a:t>Salary in ₹</a:t>
                      </a:r>
                      <a:endParaRPr lang="en-US" sz="2000" dirty="0">
                        <a:effectLst/>
                        <a:latin typeface="+mj-lt"/>
                      </a:endParaRPr>
                    </a:p>
                  </a:txBody>
                  <a:tcPr marL="68580" marR="68580" marT="0" marB="0"/>
                </a:tc>
                <a:tc hMerge="1">
                  <a:txBody>
                    <a:bodyPr/>
                    <a:lstStyle/>
                    <a:p>
                      <a:endParaRPr lang="en-US"/>
                    </a:p>
                  </a:txBody>
                  <a:tcPr/>
                </a:tc>
              </a:tr>
              <a:tr h="1067958">
                <a:tc vMerge="1">
                  <a:txBody>
                    <a:bodyPr/>
                    <a:lstStyle/>
                    <a:p>
                      <a:endParaRPr lang="en-US"/>
                    </a:p>
                  </a:txBody>
                  <a:tcPr/>
                </a:tc>
                <a:tc>
                  <a:txBody>
                    <a:bodyPr/>
                    <a:lstStyle/>
                    <a:p>
                      <a:pPr algn="ctr"/>
                      <a:r>
                        <a:rPr lang="en-US" sz="2000" dirty="0">
                          <a:effectLst/>
                        </a:rPr>
                        <a:t>Minimum </a:t>
                      </a:r>
                      <a:r>
                        <a:rPr lang="en-US" sz="2000" dirty="0" smtClean="0">
                          <a:effectLst/>
                        </a:rPr>
                        <a:t>salary in a month</a:t>
                      </a:r>
                      <a:endParaRPr lang="en-US" sz="2000" dirty="0">
                        <a:effectLst/>
                      </a:endParaRPr>
                    </a:p>
                    <a:p>
                      <a:pPr algn="ctr"/>
                      <a:r>
                        <a:rPr lang="en-US" sz="2000" dirty="0">
                          <a:effectLst/>
                        </a:rPr>
                        <a:t>(1)</a:t>
                      </a:r>
                      <a:endParaRPr lang="en-US" sz="2000" dirty="0">
                        <a:effectLst/>
                        <a:latin typeface="+mj-lt"/>
                      </a:endParaRPr>
                    </a:p>
                  </a:txBody>
                  <a:tcPr marL="68580" marR="68580" marT="0" marB="0"/>
                </a:tc>
                <a:tc>
                  <a:txBody>
                    <a:bodyPr/>
                    <a:lstStyle/>
                    <a:p>
                      <a:pPr algn="ctr"/>
                      <a:r>
                        <a:rPr lang="en-US" sz="2000" dirty="0">
                          <a:effectLst/>
                        </a:rPr>
                        <a:t>Cumulative  for three  months</a:t>
                      </a:r>
                    </a:p>
                    <a:p>
                      <a:pPr algn="ctr"/>
                      <a:r>
                        <a:rPr lang="en-US" sz="2000" dirty="0">
                          <a:effectLst/>
                        </a:rPr>
                        <a:t>(2)</a:t>
                      </a:r>
                      <a:endParaRPr lang="en-US" sz="2000" dirty="0">
                        <a:effectLst/>
                        <a:latin typeface="+mj-lt"/>
                      </a:endParaRPr>
                    </a:p>
                  </a:txBody>
                  <a:tcPr marL="68580" marR="68580" marT="0" marB="0"/>
                </a:tc>
              </a:tr>
              <a:tr h="355986">
                <a:tc>
                  <a:txBody>
                    <a:bodyPr/>
                    <a:lstStyle/>
                    <a:p>
                      <a:r>
                        <a:rPr lang="en-US" sz="2000" dirty="0">
                          <a:effectLst/>
                        </a:rPr>
                        <a:t>3</a:t>
                      </a:r>
                      <a:endParaRPr lang="en-US" sz="2000" dirty="0">
                        <a:effectLst/>
                        <a:latin typeface="+mj-lt"/>
                      </a:endParaRPr>
                    </a:p>
                  </a:txBody>
                  <a:tcPr marL="68580" marR="68580" marT="0" marB="0"/>
                </a:tc>
                <a:tc>
                  <a:txBody>
                    <a:bodyPr/>
                    <a:lstStyle/>
                    <a:p>
                      <a:r>
                        <a:rPr lang="en-US" sz="2000" dirty="0" smtClean="0">
                          <a:effectLst/>
                        </a:rPr>
                        <a:t>3,000</a:t>
                      </a:r>
                      <a:endParaRPr lang="en-US" sz="2000" dirty="0">
                        <a:effectLst/>
                        <a:latin typeface="+mj-lt"/>
                      </a:endParaRPr>
                    </a:p>
                  </a:txBody>
                  <a:tcPr marL="68580" marR="68580" marT="0" marB="0"/>
                </a:tc>
                <a:tc>
                  <a:txBody>
                    <a:bodyPr/>
                    <a:lstStyle/>
                    <a:p>
                      <a:r>
                        <a:rPr lang="en-US" sz="2000" dirty="0">
                          <a:effectLst/>
                        </a:rPr>
                        <a:t>15,000</a:t>
                      </a:r>
                      <a:endParaRPr lang="en-US" sz="2000" dirty="0">
                        <a:effectLst/>
                        <a:latin typeface="+mj-lt"/>
                      </a:endParaRPr>
                    </a:p>
                  </a:txBody>
                  <a:tcPr marL="68580" marR="68580" marT="0" marB="0"/>
                </a:tc>
              </a:tr>
              <a:tr h="355986">
                <a:tc>
                  <a:txBody>
                    <a:bodyPr/>
                    <a:lstStyle/>
                    <a:p>
                      <a:r>
                        <a:rPr lang="en-US" sz="2000" dirty="0">
                          <a:effectLst/>
                        </a:rPr>
                        <a:t>6</a:t>
                      </a:r>
                      <a:endParaRPr lang="en-US" sz="2000" dirty="0">
                        <a:effectLst/>
                        <a:latin typeface="+mj-lt"/>
                      </a:endParaRPr>
                    </a:p>
                  </a:txBody>
                  <a:tcPr marL="68580" marR="68580" marT="0" marB="0"/>
                </a:tc>
                <a:tc>
                  <a:txBody>
                    <a:bodyPr/>
                    <a:lstStyle/>
                    <a:p>
                      <a:r>
                        <a:rPr lang="en-US" sz="2000" dirty="0" smtClean="0">
                          <a:effectLst/>
                        </a:rPr>
                        <a:t>4,000</a:t>
                      </a:r>
                      <a:endParaRPr lang="en-US" sz="2000" dirty="0">
                        <a:effectLst/>
                        <a:latin typeface="+mj-lt"/>
                      </a:endParaRPr>
                    </a:p>
                  </a:txBody>
                  <a:tcPr marL="68580" marR="68580" marT="0" marB="0"/>
                </a:tc>
                <a:tc>
                  <a:txBody>
                    <a:bodyPr/>
                    <a:lstStyle/>
                    <a:p>
                      <a:r>
                        <a:rPr lang="en-US" sz="2000" dirty="0">
                          <a:effectLst/>
                        </a:rPr>
                        <a:t>20,000</a:t>
                      </a:r>
                      <a:endParaRPr lang="en-US" sz="2000" dirty="0">
                        <a:effectLst/>
                        <a:latin typeface="+mj-lt"/>
                      </a:endParaRPr>
                    </a:p>
                  </a:txBody>
                  <a:tcPr marL="68580" marR="68580" marT="0" marB="0"/>
                </a:tc>
              </a:tr>
              <a:tr h="355986">
                <a:tc>
                  <a:txBody>
                    <a:bodyPr/>
                    <a:lstStyle/>
                    <a:p>
                      <a:r>
                        <a:rPr lang="en-US" sz="2000" dirty="0">
                          <a:effectLst/>
                        </a:rPr>
                        <a:t>9</a:t>
                      </a:r>
                      <a:endParaRPr lang="en-US" sz="2000" dirty="0">
                        <a:effectLst/>
                        <a:latin typeface="+mj-lt"/>
                      </a:endParaRPr>
                    </a:p>
                  </a:txBody>
                  <a:tcPr marL="68580" marR="68580" marT="0" marB="0"/>
                </a:tc>
                <a:tc>
                  <a:txBody>
                    <a:bodyPr/>
                    <a:lstStyle/>
                    <a:p>
                      <a:r>
                        <a:rPr lang="en-US" sz="2000" dirty="0" smtClean="0">
                          <a:effectLst/>
                        </a:rPr>
                        <a:t>6,000</a:t>
                      </a:r>
                      <a:endParaRPr lang="en-US" sz="2000" dirty="0">
                        <a:effectLst/>
                        <a:latin typeface="+mj-lt"/>
                      </a:endParaRPr>
                    </a:p>
                  </a:txBody>
                  <a:tcPr marL="68580" marR="68580" marT="0" marB="0"/>
                </a:tc>
                <a:tc>
                  <a:txBody>
                    <a:bodyPr/>
                    <a:lstStyle/>
                    <a:p>
                      <a:r>
                        <a:rPr lang="en-US" sz="2000" dirty="0">
                          <a:effectLst/>
                        </a:rPr>
                        <a:t>30,000</a:t>
                      </a:r>
                      <a:endParaRPr lang="en-US" sz="2000" dirty="0">
                        <a:effectLst/>
                        <a:latin typeface="+mj-lt"/>
                      </a:endParaRPr>
                    </a:p>
                  </a:txBody>
                  <a:tcPr marL="68580" marR="68580" marT="0" marB="0"/>
                </a:tc>
              </a:tr>
              <a:tr h="355986">
                <a:tc>
                  <a:txBody>
                    <a:bodyPr/>
                    <a:lstStyle/>
                    <a:p>
                      <a:r>
                        <a:rPr lang="en-US" sz="2000" dirty="0">
                          <a:effectLst/>
                        </a:rPr>
                        <a:t>12</a:t>
                      </a:r>
                      <a:endParaRPr lang="en-US" sz="2000" dirty="0">
                        <a:effectLst/>
                        <a:latin typeface="+mj-lt"/>
                      </a:endParaRPr>
                    </a:p>
                  </a:txBody>
                  <a:tcPr marL="68580" marR="68580" marT="0" marB="0"/>
                </a:tc>
                <a:tc>
                  <a:txBody>
                    <a:bodyPr/>
                    <a:lstStyle/>
                    <a:p>
                      <a:r>
                        <a:rPr lang="en-US" sz="2000" dirty="0" smtClean="0">
                          <a:effectLst/>
                        </a:rPr>
                        <a:t>7,500</a:t>
                      </a:r>
                      <a:endParaRPr lang="en-US" sz="2000" dirty="0">
                        <a:effectLst/>
                        <a:latin typeface="+mj-lt"/>
                      </a:endParaRPr>
                    </a:p>
                  </a:txBody>
                  <a:tcPr marL="68580" marR="68580" marT="0" marB="0"/>
                </a:tc>
                <a:tc>
                  <a:txBody>
                    <a:bodyPr/>
                    <a:lstStyle/>
                    <a:p>
                      <a:r>
                        <a:rPr lang="en-US" sz="2000" dirty="0">
                          <a:effectLst/>
                        </a:rPr>
                        <a:t>37,500</a:t>
                      </a:r>
                      <a:endParaRPr lang="en-US" sz="2000" dirty="0">
                        <a:effectLst/>
                        <a:latin typeface="+mj-lt"/>
                      </a:endParaRPr>
                    </a:p>
                  </a:txBody>
                  <a:tcPr marL="68580" marR="68580" marT="0" marB="0"/>
                </a:tc>
              </a:tr>
            </a:tbl>
          </a:graphicData>
        </a:graphic>
      </p:graphicFrame>
    </p:spTree>
    <p:extLst>
      <p:ext uri="{BB962C8B-B14F-4D97-AF65-F5344CB8AC3E}">
        <p14:creationId xmlns:p14="http://schemas.microsoft.com/office/powerpoint/2010/main" val="635278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 employment </a:t>
            </a:r>
            <a:r>
              <a:rPr lang="en-US" dirty="0" smtClean="0"/>
              <a:t>(2/2</a:t>
            </a:r>
            <a:r>
              <a:rPr lang="en-US" dirty="0"/>
              <a:t>)</a:t>
            </a:r>
          </a:p>
        </p:txBody>
      </p:sp>
      <p:sp>
        <p:nvSpPr>
          <p:cNvPr id="5"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IN" sz="2400" dirty="0"/>
              <a:t>Number of months to be considered: </a:t>
            </a:r>
            <a:endParaRPr lang="en-IN" sz="2400" dirty="0" smtClean="0"/>
          </a:p>
          <a:p>
            <a:pPr lvl="1"/>
            <a:r>
              <a:rPr lang="en-IN" sz="2000" dirty="0" smtClean="0"/>
              <a:t>Three continuous months </a:t>
            </a:r>
          </a:p>
          <a:p>
            <a:pPr lvl="1"/>
            <a:r>
              <a:rPr lang="en-IN" sz="2000" dirty="0" smtClean="0"/>
              <a:t>In the 3 month period if </a:t>
            </a:r>
            <a:r>
              <a:rPr lang="en-IN" sz="2000" dirty="0"/>
              <a:t>the </a:t>
            </a:r>
            <a:r>
              <a:rPr lang="en-IN" sz="2000" dirty="0" smtClean="0"/>
              <a:t>criteria are </a:t>
            </a:r>
            <a:r>
              <a:rPr lang="en-IN" sz="2000" dirty="0"/>
              <a:t>not </a:t>
            </a:r>
            <a:r>
              <a:rPr lang="en-IN" sz="2000" dirty="0" smtClean="0"/>
              <a:t>fulfilled, </a:t>
            </a:r>
            <a:r>
              <a:rPr lang="en-IN" sz="2000" dirty="0"/>
              <a:t>then 4</a:t>
            </a:r>
            <a:r>
              <a:rPr lang="en-IN" sz="2000" baseline="30000" dirty="0"/>
              <a:t>th</a:t>
            </a:r>
            <a:r>
              <a:rPr lang="en-IN" sz="2000" dirty="0"/>
              <a:t> month will </a:t>
            </a:r>
            <a:r>
              <a:rPr lang="en-IN" sz="2000" dirty="0" smtClean="0"/>
              <a:t>be </a:t>
            </a:r>
            <a:r>
              <a:rPr lang="en-IN" sz="2000" dirty="0"/>
              <a:t>considered. </a:t>
            </a:r>
            <a:endParaRPr lang="en-US" sz="2000" dirty="0"/>
          </a:p>
          <a:p>
            <a:r>
              <a:rPr lang="en-IN" sz="2400" dirty="0" smtClean="0"/>
              <a:t>Treatment </a:t>
            </a:r>
            <a:r>
              <a:rPr lang="en-IN" sz="2400" dirty="0"/>
              <a:t>of first month of employment: </a:t>
            </a:r>
            <a:endParaRPr lang="en-IN" sz="2400" dirty="0" smtClean="0"/>
          </a:p>
          <a:p>
            <a:pPr lvl="1"/>
            <a:r>
              <a:rPr lang="en-IN" sz="2000" dirty="0" smtClean="0"/>
              <a:t>If </a:t>
            </a:r>
            <a:r>
              <a:rPr lang="en-IN" sz="2000" dirty="0"/>
              <a:t>the candidate </a:t>
            </a:r>
            <a:r>
              <a:rPr lang="en-IN" sz="2000" dirty="0" smtClean="0"/>
              <a:t>joins </a:t>
            </a:r>
            <a:r>
              <a:rPr lang="en-IN" sz="2000" dirty="0"/>
              <a:t>on the 1</a:t>
            </a:r>
            <a:r>
              <a:rPr lang="en-IN" sz="2000" baseline="30000" dirty="0"/>
              <a:t>st</a:t>
            </a:r>
            <a:r>
              <a:rPr lang="en-IN" sz="2000" dirty="0"/>
              <a:t> of the </a:t>
            </a:r>
            <a:r>
              <a:rPr lang="en-IN" sz="2000" dirty="0" smtClean="0"/>
              <a:t>month </a:t>
            </a:r>
            <a:r>
              <a:rPr lang="en-IN" sz="2000" dirty="0"/>
              <a:t>then first month will be treated as a normal month. </a:t>
            </a:r>
            <a:endParaRPr lang="en-US" sz="2000" dirty="0"/>
          </a:p>
          <a:p>
            <a:pPr lvl="1"/>
            <a:r>
              <a:rPr lang="en-IN" sz="2000" dirty="0" smtClean="0"/>
              <a:t>However</a:t>
            </a:r>
            <a:r>
              <a:rPr lang="en-IN" sz="2000" dirty="0"/>
              <a:t>, if the candidate joins after 1</a:t>
            </a:r>
            <a:r>
              <a:rPr lang="en-IN" sz="2000" baseline="30000" dirty="0"/>
              <a:t>st</a:t>
            </a:r>
            <a:r>
              <a:rPr lang="en-IN" sz="2000" dirty="0"/>
              <a:t> of a </a:t>
            </a:r>
            <a:r>
              <a:rPr lang="en-IN" sz="2000" dirty="0" smtClean="0"/>
              <a:t>month, whether </a:t>
            </a:r>
            <a:r>
              <a:rPr lang="en-IN" sz="2000" dirty="0"/>
              <a:t>to consider first month as placed or not is </a:t>
            </a:r>
            <a:r>
              <a:rPr lang="en-IN" sz="2000" dirty="0" smtClean="0"/>
              <a:t>decided: </a:t>
            </a:r>
            <a:endParaRPr lang="en-US" sz="2000" dirty="0"/>
          </a:p>
          <a:p>
            <a:pPr lvl="2"/>
            <a:r>
              <a:rPr lang="en-IN" sz="1800" dirty="0"/>
              <a:t>If she/he gets more than the minimum salary </a:t>
            </a:r>
            <a:r>
              <a:rPr lang="en-IN" sz="1800" dirty="0" smtClean="0"/>
              <a:t>then </a:t>
            </a:r>
            <a:r>
              <a:rPr lang="en-IN" sz="1800" dirty="0"/>
              <a:t>she/he will be considered as placed in the first month. </a:t>
            </a:r>
            <a:r>
              <a:rPr lang="en-IN" sz="1800" dirty="0" smtClean="0"/>
              <a:t>If the </a:t>
            </a:r>
            <a:r>
              <a:rPr lang="en-IN" sz="1800" dirty="0"/>
              <a:t>candidate </a:t>
            </a:r>
            <a:r>
              <a:rPr lang="en-IN" sz="1800" dirty="0" smtClean="0"/>
              <a:t>fulfils </a:t>
            </a:r>
            <a:r>
              <a:rPr lang="en-IN" sz="1800" dirty="0"/>
              <a:t>the placement criteria within next three </a:t>
            </a:r>
            <a:r>
              <a:rPr lang="en-IN" sz="1800" dirty="0" smtClean="0"/>
              <a:t>months . </a:t>
            </a:r>
          </a:p>
          <a:p>
            <a:pPr lvl="2"/>
            <a:r>
              <a:rPr lang="en-IN" sz="1800" dirty="0" smtClean="0"/>
              <a:t>Otherwise</a:t>
            </a:r>
            <a:r>
              <a:rPr lang="en-IN" sz="1800" dirty="0"/>
              <a:t>, first month will not be counted and she/he </a:t>
            </a:r>
            <a:r>
              <a:rPr lang="en-IN" sz="1800" dirty="0" smtClean="0"/>
              <a:t>has </a:t>
            </a:r>
            <a:r>
              <a:rPr lang="en-IN" sz="1800" dirty="0"/>
              <a:t>4 month window for fulfilling the placement criteria. </a:t>
            </a:r>
            <a:endParaRPr lang="en-US" sz="1800" dirty="0" smtClean="0"/>
          </a:p>
        </p:txBody>
      </p:sp>
    </p:spTree>
    <p:extLst>
      <p:ext uri="{BB962C8B-B14F-4D97-AF65-F5344CB8AC3E}">
        <p14:creationId xmlns:p14="http://schemas.microsoft.com/office/powerpoint/2010/main" val="1834034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for Physical verification:  Size and distribution </a:t>
            </a:r>
            <a:endParaRPr lang="en-US" dirty="0"/>
          </a:p>
        </p:txBody>
      </p:sp>
      <p:sp>
        <p:nvSpPr>
          <p:cNvPr id="4" name="Content Placeholder 3"/>
          <p:cNvSpPr>
            <a:spLocks noGrp="1"/>
          </p:cNvSpPr>
          <p:nvPr>
            <p:ph idx="1"/>
          </p:nvPr>
        </p:nvSpPr>
        <p:spPr>
          <a:xfrm>
            <a:off x="243639" y="1721199"/>
            <a:ext cx="8900361" cy="4778899"/>
          </a:xfrm>
        </p:spPr>
        <p:txBody>
          <a:bodyPr>
            <a:noAutofit/>
          </a:bodyPr>
          <a:lstStyle/>
          <a:p>
            <a:r>
              <a:rPr lang="en-IN" sz="2800" dirty="0" smtClean="0"/>
              <a:t>Size: </a:t>
            </a:r>
          </a:p>
          <a:p>
            <a:pPr lvl="1"/>
            <a:r>
              <a:rPr lang="en-IN" sz="2400" dirty="0" smtClean="0"/>
              <a:t>At least 5 % subject to a minimum:</a:t>
            </a:r>
          </a:p>
          <a:p>
            <a:pPr lvl="2"/>
            <a:r>
              <a:rPr lang="en-IN" sz="2200" dirty="0" smtClean="0"/>
              <a:t>50 per instalment and </a:t>
            </a:r>
          </a:p>
          <a:p>
            <a:pPr lvl="2"/>
            <a:r>
              <a:rPr lang="en-IN" sz="2200" dirty="0" smtClean="0"/>
              <a:t>150 for project</a:t>
            </a:r>
          </a:p>
          <a:p>
            <a:pPr lvl="1"/>
            <a:r>
              <a:rPr lang="en-IN" sz="2400" dirty="0" smtClean="0"/>
              <a:t>If the total candidates is less than 50 actual number of candidates</a:t>
            </a:r>
          </a:p>
          <a:p>
            <a:r>
              <a:rPr lang="en-IN" sz="2800" dirty="0" smtClean="0"/>
              <a:t>Distribution: </a:t>
            </a:r>
          </a:p>
          <a:p>
            <a:pPr lvl="1"/>
            <a:r>
              <a:rPr lang="en-IN" sz="2400" dirty="0" smtClean="0"/>
              <a:t>Primary verification</a:t>
            </a:r>
          </a:p>
          <a:p>
            <a:pPr lvl="2"/>
            <a:r>
              <a:rPr lang="en-IN" sz="2000" dirty="0" smtClean="0"/>
              <a:t>PIA Q team - 80% </a:t>
            </a:r>
          </a:p>
          <a:p>
            <a:pPr lvl="2"/>
            <a:r>
              <a:rPr lang="en-IN" sz="2000" dirty="0" smtClean="0"/>
              <a:t>SRLM - 15% for AAP states and 0 % for non AAP states</a:t>
            </a:r>
          </a:p>
          <a:p>
            <a:pPr lvl="2"/>
            <a:r>
              <a:rPr lang="en-IN" sz="2000" dirty="0" smtClean="0"/>
              <a:t>CTSA – 5% </a:t>
            </a:r>
            <a:r>
              <a:rPr lang="en-IN" sz="2000" dirty="0"/>
              <a:t>for AAP states and </a:t>
            </a:r>
            <a:r>
              <a:rPr lang="en-IN" sz="2000" dirty="0" smtClean="0"/>
              <a:t>20 % for </a:t>
            </a:r>
            <a:r>
              <a:rPr lang="en-IN" sz="2000" dirty="0"/>
              <a:t>non AAP </a:t>
            </a:r>
            <a:r>
              <a:rPr lang="en-IN" sz="2000" dirty="0" smtClean="0"/>
              <a:t>states</a:t>
            </a:r>
          </a:p>
          <a:p>
            <a:endParaRPr lang="en-IN" sz="2800" dirty="0" smtClean="0"/>
          </a:p>
          <a:p>
            <a:endParaRPr lang="en-IN" sz="2800" dirty="0"/>
          </a:p>
        </p:txBody>
      </p:sp>
    </p:spTree>
    <p:extLst>
      <p:ext uri="{BB962C8B-B14F-4D97-AF65-F5344CB8AC3E}">
        <p14:creationId xmlns:p14="http://schemas.microsoft.com/office/powerpoint/2010/main" val="1814269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err="1" smtClean="0"/>
              <a:t>Contd</a:t>
            </a:r>
            <a:r>
              <a:rPr lang="en-US" dirty="0" smtClean="0"/>
              <a:t>….</a:t>
            </a:r>
            <a:endParaRPr lang="en-US" dirty="0"/>
          </a:p>
        </p:txBody>
      </p:sp>
      <p:sp>
        <p:nvSpPr>
          <p:cNvPr id="4" name="Content Placeholder 3"/>
          <p:cNvSpPr>
            <a:spLocks noGrp="1"/>
          </p:cNvSpPr>
          <p:nvPr>
            <p:ph idx="1"/>
          </p:nvPr>
        </p:nvSpPr>
        <p:spPr>
          <a:xfrm>
            <a:off x="150774" y="1566653"/>
            <a:ext cx="8900361" cy="4778899"/>
          </a:xfrm>
        </p:spPr>
        <p:txBody>
          <a:bodyPr>
            <a:noAutofit/>
          </a:bodyPr>
          <a:lstStyle/>
          <a:p>
            <a:pPr>
              <a:lnSpc>
                <a:spcPct val="100000"/>
              </a:lnSpc>
            </a:pPr>
            <a:r>
              <a:rPr lang="en-IN" sz="3000" dirty="0" smtClean="0"/>
              <a:t>Distribution</a:t>
            </a:r>
          </a:p>
          <a:p>
            <a:pPr lvl="1">
              <a:lnSpc>
                <a:spcPct val="100000"/>
              </a:lnSpc>
            </a:pPr>
            <a:r>
              <a:rPr lang="en-IN" sz="2800" dirty="0" smtClean="0"/>
              <a:t>Recheck of the above 50 samples – 10% of above sample to be rechecked</a:t>
            </a:r>
          </a:p>
          <a:p>
            <a:pPr lvl="2">
              <a:lnSpc>
                <a:spcPct val="100000"/>
              </a:lnSpc>
            </a:pPr>
            <a:r>
              <a:rPr lang="en-IN" sz="2400" dirty="0" smtClean="0"/>
              <a:t>SRLM for AAP state: 40 % of recheck sample size (4 % of total sample size) and none for non AAP state</a:t>
            </a:r>
          </a:p>
          <a:p>
            <a:pPr lvl="3">
              <a:lnSpc>
                <a:spcPct val="100000"/>
              </a:lnSpc>
            </a:pPr>
            <a:r>
              <a:rPr lang="en-IN" sz="2000" dirty="0" smtClean="0"/>
              <a:t>All samples will be from Q team checked samples </a:t>
            </a:r>
          </a:p>
          <a:p>
            <a:pPr lvl="3">
              <a:lnSpc>
                <a:spcPct val="100000"/>
              </a:lnSpc>
            </a:pPr>
            <a:endParaRPr lang="en-IN" sz="2000" dirty="0" smtClean="0"/>
          </a:p>
          <a:p>
            <a:pPr lvl="2">
              <a:lnSpc>
                <a:spcPct val="100000"/>
              </a:lnSpc>
            </a:pPr>
            <a:r>
              <a:rPr lang="en-IN" sz="2400" dirty="0" smtClean="0"/>
              <a:t>CTSA: For AAP state - 60 % </a:t>
            </a:r>
            <a:r>
              <a:rPr lang="en-IN" sz="2400" dirty="0"/>
              <a:t>of recheck sample size </a:t>
            </a:r>
            <a:r>
              <a:rPr lang="en-IN" sz="2400" dirty="0" smtClean="0"/>
              <a:t>(6 </a:t>
            </a:r>
            <a:r>
              <a:rPr lang="en-IN" sz="2400" dirty="0"/>
              <a:t>% of total sample size) </a:t>
            </a:r>
            <a:r>
              <a:rPr lang="en-IN" sz="2400" dirty="0" smtClean="0"/>
              <a:t>and For non AAP state - 100 </a:t>
            </a:r>
            <a:r>
              <a:rPr lang="en-IN" sz="2400" dirty="0"/>
              <a:t>% of recheck sample size </a:t>
            </a:r>
            <a:r>
              <a:rPr lang="en-IN" sz="2400" dirty="0" smtClean="0"/>
              <a:t>(10 </a:t>
            </a:r>
            <a:r>
              <a:rPr lang="en-IN" sz="2400" dirty="0"/>
              <a:t>% of total sample size) </a:t>
            </a:r>
            <a:endParaRPr lang="en-IN" sz="2400" dirty="0" smtClean="0"/>
          </a:p>
          <a:p>
            <a:pPr lvl="3">
              <a:lnSpc>
                <a:spcPct val="100000"/>
              </a:lnSpc>
            </a:pPr>
            <a:r>
              <a:rPr lang="en-IN" sz="2000" dirty="0" smtClean="0"/>
              <a:t>80 % from Q team </a:t>
            </a:r>
            <a:r>
              <a:rPr lang="en-IN" sz="2000" dirty="0"/>
              <a:t>checked samples </a:t>
            </a:r>
            <a:r>
              <a:rPr lang="en-IN" sz="2000" dirty="0" smtClean="0"/>
              <a:t>and 20 % from SRLM checked </a:t>
            </a:r>
            <a:r>
              <a:rPr lang="en-IN" sz="2000" dirty="0"/>
              <a:t>samples </a:t>
            </a:r>
            <a:endParaRPr lang="en-IN" sz="2000" dirty="0" smtClean="0"/>
          </a:p>
          <a:p>
            <a:pPr>
              <a:lnSpc>
                <a:spcPct val="100000"/>
              </a:lnSpc>
            </a:pPr>
            <a:endParaRPr lang="en-IN" sz="3200" dirty="0" smtClean="0"/>
          </a:p>
          <a:p>
            <a:pPr>
              <a:lnSpc>
                <a:spcPct val="100000"/>
              </a:lnSpc>
            </a:pPr>
            <a:endParaRPr lang="en-IN" sz="3200" dirty="0"/>
          </a:p>
        </p:txBody>
      </p:sp>
    </p:spTree>
    <p:extLst>
      <p:ext uri="{BB962C8B-B14F-4D97-AF65-F5344CB8AC3E}">
        <p14:creationId xmlns:p14="http://schemas.microsoft.com/office/powerpoint/2010/main" val="1453759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for Physical verification:  Size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460228493"/>
              </p:ext>
            </p:extLst>
          </p:nvPr>
        </p:nvGraphicFramePr>
        <p:xfrm>
          <a:off x="437883" y="1236372"/>
          <a:ext cx="7907626" cy="4951207"/>
        </p:xfrm>
        <a:graphic>
          <a:graphicData uri="http://schemas.openxmlformats.org/drawingml/2006/table">
            <a:tbl>
              <a:tblPr firstRow="1" firstCol="1" bandRow="1">
                <a:tableStyleId>{BDBED569-4797-4DF1-A0F4-6AAB3CD982D8}</a:tableStyleId>
              </a:tblPr>
              <a:tblGrid>
                <a:gridCol w="686838"/>
                <a:gridCol w="1654229"/>
                <a:gridCol w="2137497"/>
                <a:gridCol w="3429062"/>
              </a:tblGrid>
              <a:tr h="1154423">
                <a:tc>
                  <a:txBody>
                    <a:bodyPr/>
                    <a:lstStyle/>
                    <a:p>
                      <a:pPr marL="0" marR="0" algn="ctr">
                        <a:lnSpc>
                          <a:spcPct val="107000"/>
                        </a:lnSpc>
                        <a:spcBef>
                          <a:spcPts val="0"/>
                        </a:spcBef>
                        <a:spcAft>
                          <a:spcPts val="800"/>
                        </a:spcAft>
                      </a:pPr>
                      <a:r>
                        <a:rPr lang="en-IN" sz="1800" dirty="0">
                          <a:effectLst/>
                          <a:latin typeface="+mj-lt"/>
                        </a:rPr>
                        <a:t>Sl. No.</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Project size (training target)</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Sample size for release of each </a:t>
                      </a:r>
                      <a:r>
                        <a:rPr lang="en-IN" sz="1800" dirty="0" smtClean="0">
                          <a:effectLst/>
                          <a:latin typeface="+mj-lt"/>
                        </a:rPr>
                        <a:t>instalment</a:t>
                      </a:r>
                    </a:p>
                    <a:p>
                      <a:pPr marL="0" marR="0" algn="ctr">
                        <a:lnSpc>
                          <a:spcPct val="107000"/>
                        </a:lnSpc>
                        <a:spcBef>
                          <a:spcPts val="0"/>
                        </a:spcBef>
                        <a:spcAft>
                          <a:spcPts val="800"/>
                        </a:spcAft>
                      </a:pPr>
                      <a:r>
                        <a:rPr lang="en-IN" sz="1800" dirty="0" smtClean="0">
                          <a:effectLst/>
                          <a:latin typeface="+mj-lt"/>
                        </a:rPr>
                        <a:t>(S)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Total sample (sum of the samples at each instalment usually 3 times of the previous column</a:t>
                      </a:r>
                      <a:r>
                        <a:rPr lang="en-IN" sz="1800" dirty="0" smtClean="0">
                          <a:effectLst/>
                          <a:latin typeface="+mj-lt"/>
                        </a:rPr>
                        <a:t>)</a:t>
                      </a:r>
                    </a:p>
                    <a:p>
                      <a:pPr marL="0" marR="0" algn="ctr">
                        <a:lnSpc>
                          <a:spcPct val="107000"/>
                        </a:lnSpc>
                        <a:spcBef>
                          <a:spcPts val="0"/>
                        </a:spcBef>
                        <a:spcAft>
                          <a:spcPts val="800"/>
                        </a:spcAft>
                      </a:pPr>
                      <a:r>
                        <a:rPr lang="en-IN" sz="1800" dirty="0" smtClean="0">
                          <a:effectLst/>
                          <a:latin typeface="+mj-lt"/>
                        </a:rPr>
                        <a:t>(N)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371974">
                <a:tc>
                  <a:txBody>
                    <a:bodyPr/>
                    <a:lstStyle/>
                    <a:p>
                      <a:pPr marL="0" marR="0" algn="ctr">
                        <a:lnSpc>
                          <a:spcPct val="107000"/>
                        </a:lnSpc>
                        <a:spcBef>
                          <a:spcPts val="0"/>
                        </a:spcBef>
                        <a:spcAft>
                          <a:spcPts val="800"/>
                        </a:spcAft>
                      </a:pPr>
                      <a:r>
                        <a:rPr lang="en-IN" sz="1800" dirty="0">
                          <a:effectLst/>
                          <a:latin typeface="+mj-lt"/>
                        </a:rPr>
                        <a:t>1</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Up to 3000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50*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150**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371974">
                <a:tc>
                  <a:txBody>
                    <a:bodyPr/>
                    <a:lstStyle/>
                    <a:p>
                      <a:pPr marL="0" marR="0" algn="ctr">
                        <a:lnSpc>
                          <a:spcPct val="107000"/>
                        </a:lnSpc>
                        <a:spcBef>
                          <a:spcPts val="0"/>
                        </a:spcBef>
                        <a:spcAft>
                          <a:spcPts val="800"/>
                        </a:spcAft>
                      </a:pPr>
                      <a:r>
                        <a:rPr lang="en-IN" sz="1800" dirty="0">
                          <a:effectLst/>
                          <a:latin typeface="+mj-lt"/>
                        </a:rPr>
                        <a:t>2</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3001 to 4500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75</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225</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371974">
                <a:tc>
                  <a:txBody>
                    <a:bodyPr/>
                    <a:lstStyle/>
                    <a:p>
                      <a:pPr marL="0" marR="0" algn="ctr">
                        <a:lnSpc>
                          <a:spcPct val="107000"/>
                        </a:lnSpc>
                        <a:spcBef>
                          <a:spcPts val="0"/>
                        </a:spcBef>
                        <a:spcAft>
                          <a:spcPts val="800"/>
                        </a:spcAft>
                      </a:pPr>
                      <a:r>
                        <a:rPr lang="en-IN" sz="1800" dirty="0">
                          <a:effectLst/>
                          <a:latin typeface="+mj-lt"/>
                        </a:rPr>
                        <a:t>3</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4501 to 6000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100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1800" dirty="0">
                          <a:effectLst/>
                          <a:latin typeface="+mj-lt"/>
                        </a:rPr>
                        <a:t>300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365604">
                <a:tc>
                  <a:txBody>
                    <a:bodyPr/>
                    <a:lstStyle/>
                    <a:p>
                      <a:pPr marL="0" marR="0" algn="ctr">
                        <a:spcBef>
                          <a:spcPts val="0"/>
                        </a:spcBef>
                        <a:spcAft>
                          <a:spcPts val="0"/>
                        </a:spcAft>
                      </a:pPr>
                      <a:r>
                        <a:rPr lang="en-IN" sz="1800" dirty="0">
                          <a:effectLst/>
                          <a:latin typeface="+mj-lt"/>
                        </a:rPr>
                        <a:t>4</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latin typeface="+mj-lt"/>
                        </a:rPr>
                        <a:t>6001 - 8000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latin typeface="+mj-lt"/>
                        </a:rPr>
                        <a:t>160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latin typeface="+mj-lt"/>
                        </a:rPr>
                        <a:t>480</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1096813">
                <a:tc>
                  <a:txBody>
                    <a:bodyPr/>
                    <a:lstStyle/>
                    <a:p>
                      <a:pPr marL="0" marR="0" algn="ctr">
                        <a:spcBef>
                          <a:spcPts val="0"/>
                        </a:spcBef>
                        <a:spcAft>
                          <a:spcPts val="0"/>
                        </a:spcAft>
                      </a:pPr>
                      <a:r>
                        <a:rPr lang="en-IN" sz="1800" dirty="0">
                          <a:effectLst/>
                          <a:latin typeface="+mj-lt"/>
                        </a:rPr>
                        <a:t>5</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ts val="1500"/>
                        </a:lnSpc>
                        <a:spcBef>
                          <a:spcPts val="1200"/>
                        </a:spcBef>
                        <a:spcAft>
                          <a:spcPts val="600"/>
                        </a:spcAft>
                      </a:pPr>
                      <a:r>
                        <a:rPr lang="en-IN" sz="1800" dirty="0">
                          <a:effectLst/>
                          <a:latin typeface="+mj-lt"/>
                        </a:rPr>
                        <a:t> Greater than 8000</a:t>
                      </a:r>
                      <a:endParaRPr lang="en-US" sz="1800" dirty="0">
                        <a:effectLst/>
                        <a:latin typeface="+mj-lt"/>
                        <a:ea typeface="Times New Roman" panose="02020603050405020304" pitchFamily="18" charset="0"/>
                        <a:cs typeface="Vrinda" panose="020B0502040204020203" pitchFamily="34" charset="0"/>
                      </a:endParaRPr>
                    </a:p>
                  </a:txBody>
                  <a:tcPr marL="68580" marR="68580" marT="0" marB="0"/>
                </a:tc>
                <a:tc>
                  <a:txBody>
                    <a:bodyPr/>
                    <a:lstStyle/>
                    <a:p>
                      <a:pPr marL="0" marR="0" algn="ctr">
                        <a:spcBef>
                          <a:spcPts val="0"/>
                        </a:spcBef>
                        <a:spcAft>
                          <a:spcPts val="0"/>
                        </a:spcAft>
                      </a:pPr>
                      <a:r>
                        <a:rPr lang="en-IN" sz="1800" dirty="0">
                          <a:effectLst/>
                          <a:latin typeface="+mj-lt"/>
                        </a:rPr>
                        <a:t>(1/3) of 5 % of the target rounded to next highest number</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IN" sz="1800" dirty="0">
                          <a:effectLst/>
                          <a:latin typeface="+mj-lt"/>
                        </a:rPr>
                        <a:t>3 times of previous column.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r>
              <a:tr h="1096813">
                <a:tc gridSpan="4">
                  <a:txBody>
                    <a:bodyPr/>
                    <a:lstStyle/>
                    <a:p>
                      <a:pPr marL="0" marR="0">
                        <a:spcBef>
                          <a:spcPts val="0"/>
                        </a:spcBef>
                        <a:spcAft>
                          <a:spcPts val="0"/>
                        </a:spcAft>
                      </a:pPr>
                      <a:r>
                        <a:rPr lang="en-IN" sz="1800" dirty="0">
                          <a:effectLst/>
                          <a:latin typeface="+mj-lt"/>
                        </a:rPr>
                        <a:t>Note: * - If total placed candidates are less than 50, then the sample size will be same as the population. </a:t>
                      </a:r>
                      <a:endParaRPr lang="en-US" sz="1800" dirty="0">
                        <a:effectLst/>
                        <a:latin typeface="+mj-lt"/>
                      </a:endParaRPr>
                    </a:p>
                    <a:p>
                      <a:pPr marL="0" marR="0">
                        <a:spcBef>
                          <a:spcPts val="0"/>
                        </a:spcBef>
                        <a:spcAft>
                          <a:spcPts val="0"/>
                        </a:spcAft>
                      </a:pPr>
                      <a:r>
                        <a:rPr lang="en-IN" sz="1800" dirty="0">
                          <a:effectLst/>
                          <a:latin typeface="+mj-lt"/>
                        </a:rPr>
                        <a:t>** - Total samples will be less than 150, if placed candidates are less than 50 in any instalment. </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690468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of samples </a:t>
            </a:r>
          </a:p>
        </p:txBody>
      </p:sp>
      <p:graphicFrame>
        <p:nvGraphicFramePr>
          <p:cNvPr id="4" name="Table 3"/>
          <p:cNvGraphicFramePr>
            <a:graphicFrameLocks noGrp="1"/>
          </p:cNvGraphicFramePr>
          <p:nvPr>
            <p:extLst>
              <p:ext uri="{D42A27DB-BD31-4B8C-83A1-F6EECF244321}">
                <p14:modId xmlns:p14="http://schemas.microsoft.com/office/powerpoint/2010/main" val="1298079615"/>
              </p:ext>
            </p:extLst>
          </p:nvPr>
        </p:nvGraphicFramePr>
        <p:xfrm>
          <a:off x="296214" y="1338554"/>
          <a:ext cx="8409903" cy="5433249"/>
        </p:xfrm>
        <a:graphic>
          <a:graphicData uri="http://schemas.openxmlformats.org/drawingml/2006/table">
            <a:tbl>
              <a:tblPr firstRow="1" firstCol="1" bandRow="1">
                <a:tableStyleId>{BDBED569-4797-4DF1-A0F4-6AAB3CD982D8}</a:tableStyleId>
              </a:tblPr>
              <a:tblGrid>
                <a:gridCol w="1001754"/>
                <a:gridCol w="986980"/>
                <a:gridCol w="992737"/>
                <a:gridCol w="1404015"/>
                <a:gridCol w="1347286"/>
                <a:gridCol w="1006919"/>
                <a:gridCol w="1670212"/>
              </a:tblGrid>
              <a:tr h="125260">
                <a:tc rowSpan="3">
                  <a:txBody>
                    <a:bodyPr/>
                    <a:lstStyle/>
                    <a:p>
                      <a:pPr marL="0" marR="0" algn="just">
                        <a:lnSpc>
                          <a:spcPts val="1500"/>
                        </a:lnSpc>
                        <a:spcBef>
                          <a:spcPts val="1200"/>
                        </a:spcBef>
                        <a:spcAft>
                          <a:spcPts val="600"/>
                        </a:spcAft>
                      </a:pPr>
                      <a:r>
                        <a:rPr lang="en-IN" sz="1400" dirty="0">
                          <a:effectLst/>
                        </a:rPr>
                        <a:t>Sl. No.</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rowSpan="3">
                  <a:txBody>
                    <a:bodyPr/>
                    <a:lstStyle/>
                    <a:p>
                      <a:pPr marL="0" marR="0" algn="just">
                        <a:lnSpc>
                          <a:spcPts val="1500"/>
                        </a:lnSpc>
                        <a:spcBef>
                          <a:spcPts val="1200"/>
                        </a:spcBef>
                        <a:spcAft>
                          <a:spcPts val="600"/>
                        </a:spcAft>
                      </a:pPr>
                      <a:r>
                        <a:rPr lang="en-IN" sz="1400" dirty="0">
                          <a:effectLst/>
                        </a:rPr>
                        <a:t>Project size (training target)</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rowSpan="3">
                  <a:txBody>
                    <a:bodyPr/>
                    <a:lstStyle/>
                    <a:p>
                      <a:pPr marL="0" marR="0" algn="just">
                        <a:lnSpc>
                          <a:spcPts val="1500"/>
                        </a:lnSpc>
                        <a:spcBef>
                          <a:spcPts val="1200"/>
                        </a:spcBef>
                        <a:spcAft>
                          <a:spcPts val="600"/>
                        </a:spcAft>
                      </a:pPr>
                      <a:r>
                        <a:rPr lang="en-IN" sz="1400" dirty="0">
                          <a:effectLst/>
                        </a:rPr>
                        <a:t>Sample size for each instalment – S</a:t>
                      </a:r>
                      <a:br>
                        <a:rPr lang="en-IN" sz="1400" dirty="0">
                          <a:effectLst/>
                        </a:rPr>
                      </a:br>
                      <a:r>
                        <a:rPr lang="en-IN" sz="1400" dirty="0" smtClean="0">
                          <a:effectLst/>
                        </a:rPr>
                        <a:t>        (</a:t>
                      </a:r>
                      <a:r>
                        <a:rPr lang="en-IN" sz="1400" dirty="0">
                          <a:effectLst/>
                        </a:rPr>
                        <a:t>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gridSpan="4">
                  <a:txBody>
                    <a:bodyPr/>
                    <a:lstStyle/>
                    <a:p>
                      <a:pPr marL="0" marR="0" algn="just">
                        <a:lnSpc>
                          <a:spcPts val="1500"/>
                        </a:lnSpc>
                        <a:spcBef>
                          <a:spcPts val="1200"/>
                        </a:spcBef>
                        <a:spcAft>
                          <a:spcPts val="600"/>
                        </a:spcAft>
                      </a:pPr>
                      <a:r>
                        <a:rPr lang="en-IN" sz="1600" dirty="0">
                          <a:effectLst/>
                        </a:rPr>
                        <a:t>Sample distribution</a:t>
                      </a:r>
                      <a:endParaRPr lang="en-US" sz="16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479323">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algn="ctr">
                        <a:lnSpc>
                          <a:spcPts val="1500"/>
                        </a:lnSpc>
                        <a:spcBef>
                          <a:spcPts val="1200"/>
                        </a:spcBef>
                        <a:spcAft>
                          <a:spcPts val="600"/>
                        </a:spcAft>
                      </a:pPr>
                      <a:r>
                        <a:rPr lang="en-IN" sz="1400" dirty="0">
                          <a:effectLst/>
                        </a:rPr>
                        <a:t>PIA Q team</a:t>
                      </a:r>
                      <a:br>
                        <a:rPr lang="en-IN" sz="1400" dirty="0">
                          <a:effectLst/>
                        </a:rPr>
                      </a:br>
                      <a:r>
                        <a:rPr lang="en-IN" sz="1400" dirty="0" smtClean="0">
                          <a:effectLst/>
                        </a:rPr>
                        <a:t>(</a:t>
                      </a:r>
                      <a:r>
                        <a:rPr lang="en-IN" sz="1400" dirty="0">
                          <a:effectLst/>
                        </a:rPr>
                        <a:t>B)</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gridSpan="2">
                  <a:txBody>
                    <a:bodyPr/>
                    <a:lstStyle/>
                    <a:p>
                      <a:pPr marL="0" marR="0" algn="just">
                        <a:lnSpc>
                          <a:spcPts val="1500"/>
                        </a:lnSpc>
                        <a:spcBef>
                          <a:spcPts val="1200"/>
                        </a:spcBef>
                        <a:spcAft>
                          <a:spcPts val="600"/>
                        </a:spcAft>
                      </a:pPr>
                      <a:r>
                        <a:rPr lang="en-IN" sz="1600" dirty="0">
                          <a:effectLst/>
                        </a:rPr>
                        <a:t>AAP states</a:t>
                      </a:r>
                      <a:endParaRPr lang="en-US" sz="16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hMerge="1">
                  <a:txBody>
                    <a:bodyPr/>
                    <a:lstStyle/>
                    <a:p>
                      <a:endParaRPr lang="en-US"/>
                    </a:p>
                  </a:txBody>
                  <a:tcPr/>
                </a:tc>
                <a:tc rowSpan="2">
                  <a:txBody>
                    <a:bodyPr/>
                    <a:lstStyle/>
                    <a:p>
                      <a:pPr marL="0" marR="0" algn="just">
                        <a:lnSpc>
                          <a:spcPts val="1500"/>
                        </a:lnSpc>
                        <a:spcBef>
                          <a:spcPts val="1200"/>
                        </a:spcBef>
                        <a:spcAft>
                          <a:spcPts val="600"/>
                        </a:spcAft>
                      </a:pPr>
                      <a:r>
                        <a:rPr lang="en-IN" sz="1400" dirty="0">
                          <a:effectLst/>
                        </a:rPr>
                        <a:t>Non AAP states by CTSA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104318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ts val="1500"/>
                        </a:lnSpc>
                        <a:spcBef>
                          <a:spcPts val="1200"/>
                        </a:spcBef>
                        <a:spcAft>
                          <a:spcPts val="600"/>
                        </a:spcAft>
                      </a:pPr>
                      <a:r>
                        <a:rPr lang="en-IN" sz="1400" dirty="0" smtClean="0">
                          <a:effectLst/>
                        </a:rPr>
                        <a:t>SRLM</a:t>
                      </a:r>
                    </a:p>
                    <a:p>
                      <a:pPr marL="0" marR="0" algn="ctr">
                        <a:lnSpc>
                          <a:spcPts val="1500"/>
                        </a:lnSpc>
                        <a:spcBef>
                          <a:spcPts val="1200"/>
                        </a:spcBef>
                        <a:spcAft>
                          <a:spcPts val="600"/>
                        </a:spcAft>
                      </a:pPr>
                      <a:r>
                        <a:rPr lang="en-IN" sz="1400" dirty="0" smtClean="0">
                          <a:effectLst/>
                        </a:rPr>
                        <a:t>(C </a:t>
                      </a:r>
                      <a:r>
                        <a:rPr lang="en-IN" sz="1400" dirty="0">
                          <a:effectLst/>
                        </a:rPr>
                        <a:t>)</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smtClean="0">
                          <a:effectLst/>
                        </a:rPr>
                        <a:t>CTSA</a:t>
                      </a:r>
                    </a:p>
                    <a:p>
                      <a:pPr marL="0" marR="0" algn="ctr">
                        <a:lnSpc>
                          <a:spcPts val="1500"/>
                        </a:lnSpc>
                        <a:spcBef>
                          <a:spcPts val="1200"/>
                        </a:spcBef>
                        <a:spcAft>
                          <a:spcPts val="600"/>
                        </a:spcAft>
                      </a:pPr>
                      <a:r>
                        <a:rPr lang="en-IN" sz="1400" dirty="0" smtClean="0">
                          <a:effectLst/>
                        </a:rPr>
                        <a:t>(D=A-B-C</a:t>
                      </a:r>
                      <a:r>
                        <a:rPr lang="en-IN" sz="1400" dirty="0">
                          <a:effectLst/>
                        </a:rPr>
                        <a:t>)</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vMerge="1">
                  <a:txBody>
                    <a:bodyPr/>
                    <a:lstStyle/>
                    <a:p>
                      <a:endParaRPr lang="en-US"/>
                    </a:p>
                  </a:txBody>
                  <a:tcPr/>
                </a:tc>
              </a:tr>
              <a:tr h="235969">
                <a:tc rowSpan="2">
                  <a:txBody>
                    <a:bodyPr/>
                    <a:lstStyle/>
                    <a:p>
                      <a:pPr marL="0" marR="0" algn="just">
                        <a:lnSpc>
                          <a:spcPts val="1500"/>
                        </a:lnSpc>
                        <a:spcBef>
                          <a:spcPts val="1200"/>
                        </a:spcBef>
                        <a:spcAft>
                          <a:spcPts val="600"/>
                        </a:spcAft>
                      </a:pPr>
                      <a:r>
                        <a:rPr lang="en-IN" sz="1400" dirty="0">
                          <a:effectLst/>
                        </a:rPr>
                        <a:t>1</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rowSpan="2">
                  <a:txBody>
                    <a:bodyPr/>
                    <a:lstStyle/>
                    <a:p>
                      <a:pPr marL="0" marR="0" algn="just">
                        <a:lnSpc>
                          <a:spcPts val="1500"/>
                        </a:lnSpc>
                        <a:spcBef>
                          <a:spcPts val="1200"/>
                        </a:spcBef>
                        <a:spcAft>
                          <a:spcPts val="600"/>
                        </a:spcAft>
                      </a:pPr>
                      <a:r>
                        <a:rPr lang="en-IN" sz="1400" dirty="0">
                          <a:effectLst/>
                        </a:rPr>
                        <a:t>Up to 3000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If sample is less than 50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Rounded to nearest whole number of 80 % of (A)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whole number of 15 % of (A)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A-B-C</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A-B</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235969">
                <a:tc vMerge="1">
                  <a:txBody>
                    <a:bodyPr/>
                    <a:lstStyle/>
                    <a:p>
                      <a:endParaRPr lang="en-US"/>
                    </a:p>
                  </a:txBody>
                  <a:tcPr/>
                </a:tc>
                <a:tc vMerge="1">
                  <a:txBody>
                    <a:bodyPr/>
                    <a:lstStyle/>
                    <a:p>
                      <a:endParaRPr lang="en-US"/>
                    </a:p>
                  </a:txBody>
                  <a:tcPr/>
                </a:tc>
                <a:tc>
                  <a:txBody>
                    <a:bodyPr/>
                    <a:lstStyle/>
                    <a:p>
                      <a:pPr marL="0" marR="0" algn="just">
                        <a:lnSpc>
                          <a:spcPts val="1500"/>
                        </a:lnSpc>
                        <a:spcBef>
                          <a:spcPts val="1200"/>
                        </a:spcBef>
                        <a:spcAft>
                          <a:spcPts val="600"/>
                        </a:spcAft>
                      </a:pPr>
                      <a:r>
                        <a:rPr lang="en-IN" sz="1400" dirty="0">
                          <a:effectLst/>
                        </a:rPr>
                        <a:t>50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40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7</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3</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589923">
                <a:tc>
                  <a:txBody>
                    <a:bodyPr/>
                    <a:lstStyle/>
                    <a:p>
                      <a:pPr marL="0" marR="0" algn="just">
                        <a:lnSpc>
                          <a:spcPts val="1500"/>
                        </a:lnSpc>
                        <a:spcBef>
                          <a:spcPts val="1200"/>
                        </a:spcBef>
                        <a:spcAft>
                          <a:spcPts val="600"/>
                        </a:spcAft>
                      </a:pPr>
                      <a:r>
                        <a:rPr lang="en-IN" sz="1400" dirty="0">
                          <a:effectLst/>
                        </a:rPr>
                        <a:t>2</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3001 to 4500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75</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60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11</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4</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15</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589923">
                <a:tc>
                  <a:txBody>
                    <a:bodyPr/>
                    <a:lstStyle/>
                    <a:p>
                      <a:pPr marL="0" marR="0" algn="just">
                        <a:lnSpc>
                          <a:spcPts val="1500"/>
                        </a:lnSpc>
                        <a:spcBef>
                          <a:spcPts val="1200"/>
                        </a:spcBef>
                        <a:spcAft>
                          <a:spcPts val="600"/>
                        </a:spcAft>
                      </a:pPr>
                      <a:r>
                        <a:rPr lang="en-IN" sz="1400" dirty="0">
                          <a:effectLst/>
                        </a:rPr>
                        <a:t>3</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4501 to 6000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80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15</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5</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20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589923">
                <a:tc>
                  <a:txBody>
                    <a:bodyPr/>
                    <a:lstStyle/>
                    <a:p>
                      <a:pPr marL="0" marR="0" algn="just">
                        <a:lnSpc>
                          <a:spcPts val="1500"/>
                        </a:lnSpc>
                        <a:spcBef>
                          <a:spcPts val="1200"/>
                        </a:spcBef>
                        <a:spcAft>
                          <a:spcPts val="600"/>
                        </a:spcAft>
                      </a:pPr>
                      <a:r>
                        <a:rPr lang="en-IN" sz="1400" dirty="0">
                          <a:effectLst/>
                        </a:rPr>
                        <a:t>4</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6001 to 8000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160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128</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24</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8</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32</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r h="943876">
                <a:tc>
                  <a:txBody>
                    <a:bodyPr/>
                    <a:lstStyle/>
                    <a:p>
                      <a:pPr marL="0" marR="0" algn="just">
                        <a:lnSpc>
                          <a:spcPts val="1500"/>
                        </a:lnSpc>
                        <a:spcBef>
                          <a:spcPts val="1200"/>
                        </a:spcBef>
                        <a:spcAft>
                          <a:spcPts val="600"/>
                        </a:spcAft>
                      </a:pPr>
                      <a:r>
                        <a:rPr lang="en-IN" sz="1400" dirty="0">
                          <a:effectLst/>
                        </a:rPr>
                        <a:t>5</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 Greater than 8000</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whole number of (1/3 of 5 % of project target)</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Rounded to nearest whole number of 80 % of (A)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whole number of 15 % of (A)</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A-B-C</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c>
                  <a:txBody>
                    <a:bodyPr/>
                    <a:lstStyle/>
                    <a:p>
                      <a:pPr marL="0" marR="0" algn="just">
                        <a:lnSpc>
                          <a:spcPts val="1500"/>
                        </a:lnSpc>
                        <a:spcBef>
                          <a:spcPts val="1200"/>
                        </a:spcBef>
                        <a:spcAft>
                          <a:spcPts val="600"/>
                        </a:spcAft>
                      </a:pPr>
                      <a:r>
                        <a:rPr lang="en-IN" sz="1400" dirty="0">
                          <a:effectLst/>
                        </a:rPr>
                        <a:t>A-B</a:t>
                      </a:r>
                      <a:endParaRPr lang="en-US" sz="1400" dirty="0">
                        <a:effectLst/>
                        <a:latin typeface="Arial" panose="020B0604020202020204" pitchFamily="34" charset="0"/>
                        <a:ea typeface="Times New Roman" panose="02020603050405020304" pitchFamily="18" charset="0"/>
                        <a:cs typeface="Vrinda" panose="020B0502040204020203" pitchFamily="34" charset="0"/>
                      </a:endParaRPr>
                    </a:p>
                  </a:txBody>
                  <a:tcPr marL="21237" marR="21237" marT="0" marB="0" anchor="ctr"/>
                </a:tc>
              </a:tr>
            </a:tbl>
          </a:graphicData>
        </a:graphic>
      </p:graphicFrame>
    </p:spTree>
    <p:extLst>
      <p:ext uri="{BB962C8B-B14F-4D97-AF65-F5344CB8AC3E}">
        <p14:creationId xmlns:p14="http://schemas.microsoft.com/office/powerpoint/2010/main" val="4207487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 to resolve differences</a:t>
            </a:r>
            <a:endParaRPr lang="en-US" dirty="0"/>
          </a:p>
        </p:txBody>
      </p:sp>
      <p:sp>
        <p:nvSpPr>
          <p:cNvPr id="3" name="Content Placeholder 2"/>
          <p:cNvSpPr txBox="1">
            <a:spLocks/>
          </p:cNvSpPr>
          <p:nvPr/>
        </p:nvSpPr>
        <p:spPr>
          <a:xfrm>
            <a:off x="99259" y="1309079"/>
            <a:ext cx="8900361" cy="47788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sz="2400" dirty="0" smtClean="0"/>
              <a:t>If any differences found :</a:t>
            </a:r>
          </a:p>
          <a:p>
            <a:r>
              <a:rPr lang="en-IN" sz="2400" dirty="0" smtClean="0"/>
              <a:t>PIA should appeal within a week to SRLM/CTSA</a:t>
            </a:r>
          </a:p>
          <a:p>
            <a:r>
              <a:rPr lang="en-IN" sz="2400" dirty="0" smtClean="0"/>
              <a:t>Decision should taken on appeal within 10 days of the receipt of the appeal. </a:t>
            </a:r>
          </a:p>
          <a:p>
            <a:r>
              <a:rPr lang="en-IN" sz="2400" dirty="0" smtClean="0"/>
              <a:t>PIA has an option to file  a review to </a:t>
            </a:r>
            <a:r>
              <a:rPr lang="en-IN" sz="2400" dirty="0" err="1" smtClean="0"/>
              <a:t>MoRD</a:t>
            </a:r>
            <a:r>
              <a:rPr lang="en-IN" sz="2400" dirty="0" smtClean="0"/>
              <a:t> within 10 days of the receipt of the decision</a:t>
            </a:r>
          </a:p>
          <a:p>
            <a:r>
              <a:rPr lang="en-IN" sz="2400" dirty="0" err="1" smtClean="0"/>
              <a:t>MoRD</a:t>
            </a:r>
            <a:r>
              <a:rPr lang="en-IN" sz="2400" dirty="0" smtClean="0"/>
              <a:t> has to take decision on the appeal within 15 days</a:t>
            </a:r>
          </a:p>
          <a:p>
            <a:r>
              <a:rPr lang="en-IN" sz="2400" dirty="0" smtClean="0"/>
              <a:t>If no decision is taken within 20 days, PIA objections is treated as valid. </a:t>
            </a:r>
            <a:endParaRPr lang="en-IN" sz="2400" dirty="0"/>
          </a:p>
        </p:txBody>
      </p:sp>
    </p:spTree>
    <p:extLst>
      <p:ext uri="{BB962C8B-B14F-4D97-AF65-F5344CB8AC3E}">
        <p14:creationId xmlns:p14="http://schemas.microsoft.com/office/powerpoint/2010/main" val="4159291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Decision on placement </a:t>
            </a:r>
            <a:endParaRPr lang="en-IN" dirty="0"/>
          </a:p>
        </p:txBody>
      </p:sp>
      <p:sp>
        <p:nvSpPr>
          <p:cNvPr id="3" name="Content Placeholder 2"/>
          <p:cNvSpPr>
            <a:spLocks noGrp="1"/>
          </p:cNvSpPr>
          <p:nvPr>
            <p:ph idx="1"/>
          </p:nvPr>
        </p:nvSpPr>
        <p:spPr/>
        <p:txBody>
          <a:bodyPr>
            <a:normAutofit/>
          </a:bodyPr>
          <a:lstStyle/>
          <a:p>
            <a:r>
              <a:rPr lang="en-IN" sz="2400" dirty="0" smtClean="0"/>
              <a:t>Credit if PIA places more than the minimum number of candidates </a:t>
            </a:r>
          </a:p>
          <a:p>
            <a:r>
              <a:rPr lang="en-IN" sz="2400" dirty="0" smtClean="0"/>
              <a:t>To account various kinds of sampling and non sampling errors: 75 % is reduced to 72 %</a:t>
            </a:r>
          </a:p>
          <a:p>
            <a:r>
              <a:rPr lang="en-IN" sz="2400" dirty="0" smtClean="0"/>
              <a:t>If placement target is not met; </a:t>
            </a:r>
          </a:p>
          <a:p>
            <a:pPr lvl="1"/>
            <a:r>
              <a:rPr lang="en-IN" sz="2000" dirty="0" smtClean="0"/>
              <a:t>Graduated fund release up to a base level </a:t>
            </a:r>
          </a:p>
          <a:p>
            <a:pPr lvl="1"/>
            <a:r>
              <a:rPr lang="en-IN" sz="2000" dirty="0" smtClean="0"/>
              <a:t>Give scope in the next instalment for improvement </a:t>
            </a:r>
          </a:p>
          <a:p>
            <a:pPr lvl="1"/>
            <a:r>
              <a:rPr lang="en-IN" sz="2000" dirty="0" smtClean="0"/>
              <a:t>However, if minimum target is not met close the project</a:t>
            </a:r>
          </a:p>
          <a:p>
            <a:pPr marL="0" indent="0">
              <a:buNone/>
            </a:pPr>
            <a:endParaRPr lang="en-IN" sz="2400" dirty="0"/>
          </a:p>
        </p:txBody>
      </p:sp>
    </p:spTree>
    <p:extLst>
      <p:ext uri="{BB962C8B-B14F-4D97-AF65-F5344CB8AC3E}">
        <p14:creationId xmlns:p14="http://schemas.microsoft.com/office/powerpoint/2010/main" val="3290654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Post Placement Support</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IN" dirty="0" smtClean="0"/>
              <a:t>Location verification every </a:t>
            </a:r>
            <a:r>
              <a:rPr lang="en-IN" dirty="0"/>
              <a:t>month </a:t>
            </a:r>
            <a:r>
              <a:rPr lang="en-IN" dirty="0" smtClean="0"/>
              <a:t> - </a:t>
            </a:r>
          </a:p>
          <a:p>
            <a:pPr lvl="1"/>
            <a:r>
              <a:rPr lang="en-IN" dirty="0" smtClean="0"/>
              <a:t>Employer has </a:t>
            </a:r>
            <a:r>
              <a:rPr lang="en-IN" dirty="0"/>
              <a:t>to certify his place of </a:t>
            </a:r>
            <a:r>
              <a:rPr lang="en-IN" dirty="0" smtClean="0"/>
              <a:t>work</a:t>
            </a:r>
          </a:p>
          <a:p>
            <a:pPr lvl="1"/>
            <a:r>
              <a:rPr lang="en-IN" dirty="0" smtClean="0"/>
              <a:t>countersigned </a:t>
            </a:r>
            <a:r>
              <a:rPr lang="en-IN" dirty="0"/>
              <a:t>by the candidate as a mark of his acceptance</a:t>
            </a:r>
            <a:endParaRPr lang="en-US" dirty="0"/>
          </a:p>
          <a:p>
            <a:pPr lvl="0"/>
            <a:r>
              <a:rPr lang="en-IN" dirty="0" smtClean="0"/>
              <a:t>If employment </a:t>
            </a:r>
            <a:r>
              <a:rPr lang="en-IN" dirty="0"/>
              <a:t>location changes </a:t>
            </a:r>
            <a:r>
              <a:rPr lang="en-IN" dirty="0" smtClean="0"/>
              <a:t>a candidate’s entitlement will change </a:t>
            </a:r>
            <a:endParaRPr lang="en-US" dirty="0"/>
          </a:p>
          <a:p>
            <a:pPr lvl="1"/>
            <a:r>
              <a:rPr lang="en-IN" dirty="0" smtClean="0"/>
              <a:t>If higher: submit proofs</a:t>
            </a:r>
            <a:endParaRPr lang="en-US" dirty="0"/>
          </a:p>
          <a:p>
            <a:pPr lvl="1"/>
            <a:r>
              <a:rPr lang="en-IN" dirty="0"/>
              <a:t>If </a:t>
            </a:r>
            <a:r>
              <a:rPr lang="en-IN" dirty="0" smtClean="0"/>
              <a:t>lower: PIA </a:t>
            </a:r>
            <a:r>
              <a:rPr lang="en-IN" dirty="0"/>
              <a:t>can provide the certificate along with the candidate’s counter signature. </a:t>
            </a:r>
            <a:endParaRPr lang="en-US" dirty="0"/>
          </a:p>
          <a:p>
            <a:pPr lvl="0"/>
            <a:r>
              <a:rPr lang="en-IN" dirty="0"/>
              <a:t>If a candidate changes to a location with higher entitlement after PPS was stopped as per earlier location, then PPS would be paid for the remaining period treating the date of joining the first job as the start date for employment.</a:t>
            </a:r>
            <a:endParaRPr lang="en-US" dirty="0"/>
          </a:p>
          <a:p>
            <a:pPr lvl="0"/>
            <a:r>
              <a:rPr lang="en-IN" dirty="0"/>
              <a:t>The above rule would apply even if a candidate had discontinued job for a while and then resumes employment again. </a:t>
            </a:r>
            <a:endParaRPr lang="en-US" dirty="0"/>
          </a:p>
          <a:p>
            <a:r>
              <a:rPr lang="en-IN" dirty="0"/>
              <a:t>The above may imply that some candidates may not be treated as placed but would still be disbursed PPS. Money will be reimbursed to the PIA even if the candidate is not treated as placed. </a:t>
            </a:r>
            <a:endParaRPr lang="en-US" dirty="0"/>
          </a:p>
        </p:txBody>
      </p:sp>
    </p:spTree>
    <p:extLst>
      <p:ext uri="{BB962C8B-B14F-4D97-AF65-F5344CB8AC3E}">
        <p14:creationId xmlns:p14="http://schemas.microsoft.com/office/powerpoint/2010/main" val="2805771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One year retention</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
        <p:nvSpPr>
          <p:cNvPr id="7" name="Content Placeholder 2"/>
          <p:cNvSpPr txBox="1">
            <a:spLocks/>
          </p:cNvSpPr>
          <p:nvPr/>
        </p:nvSpPr>
        <p:spPr>
          <a:xfrm>
            <a:off x="402823" y="1281810"/>
            <a:ext cx="8869363" cy="56169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b="1" dirty="0"/>
              <a:t>As per the guidelines retention is defined as: </a:t>
            </a:r>
            <a:endParaRPr lang="en-US" b="1" dirty="0"/>
          </a:p>
          <a:p>
            <a:r>
              <a:rPr lang="en-IN" dirty="0"/>
              <a:t>“Retention i.e. continuous work over a period of 365 days with a maximum break of 60 calendar days during this period …. (Section 1.2 page 12)”</a:t>
            </a:r>
            <a:endParaRPr lang="en-US" dirty="0"/>
          </a:p>
          <a:p>
            <a:pPr marL="0" indent="0">
              <a:buNone/>
            </a:pPr>
            <a:r>
              <a:rPr lang="en-IN" b="1" dirty="0"/>
              <a:t>Further it is elaborated as: </a:t>
            </a:r>
            <a:endParaRPr lang="en-US" b="1" dirty="0"/>
          </a:p>
          <a:p>
            <a:r>
              <a:rPr lang="en-IN" dirty="0"/>
              <a:t>Additional resources are being made available to the PIA for this at the rate of ₹ 3000/- per person retained in employment for 365 days. </a:t>
            </a:r>
            <a:endParaRPr lang="en-IN" dirty="0" smtClean="0"/>
          </a:p>
          <a:p>
            <a:r>
              <a:rPr lang="en-IN" dirty="0" smtClean="0"/>
              <a:t>Employers </a:t>
            </a:r>
            <a:r>
              <a:rPr lang="en-IN" dirty="0"/>
              <a:t>can be multiple but total period out of work should not exceed 60 days during the 365 day period since the first placement. (Section 3.2.2.8 Page 34)</a:t>
            </a:r>
            <a:endParaRPr lang="en-US" dirty="0"/>
          </a:p>
          <a:p>
            <a:r>
              <a:rPr lang="en-IN" dirty="0"/>
              <a:t>Operationally as data on attendance is not easily available, 60 days of out of work will be equated two months of salary. </a:t>
            </a:r>
            <a:endParaRPr lang="en-IN" dirty="0" smtClean="0"/>
          </a:p>
          <a:p>
            <a:r>
              <a:rPr lang="en-IN" dirty="0" smtClean="0"/>
              <a:t>In </a:t>
            </a:r>
            <a:r>
              <a:rPr lang="en-IN" dirty="0"/>
              <a:t>the one year period a candidate should earn 10 times of the minimum salary fixed per month for that training duration. </a:t>
            </a:r>
            <a:br>
              <a:rPr lang="en-IN" dirty="0"/>
            </a:br>
            <a:r>
              <a:rPr lang="en-IN" dirty="0"/>
              <a:t> </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62279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Career Progression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
        <p:nvSpPr>
          <p:cNvPr id="7" name="Content Placeholder 2"/>
          <p:cNvSpPr txBox="1">
            <a:spLocks/>
          </p:cNvSpPr>
          <p:nvPr/>
        </p:nvSpPr>
        <p:spPr>
          <a:xfrm>
            <a:off x="402823" y="1281810"/>
            <a:ext cx="8869363" cy="56169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
        <p:nvSpPr>
          <p:cNvPr id="8" name="Content Placeholder 2"/>
          <p:cNvSpPr txBox="1">
            <a:spLocks/>
          </p:cNvSpPr>
          <p:nvPr/>
        </p:nvSpPr>
        <p:spPr>
          <a:xfrm>
            <a:off x="250423" y="1434210"/>
            <a:ext cx="9174163" cy="56169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b="1" dirty="0"/>
              <a:t>As per the guidelines, career progression is defined as:</a:t>
            </a:r>
            <a:endParaRPr lang="en-US" b="1" dirty="0"/>
          </a:p>
          <a:p>
            <a:r>
              <a:rPr lang="en-IN" dirty="0"/>
              <a:t>“… every person trained by the PIA who crosses a salary of ₹ 15,000/- per month and holds it for a minimum of 90 calendar days within one year of completion of training. (Section 3.2.2.9, pg. 34)”</a:t>
            </a:r>
            <a:endParaRPr lang="en-US" dirty="0"/>
          </a:p>
          <a:p>
            <a:pPr marL="0" indent="0">
              <a:buNone/>
            </a:pPr>
            <a:r>
              <a:rPr lang="en-IN" b="1" dirty="0"/>
              <a:t>Operational definition for implementing it is as follows: </a:t>
            </a:r>
            <a:endParaRPr lang="en-US" b="1" dirty="0"/>
          </a:p>
          <a:p>
            <a:pPr lvl="0"/>
            <a:r>
              <a:rPr lang="en-IN" dirty="0" smtClean="0"/>
              <a:t>In </a:t>
            </a:r>
            <a:r>
              <a:rPr lang="en-IN" dirty="0"/>
              <a:t>a month if there are periods in which ₹ 15,000 is paid and periods in which lesser amount is paid, the actual calendar days for which ₹ 15,000 or more is paid will be counted in the 90 day period. </a:t>
            </a:r>
            <a:endParaRPr lang="en-US" dirty="0"/>
          </a:p>
          <a:p>
            <a:pPr lvl="0"/>
            <a:r>
              <a:rPr lang="en-IN" dirty="0"/>
              <a:t>All periods when a candidate is on leave but is paid salary at the rate more than ₹ 15,000 per month will be counted towards 90 days period. </a:t>
            </a:r>
            <a:endParaRPr lang="en-IN" dirty="0" smtClean="0"/>
          </a:p>
          <a:p>
            <a:pPr lvl="0"/>
            <a:r>
              <a:rPr lang="en-IN" dirty="0" smtClean="0"/>
              <a:t>This </a:t>
            </a:r>
            <a:r>
              <a:rPr lang="en-IN" dirty="0"/>
              <a:t>implies that leave periods in which a candidate is paid less than ₹ </a:t>
            </a:r>
            <a:r>
              <a:rPr lang="en-IN" dirty="0" smtClean="0"/>
              <a:t>15,000/- </a:t>
            </a:r>
            <a:r>
              <a:rPr lang="en-IN" dirty="0"/>
              <a:t>will not be counted for salary and this includes period of absence and leave without pay. </a:t>
            </a:r>
            <a:endParaRPr lang="en-US" dirty="0"/>
          </a:p>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610878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Verification process for incentives</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
        <p:nvSpPr>
          <p:cNvPr id="7" name="Content Placeholder 2"/>
          <p:cNvSpPr txBox="1">
            <a:spLocks/>
          </p:cNvSpPr>
          <p:nvPr/>
        </p:nvSpPr>
        <p:spPr>
          <a:xfrm>
            <a:off x="402823" y="1281810"/>
            <a:ext cx="8869363" cy="56169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
        <p:nvSpPr>
          <p:cNvPr id="8" name="Content Placeholder 2"/>
          <p:cNvSpPr txBox="1">
            <a:spLocks/>
          </p:cNvSpPr>
          <p:nvPr/>
        </p:nvSpPr>
        <p:spPr>
          <a:xfrm>
            <a:off x="250423" y="1434210"/>
            <a:ext cx="9174163" cy="56169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b="1" dirty="0" smtClean="0"/>
              <a:t>After instalment is released: </a:t>
            </a:r>
          </a:p>
          <a:p>
            <a:r>
              <a:rPr lang="en-IN" b="1" dirty="0" smtClean="0"/>
              <a:t>Indicative no. has to be given</a:t>
            </a:r>
          </a:p>
          <a:p>
            <a:r>
              <a:rPr lang="en-IN" b="1" dirty="0" smtClean="0"/>
              <a:t>Sample of 50 will be distributed over different months for each instalment in proportion to the candidate who become eligible </a:t>
            </a:r>
          </a:p>
          <a:p>
            <a:pPr marL="0" indent="0">
              <a:buNone/>
            </a:pPr>
            <a:r>
              <a:rPr lang="en-IN" b="1" dirty="0"/>
              <a:t>	</a:t>
            </a:r>
            <a:r>
              <a:rPr lang="en-IN" b="1" dirty="0" smtClean="0"/>
              <a:t>If Indicative no = Actual No. then no further samples</a:t>
            </a:r>
          </a:p>
          <a:p>
            <a:pPr marL="0" indent="0">
              <a:buNone/>
            </a:pPr>
            <a:endParaRPr lang="en-IN" b="1" dirty="0" smtClean="0"/>
          </a:p>
          <a:p>
            <a:pPr marL="0" indent="0">
              <a:buNone/>
            </a:pPr>
            <a:r>
              <a:rPr lang="en-IN" b="1" dirty="0"/>
              <a:t>	</a:t>
            </a:r>
            <a:r>
              <a:rPr lang="en-IN" b="1" dirty="0" smtClean="0"/>
              <a:t>If indicative no &gt; Actual no, then </a:t>
            </a:r>
            <a:r>
              <a:rPr lang="en-IN" b="1" dirty="0" smtClean="0"/>
              <a:t> additional samples will be drawn from the remaining population to get the indicative no</a:t>
            </a:r>
          </a:p>
          <a:p>
            <a:pPr marL="0" indent="0">
              <a:buNone/>
            </a:pPr>
            <a:endParaRPr lang="en-IN" b="1" dirty="0" smtClean="0"/>
          </a:p>
          <a:p>
            <a:pPr marL="0" indent="0">
              <a:buNone/>
            </a:pPr>
            <a:r>
              <a:rPr lang="en-IN" b="1" dirty="0" smtClean="0"/>
              <a:t>	If indicative no &lt; Actual No, then rest of the candidates will be taken to the next instalment</a:t>
            </a:r>
          </a:p>
          <a:p>
            <a:pPr marL="0" indent="0">
              <a:buNone/>
            </a:pPr>
            <a:endParaRPr lang="en-US" b="1" dirty="0"/>
          </a:p>
          <a:p>
            <a:pPr marL="0" indent="0">
              <a:buNone/>
            </a:pPr>
            <a:r>
              <a:rPr lang="en-IN" dirty="0"/>
              <a:t/>
            </a:r>
            <a:br>
              <a:rPr lang="en-IN" dirty="0"/>
            </a:br>
            <a:r>
              <a:rPr lang="en-IN" dirty="0"/>
              <a:t> </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7479708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Foreign Placements – Operational Definition</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IN" dirty="0"/>
              <a:t>All valuation will be done in Rupee </a:t>
            </a:r>
            <a:r>
              <a:rPr lang="en-IN" dirty="0" smtClean="0"/>
              <a:t>terms</a:t>
            </a:r>
          </a:p>
          <a:p>
            <a:pPr lvl="0"/>
            <a:endParaRPr lang="en-US" dirty="0"/>
          </a:p>
          <a:p>
            <a:pPr lvl="0"/>
            <a:r>
              <a:rPr lang="en-IN" dirty="0"/>
              <a:t>If a candidate is paid in foreign currency then exchange rate to be used would be the closing exchange rate on the day of issue of offer letter. </a:t>
            </a:r>
            <a:endParaRPr lang="en-IN" dirty="0" smtClean="0"/>
          </a:p>
          <a:p>
            <a:pPr lvl="0"/>
            <a:endParaRPr lang="en-US" dirty="0"/>
          </a:p>
          <a:p>
            <a:pPr lvl="0"/>
            <a:r>
              <a:rPr lang="en-IN" dirty="0"/>
              <a:t>From the joining date till completion of a three month period the Rupee value of salary has to be at least ₹ </a:t>
            </a:r>
            <a:r>
              <a:rPr lang="en-IN" dirty="0" smtClean="0"/>
              <a:t>25,000/- </a:t>
            </a:r>
            <a:r>
              <a:rPr lang="en-IN" dirty="0"/>
              <a:t>per month or more even if the denomination of currency reduces in these three months. </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189504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Foreign Placements – Document verification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b="1" dirty="0"/>
              <a:t>Document </a:t>
            </a:r>
            <a:r>
              <a:rPr lang="en-IN" b="1" dirty="0" smtClean="0"/>
              <a:t>verification before joining </a:t>
            </a:r>
            <a:endParaRPr lang="en-US" dirty="0"/>
          </a:p>
          <a:p>
            <a:pPr lvl="0"/>
            <a:r>
              <a:rPr lang="en-IN" dirty="0" smtClean="0"/>
              <a:t>Valid </a:t>
            </a:r>
            <a:r>
              <a:rPr lang="en-IN" dirty="0"/>
              <a:t>passport of the candidate</a:t>
            </a:r>
            <a:endParaRPr lang="en-US" dirty="0"/>
          </a:p>
          <a:p>
            <a:pPr lvl="0"/>
            <a:r>
              <a:rPr lang="en-IN" dirty="0"/>
              <a:t>Employment visa of the candidate </a:t>
            </a:r>
            <a:endParaRPr lang="en-US" dirty="0"/>
          </a:p>
          <a:p>
            <a:pPr lvl="0"/>
            <a:r>
              <a:rPr lang="en-IN" dirty="0"/>
              <a:t>Copy of savings bank NRE account of the candidate in one of the banks in India</a:t>
            </a:r>
            <a:endParaRPr lang="en-US" dirty="0"/>
          </a:p>
          <a:p>
            <a:pPr lvl="0"/>
            <a:r>
              <a:rPr lang="en-IN" dirty="0"/>
              <a:t>Copy of the challan towards deposit of the prescribed fee</a:t>
            </a:r>
            <a:endParaRPr lang="en-US" dirty="0"/>
          </a:p>
          <a:p>
            <a:pPr lvl="0"/>
            <a:r>
              <a:rPr lang="en-IN" dirty="0"/>
              <a:t>Copy of the agreement signed by the candidate and the employer duly attested by the registered recruiting agent</a:t>
            </a:r>
            <a:endParaRPr lang="en-US" dirty="0"/>
          </a:p>
          <a:p>
            <a:pPr lvl="0"/>
            <a:r>
              <a:rPr lang="en-IN" dirty="0"/>
              <a:t>Insurance policy of the candidate from an insurance company listed under the Pravasi Bharatiya Bima Yojana</a:t>
            </a:r>
            <a:endParaRPr lang="en-US" dirty="0"/>
          </a:p>
          <a:p>
            <a:pPr marL="0" indent="0">
              <a:buNone/>
            </a:pPr>
            <a:r>
              <a:rPr lang="en-IN" b="1" dirty="0"/>
              <a:t>Document verification </a:t>
            </a:r>
            <a:r>
              <a:rPr lang="en-IN" b="1" dirty="0" smtClean="0"/>
              <a:t>after joining </a:t>
            </a:r>
            <a:endParaRPr lang="en-US" dirty="0"/>
          </a:p>
          <a:p>
            <a:pPr lvl="0"/>
            <a:r>
              <a:rPr lang="en-IN" dirty="0" smtClean="0"/>
              <a:t>Salary </a:t>
            </a:r>
            <a:r>
              <a:rPr lang="en-IN" dirty="0"/>
              <a:t>slips</a:t>
            </a:r>
            <a:endParaRPr lang="en-US" dirty="0"/>
          </a:p>
          <a:p>
            <a:pPr lvl="0"/>
            <a:r>
              <a:rPr lang="en-IN" dirty="0"/>
              <a:t>Statement of the bank transfer in his bank account</a:t>
            </a:r>
            <a:endParaRPr lang="en-US" dirty="0"/>
          </a:p>
          <a:p>
            <a:pPr lvl="0"/>
            <a:r>
              <a:rPr lang="en-IN" dirty="0"/>
              <a:t>Resident permit or identity card, labour card or IQUAMA etc.</a:t>
            </a:r>
            <a:endParaRPr lang="en-US" dirty="0"/>
          </a:p>
          <a:p>
            <a:pPr lvl="0"/>
            <a:r>
              <a:rPr lang="en-IN" dirty="0"/>
              <a:t>Travel ticket and boarding pass</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816158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Foreign Placements – Physical verification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IN" dirty="0" smtClean="0"/>
              <a:t>Verification </a:t>
            </a:r>
            <a:r>
              <a:rPr lang="en-IN" dirty="0"/>
              <a:t>of samples will be centralised in NIRD for both AAP and non AAP states. NIRD will work under the overall direction of MoRD. </a:t>
            </a:r>
            <a:endParaRPr lang="en-US" dirty="0"/>
          </a:p>
          <a:p>
            <a:pPr lvl="0"/>
            <a:r>
              <a:rPr lang="en-IN" dirty="0"/>
              <a:t>For the time being the countries are grouped into three categories: </a:t>
            </a:r>
            <a:endParaRPr lang="en-US" dirty="0"/>
          </a:p>
          <a:p>
            <a:pPr lvl="1"/>
            <a:r>
              <a:rPr lang="en-IN" dirty="0"/>
              <a:t>Countries around Persian gulf and Africa</a:t>
            </a:r>
            <a:endParaRPr lang="en-US" dirty="0"/>
          </a:p>
          <a:p>
            <a:pPr lvl="1"/>
            <a:r>
              <a:rPr lang="en-IN" dirty="0"/>
              <a:t>Countries around Indo-China, Koreas, Japan and Australian continent </a:t>
            </a:r>
            <a:endParaRPr lang="en-US" dirty="0"/>
          </a:p>
          <a:p>
            <a:pPr lvl="1"/>
            <a:r>
              <a:rPr lang="en-IN" dirty="0"/>
              <a:t>Other countries</a:t>
            </a:r>
            <a:endParaRPr lang="en-US" dirty="0"/>
          </a:p>
          <a:p>
            <a:pPr lvl="0"/>
            <a:r>
              <a:rPr lang="en-IN" dirty="0"/>
              <a:t>Candidates placed in these regions will be grouped for sampling process</a:t>
            </a:r>
            <a:endParaRPr lang="en-US" dirty="0"/>
          </a:p>
          <a:p>
            <a:pPr lvl="0"/>
            <a:r>
              <a:rPr lang="en-IN" dirty="0"/>
              <a:t>The sample check will be conducted after around 200 candidates are placed in each of these regions by all the PIAs. Thus, sample verification is not based on specific periodicity but on completion of a target number. </a:t>
            </a:r>
            <a:endParaRPr lang="en-US" dirty="0"/>
          </a:p>
          <a:p>
            <a:pPr lvl="0"/>
            <a:r>
              <a:rPr lang="en-IN" dirty="0"/>
              <a:t>Around 5 candidates will be checked in each visit. </a:t>
            </a:r>
            <a:endParaRPr lang="en-US" dirty="0"/>
          </a:p>
          <a:p>
            <a:pPr lvl="0"/>
            <a:r>
              <a:rPr lang="en-IN" dirty="0"/>
              <a:t>Instalment release will be based on document verification. </a:t>
            </a:r>
            <a:endParaRPr lang="en-US" dirty="0"/>
          </a:p>
          <a:p>
            <a:pPr lvl="0"/>
            <a:r>
              <a:rPr lang="en-IN" dirty="0"/>
              <a:t>However, if major discrepancies are found after physical visit then it will lead to a condition of default. Action to be taken will be decided depending on the gravity of the situation.  </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917012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Placements outside the  State </a:t>
            </a:r>
            <a:endParaRPr lang="en-US" dirty="0"/>
          </a:p>
        </p:txBody>
      </p:sp>
      <p:sp>
        <p:nvSpPr>
          <p:cNvPr id="5" name="Content Placeholder 2"/>
          <p:cNvSpPr txBox="1">
            <a:spLocks/>
          </p:cNvSpPr>
          <p:nvPr/>
        </p:nvSpPr>
        <p:spPr>
          <a:xfrm>
            <a:off x="250423" y="1281810"/>
            <a:ext cx="8716963" cy="5576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smtClean="0"/>
          </a:p>
          <a:p>
            <a:pPr marL="0" indent="0">
              <a:buNone/>
            </a:pPr>
            <a:r>
              <a:rPr lang="en-US" dirty="0" smtClean="0"/>
              <a:t> </a:t>
            </a:r>
          </a:p>
          <a:p>
            <a:pPr marL="0" indent="0">
              <a:buNone/>
            </a:pPr>
            <a:endParaRPr lang="en-US" dirty="0" smtClean="0"/>
          </a:p>
        </p:txBody>
      </p:sp>
      <p:sp>
        <p:nvSpPr>
          <p:cNvPr id="4" name="Content Placeholder 2"/>
          <p:cNvSpPr txBox="1">
            <a:spLocks/>
          </p:cNvSpPr>
          <p:nvPr/>
        </p:nvSpPr>
        <p:spPr>
          <a:xfrm>
            <a:off x="250423" y="1281810"/>
            <a:ext cx="87169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buNone/>
            </a:pPr>
            <a:endParaRPr lang="en-US" dirty="0" smtClean="0"/>
          </a:p>
        </p:txBody>
      </p:sp>
      <p:sp>
        <p:nvSpPr>
          <p:cNvPr id="6" name="Content Placeholder 2"/>
          <p:cNvSpPr txBox="1">
            <a:spLocks/>
          </p:cNvSpPr>
          <p:nvPr/>
        </p:nvSpPr>
        <p:spPr>
          <a:xfrm>
            <a:off x="250423" y="1434210"/>
            <a:ext cx="8869363" cy="53121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IN" b="1" dirty="0" smtClean="0"/>
              <a:t>Document verification: </a:t>
            </a:r>
          </a:p>
          <a:p>
            <a:r>
              <a:rPr lang="en-IN" dirty="0" smtClean="0"/>
              <a:t>PIA </a:t>
            </a:r>
            <a:r>
              <a:rPr lang="en-IN" dirty="0"/>
              <a:t>should give the list of candidates employed outside the state and address of employer to SRLM and MoRD for AAP states and CTSA, SRLM and MORD for non AAP </a:t>
            </a:r>
            <a:r>
              <a:rPr lang="en-IN" dirty="0" smtClean="0"/>
              <a:t>states. </a:t>
            </a:r>
            <a:endParaRPr lang="en-US" dirty="0"/>
          </a:p>
          <a:p>
            <a:pPr marL="0" lvl="0" indent="0">
              <a:buNone/>
            </a:pPr>
            <a:r>
              <a:rPr lang="en-IN" b="1" dirty="0" smtClean="0"/>
              <a:t>Physical verification: </a:t>
            </a:r>
            <a:endParaRPr lang="en-US" b="1" dirty="0"/>
          </a:p>
          <a:p>
            <a:pPr lvl="1"/>
            <a:r>
              <a:rPr lang="en-IN" sz="2000" dirty="0"/>
              <a:t>If the employment of the candidates is within 100 km </a:t>
            </a:r>
            <a:r>
              <a:rPr lang="en-IN" sz="2000" dirty="0" smtClean="0"/>
              <a:t>monitoring agency will not change </a:t>
            </a:r>
          </a:p>
          <a:p>
            <a:pPr lvl="1"/>
            <a:r>
              <a:rPr lang="en-IN" sz="2000" dirty="0" smtClean="0"/>
              <a:t>In </a:t>
            </a:r>
            <a:r>
              <a:rPr lang="en-IN" sz="2000" dirty="0"/>
              <a:t>all other cases: CTSA of the state where the employment is located will be the monitoring agency whether the state is an AAP state or otherwise. </a:t>
            </a:r>
            <a:endParaRPr lang="en-IN" sz="2000" dirty="0" smtClean="0"/>
          </a:p>
          <a:p>
            <a:pPr lvl="1"/>
            <a:r>
              <a:rPr lang="en-IN" sz="2000" dirty="0" smtClean="0"/>
              <a:t>For </a:t>
            </a:r>
            <a:r>
              <a:rPr lang="en-IN" sz="2000" dirty="0"/>
              <a:t>every candidate physically verified at site ₹ 1000 will be paid as the monitoring fee. </a:t>
            </a:r>
            <a:endParaRPr lang="en-US" dirty="0" smtClean="0"/>
          </a:p>
          <a:p>
            <a:pPr marL="0" indent="0">
              <a:buNone/>
            </a:pPr>
            <a:endParaRPr lang="en-US" dirty="0" smtClean="0"/>
          </a:p>
        </p:txBody>
      </p:sp>
    </p:spTree>
    <p:extLst>
      <p:ext uri="{BB962C8B-B14F-4D97-AF65-F5344CB8AC3E}">
        <p14:creationId xmlns:p14="http://schemas.microsoft.com/office/powerpoint/2010/main" val="3338719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IN" dirty="0" smtClean="0"/>
              <a:t>Thank you </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697908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1764</TotalTime>
  <Words>2509</Words>
  <Application>Microsoft Office PowerPoint</Application>
  <PresentationFormat>On-screen Show (4:3)</PresentationFormat>
  <Paragraphs>383</Paragraphs>
  <Slides>25</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Times</vt:lpstr>
      <vt:lpstr>Times New Roman</vt:lpstr>
      <vt:lpstr>Vrinda</vt:lpstr>
      <vt:lpstr>Custom Design</vt:lpstr>
      <vt:lpstr>Chapter  7 </vt:lpstr>
      <vt:lpstr>Outline</vt:lpstr>
      <vt:lpstr>Tracking</vt:lpstr>
      <vt:lpstr>List of Standard Forms to collected for Group A: candidates - SF 7.1B1 </vt:lpstr>
      <vt:lpstr>Desk verification for Group ‘ A’  candidates </vt:lpstr>
      <vt:lpstr>Placement </vt:lpstr>
      <vt:lpstr>Proof of placement </vt:lpstr>
      <vt:lpstr>Wage </vt:lpstr>
      <vt:lpstr>Continuous employment (1/2)</vt:lpstr>
      <vt:lpstr>Continuous employment (2/2)</vt:lpstr>
      <vt:lpstr>Sampling for Physical verification:  Size and distribution </vt:lpstr>
      <vt:lpstr>Contd….</vt:lpstr>
      <vt:lpstr>Sampling for Physical verification:  Size </vt:lpstr>
      <vt:lpstr>Distribution of samples </vt:lpstr>
      <vt:lpstr>Mechanism to resolve differences</vt:lpstr>
      <vt:lpstr>Decision on placement </vt:lpstr>
      <vt:lpstr>Post Placement Support</vt:lpstr>
      <vt:lpstr>One year retention</vt:lpstr>
      <vt:lpstr>Career Progression </vt:lpstr>
      <vt:lpstr>Verification process for incentives</vt:lpstr>
      <vt:lpstr>Foreign Placements – Operational Definition</vt:lpstr>
      <vt:lpstr>Foreign Placements – Document verification </vt:lpstr>
      <vt:lpstr>Foreign Placements – Physical verification </vt:lpstr>
      <vt:lpstr>Placements outside the  State </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Som.Shekhar</dc:creator>
  <cp:lastModifiedBy>santosh</cp:lastModifiedBy>
  <cp:revision>196</cp:revision>
  <dcterms:created xsi:type="dcterms:W3CDTF">2014-07-28T14:05:51Z</dcterms:created>
  <dcterms:modified xsi:type="dcterms:W3CDTF">2015-08-06T16:36:44Z</dcterms:modified>
</cp:coreProperties>
</file>