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49"/>
  </p:notesMasterIdLst>
  <p:sldIdLst>
    <p:sldId id="256" r:id="rId2"/>
    <p:sldId id="306" r:id="rId3"/>
    <p:sldId id="305" r:id="rId4"/>
    <p:sldId id="280" r:id="rId5"/>
    <p:sldId id="297" r:id="rId6"/>
    <p:sldId id="263" r:id="rId7"/>
    <p:sldId id="262" r:id="rId8"/>
    <p:sldId id="302" r:id="rId9"/>
    <p:sldId id="260" r:id="rId10"/>
    <p:sldId id="281" r:id="rId11"/>
    <p:sldId id="282" r:id="rId12"/>
    <p:sldId id="283" r:id="rId13"/>
    <p:sldId id="284" r:id="rId14"/>
    <p:sldId id="285" r:id="rId15"/>
    <p:sldId id="299" r:id="rId16"/>
    <p:sldId id="286" r:id="rId17"/>
    <p:sldId id="296" r:id="rId18"/>
    <p:sldId id="287" r:id="rId19"/>
    <p:sldId id="288" r:id="rId20"/>
    <p:sldId id="294" r:id="rId21"/>
    <p:sldId id="298" r:id="rId22"/>
    <p:sldId id="301" r:id="rId23"/>
    <p:sldId id="303" r:id="rId24"/>
    <p:sldId id="304" r:id="rId25"/>
    <p:sldId id="289" r:id="rId26"/>
    <p:sldId id="290" r:id="rId27"/>
    <p:sldId id="291" r:id="rId28"/>
    <p:sldId id="292" r:id="rId29"/>
    <p:sldId id="300" r:id="rId30"/>
    <p:sldId id="293" r:id="rId31"/>
    <p:sldId id="261" r:id="rId32"/>
    <p:sldId id="264" r:id="rId33"/>
    <p:sldId id="265" r:id="rId34"/>
    <p:sldId id="266" r:id="rId35"/>
    <p:sldId id="267" r:id="rId36"/>
    <p:sldId id="268" r:id="rId37"/>
    <p:sldId id="269" r:id="rId38"/>
    <p:sldId id="270" r:id="rId39"/>
    <p:sldId id="271" r:id="rId40"/>
    <p:sldId id="272" r:id="rId41"/>
    <p:sldId id="273" r:id="rId42"/>
    <p:sldId id="274" r:id="rId43"/>
    <p:sldId id="275" r:id="rId44"/>
    <p:sldId id="276" r:id="rId45"/>
    <p:sldId id="277" r:id="rId46"/>
    <p:sldId id="278" r:id="rId47"/>
    <p:sldId id="27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3B3"/>
    <a:srgbClr val="898989"/>
    <a:srgbClr val="583A84"/>
    <a:srgbClr val="D9DADA"/>
    <a:srgbClr val="000099"/>
    <a:srgbClr val="FFCC28"/>
    <a:srgbClr val="D3913D"/>
    <a:srgbClr val="CC8B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2" d="100"/>
          <a:sy n="72" d="100"/>
        </p:scale>
        <p:origin x="1266" y="72"/>
      </p:cViewPr>
      <p:guideLst>
        <p:guide orient="horz" pos="2160"/>
        <p:guide pos="290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F7AD07-79BC-479A-8934-11102E08763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62A4D4A-D629-45FE-AB57-D14C58C5151F}">
      <dgm:prSet phldrT="[Text]"/>
      <dgm:spPr>
        <a:solidFill>
          <a:srgbClr val="583A84"/>
        </a:solidFill>
        <a:ln>
          <a:solidFill>
            <a:srgbClr val="7030A0"/>
          </a:solidFill>
        </a:ln>
      </dgm:spPr>
      <dgm:t>
        <a:bodyPr/>
        <a:lstStyle/>
        <a:p>
          <a:r>
            <a:rPr lang="en-US" dirty="0" smtClean="0"/>
            <a:t>OPENING OF TRAINING CENTRE </a:t>
          </a:r>
          <a:endParaRPr lang="en-US" dirty="0"/>
        </a:p>
      </dgm:t>
    </dgm:pt>
    <dgm:pt modelId="{3D87B2EE-9568-43C6-B4D0-07F456B8A92C}" type="parTrans" cxnId="{105F4501-775B-48E3-AD45-02F0F3CE4980}">
      <dgm:prSet/>
      <dgm:spPr/>
      <dgm:t>
        <a:bodyPr/>
        <a:lstStyle/>
        <a:p>
          <a:endParaRPr lang="en-US"/>
        </a:p>
      </dgm:t>
    </dgm:pt>
    <dgm:pt modelId="{4E63D06F-6A68-4D32-B17D-B43B149744C0}" type="sibTrans" cxnId="{105F4501-775B-48E3-AD45-02F0F3CE4980}">
      <dgm:prSet/>
      <dgm:spPr/>
      <dgm:t>
        <a:bodyPr/>
        <a:lstStyle/>
        <a:p>
          <a:endParaRPr lang="en-US"/>
        </a:p>
      </dgm:t>
    </dgm:pt>
    <dgm:pt modelId="{8505D6E0-299E-4206-BBAD-5DBE57EA2032}">
      <dgm:prSet phldrT="[Text]"/>
      <dgm:spPr>
        <a:solidFill>
          <a:srgbClr val="CBC9F9">
            <a:alpha val="89804"/>
          </a:srgbClr>
        </a:solidFill>
      </dgm:spPr>
      <dgm:t>
        <a:bodyPr/>
        <a:lstStyle/>
        <a:p>
          <a:r>
            <a:rPr lang="en-US" dirty="0" smtClean="0"/>
            <a:t>Look and feel</a:t>
          </a:r>
          <a:endParaRPr lang="en-US" dirty="0"/>
        </a:p>
      </dgm:t>
    </dgm:pt>
    <dgm:pt modelId="{A943B2CA-DB64-4C49-9805-619B92034E93}" type="parTrans" cxnId="{F945747F-9915-429A-9E80-190D1EAECD77}">
      <dgm:prSet/>
      <dgm:spPr/>
      <dgm:t>
        <a:bodyPr/>
        <a:lstStyle/>
        <a:p>
          <a:endParaRPr lang="en-US"/>
        </a:p>
      </dgm:t>
    </dgm:pt>
    <dgm:pt modelId="{DE153002-1DDA-437F-B222-C5836EDDD5F8}" type="sibTrans" cxnId="{F945747F-9915-429A-9E80-190D1EAECD77}">
      <dgm:prSet/>
      <dgm:spPr/>
      <dgm:t>
        <a:bodyPr/>
        <a:lstStyle/>
        <a:p>
          <a:endParaRPr lang="en-US"/>
        </a:p>
      </dgm:t>
    </dgm:pt>
    <dgm:pt modelId="{E4000336-5FDD-4376-AD62-605633B5A070}">
      <dgm:prSet phldrT="[Text]"/>
      <dgm:spPr>
        <a:solidFill>
          <a:srgbClr val="583A84"/>
        </a:solidFill>
        <a:ln>
          <a:solidFill>
            <a:srgbClr val="7030A0"/>
          </a:solidFill>
        </a:ln>
      </dgm:spPr>
      <dgm:t>
        <a:bodyPr/>
        <a:lstStyle/>
        <a:p>
          <a:r>
            <a:rPr lang="en-US" dirty="0" smtClean="0"/>
            <a:t>INSPECTION OF A TRAINING CENTRE </a:t>
          </a:r>
          <a:endParaRPr lang="en-US" dirty="0"/>
        </a:p>
      </dgm:t>
    </dgm:pt>
    <dgm:pt modelId="{E70F58B8-A051-4179-82DD-F91307170832}" type="parTrans" cxnId="{1463D429-E86A-47EA-8B63-408C5E66ED80}">
      <dgm:prSet/>
      <dgm:spPr/>
      <dgm:t>
        <a:bodyPr/>
        <a:lstStyle/>
        <a:p>
          <a:endParaRPr lang="en-US"/>
        </a:p>
      </dgm:t>
    </dgm:pt>
    <dgm:pt modelId="{2C644BCA-68F3-4FD1-B497-062DBE2F5BF2}" type="sibTrans" cxnId="{1463D429-E86A-47EA-8B63-408C5E66ED80}">
      <dgm:prSet/>
      <dgm:spPr/>
      <dgm:t>
        <a:bodyPr/>
        <a:lstStyle/>
        <a:p>
          <a:endParaRPr lang="en-US"/>
        </a:p>
      </dgm:t>
    </dgm:pt>
    <dgm:pt modelId="{FBC504AE-426F-4866-84ED-3103A9D94C66}">
      <dgm:prSet phldrT="[Text]"/>
      <dgm:spPr>
        <a:solidFill>
          <a:srgbClr val="CBC9F9">
            <a:alpha val="89804"/>
          </a:srgbClr>
        </a:solidFill>
      </dgm:spPr>
      <dgm:t>
        <a:bodyPr/>
        <a:lstStyle/>
        <a:p>
          <a:r>
            <a:rPr lang="en-US" dirty="0" smtClean="0"/>
            <a:t>Protocol for inspection of a training center</a:t>
          </a:r>
          <a:endParaRPr lang="en-US" dirty="0"/>
        </a:p>
      </dgm:t>
    </dgm:pt>
    <dgm:pt modelId="{66D6C48E-0EE6-468E-A1E6-62B4784F0A62}" type="parTrans" cxnId="{5F11D343-3D3A-4F55-A1CC-0DE7289F0C00}">
      <dgm:prSet/>
      <dgm:spPr/>
      <dgm:t>
        <a:bodyPr/>
        <a:lstStyle/>
        <a:p>
          <a:endParaRPr lang="en-US"/>
        </a:p>
      </dgm:t>
    </dgm:pt>
    <dgm:pt modelId="{E539F90C-01DF-4E5C-8FF7-4B60EC1B7236}" type="sibTrans" cxnId="{5F11D343-3D3A-4F55-A1CC-0DE7289F0C00}">
      <dgm:prSet/>
      <dgm:spPr/>
      <dgm:t>
        <a:bodyPr/>
        <a:lstStyle/>
        <a:p>
          <a:endParaRPr lang="en-US"/>
        </a:p>
      </dgm:t>
    </dgm:pt>
    <dgm:pt modelId="{720A2DDE-6234-4E43-A6D0-02EDBD1AC67F}">
      <dgm:prSet phldrT="[Text]"/>
      <dgm:spPr>
        <a:solidFill>
          <a:srgbClr val="583A84"/>
        </a:solidFill>
        <a:ln>
          <a:solidFill>
            <a:srgbClr val="7030A0"/>
          </a:solidFill>
        </a:ln>
      </dgm:spPr>
      <dgm:t>
        <a:bodyPr/>
        <a:lstStyle/>
        <a:p>
          <a:r>
            <a:rPr lang="en-US" dirty="0" smtClean="0"/>
            <a:t>Others</a:t>
          </a:r>
          <a:endParaRPr lang="en-US" dirty="0"/>
        </a:p>
      </dgm:t>
    </dgm:pt>
    <dgm:pt modelId="{3505EF9F-C4BE-44F6-8A1D-847CB3C80C5E}" type="parTrans" cxnId="{7ABB1AB4-7304-4D1C-BA52-A91DCCA6BB2E}">
      <dgm:prSet/>
      <dgm:spPr/>
      <dgm:t>
        <a:bodyPr/>
        <a:lstStyle/>
        <a:p>
          <a:endParaRPr lang="en-US"/>
        </a:p>
      </dgm:t>
    </dgm:pt>
    <dgm:pt modelId="{A3019DAE-495A-42DC-8190-6626D414FA57}" type="sibTrans" cxnId="{7ABB1AB4-7304-4D1C-BA52-A91DCCA6BB2E}">
      <dgm:prSet/>
      <dgm:spPr/>
      <dgm:t>
        <a:bodyPr/>
        <a:lstStyle/>
        <a:p>
          <a:endParaRPr lang="en-US"/>
        </a:p>
      </dgm:t>
    </dgm:pt>
    <dgm:pt modelId="{79A77308-01B7-4027-AA44-8E15461AC4CD}">
      <dgm:prSet phldrT="[Text]"/>
      <dgm:spPr>
        <a:solidFill>
          <a:srgbClr val="CBC9F9">
            <a:alpha val="89804"/>
          </a:srgbClr>
        </a:solidFill>
      </dgm:spPr>
      <dgm:t>
        <a:bodyPr/>
        <a:lstStyle/>
        <a:p>
          <a:r>
            <a:rPr lang="en-US" dirty="0" smtClean="0"/>
            <a:t>Protocol for uniform distribution</a:t>
          </a:r>
          <a:endParaRPr lang="en-US" dirty="0"/>
        </a:p>
      </dgm:t>
    </dgm:pt>
    <dgm:pt modelId="{EBFAB088-6296-48E3-B3BF-E2F64B3C35C4}" type="parTrans" cxnId="{993E8ED5-4E8B-4AB6-BC28-7501CB3215DD}">
      <dgm:prSet/>
      <dgm:spPr/>
      <dgm:t>
        <a:bodyPr/>
        <a:lstStyle/>
        <a:p>
          <a:endParaRPr lang="en-US"/>
        </a:p>
      </dgm:t>
    </dgm:pt>
    <dgm:pt modelId="{3C9EF59B-931B-43A9-9958-5000854468E0}" type="sibTrans" cxnId="{993E8ED5-4E8B-4AB6-BC28-7501CB3215DD}">
      <dgm:prSet/>
      <dgm:spPr/>
      <dgm:t>
        <a:bodyPr/>
        <a:lstStyle/>
        <a:p>
          <a:endParaRPr lang="en-US"/>
        </a:p>
      </dgm:t>
    </dgm:pt>
    <dgm:pt modelId="{E6BF44D9-4465-4552-A970-4740009D5161}">
      <dgm:prSet/>
      <dgm:spPr>
        <a:solidFill>
          <a:srgbClr val="CBC9F9">
            <a:alpha val="89804"/>
          </a:srgbClr>
        </a:solidFill>
      </dgm:spPr>
      <dgm:t>
        <a:bodyPr/>
        <a:lstStyle/>
        <a:p>
          <a:r>
            <a:rPr lang="en-US" dirty="0" smtClean="0"/>
            <a:t>Due diligence</a:t>
          </a:r>
          <a:endParaRPr lang="en-US" dirty="0"/>
        </a:p>
      </dgm:t>
    </dgm:pt>
    <dgm:pt modelId="{42C071C7-E5C9-4BE2-8D26-10D6673644CB}" type="parTrans" cxnId="{00A50A3F-5FDD-4449-BA1B-27EB6E85F354}">
      <dgm:prSet/>
      <dgm:spPr/>
      <dgm:t>
        <a:bodyPr/>
        <a:lstStyle/>
        <a:p>
          <a:endParaRPr lang="en-US"/>
        </a:p>
      </dgm:t>
    </dgm:pt>
    <dgm:pt modelId="{FFA98587-1450-4A24-B338-FD96A6ECCB58}" type="sibTrans" cxnId="{00A50A3F-5FDD-4449-BA1B-27EB6E85F354}">
      <dgm:prSet/>
      <dgm:spPr/>
      <dgm:t>
        <a:bodyPr/>
        <a:lstStyle/>
        <a:p>
          <a:endParaRPr lang="en-US"/>
        </a:p>
      </dgm:t>
    </dgm:pt>
    <dgm:pt modelId="{E19BD6CD-552F-4A30-9FC5-06C17950C3FA}">
      <dgm:prSet/>
      <dgm:spPr>
        <a:solidFill>
          <a:srgbClr val="CBC9F9">
            <a:alpha val="89804"/>
          </a:srgbClr>
        </a:solidFill>
      </dgm:spPr>
      <dgm:t>
        <a:bodyPr/>
        <a:lstStyle/>
        <a:p>
          <a:r>
            <a:rPr lang="en-US" dirty="0" smtClean="0"/>
            <a:t>Daily Monitoring</a:t>
          </a:r>
          <a:endParaRPr lang="en-US" dirty="0"/>
        </a:p>
      </dgm:t>
    </dgm:pt>
    <dgm:pt modelId="{0CF20FC3-DBA0-4012-9F93-8C45E5081B11}" type="parTrans" cxnId="{99EF7E90-9FFF-41A6-86AE-C57EC87C4635}">
      <dgm:prSet/>
      <dgm:spPr/>
      <dgm:t>
        <a:bodyPr/>
        <a:lstStyle/>
        <a:p>
          <a:endParaRPr lang="en-US"/>
        </a:p>
      </dgm:t>
    </dgm:pt>
    <dgm:pt modelId="{D1072A7F-4623-40DE-9DED-FDCFD3CF1A7F}" type="sibTrans" cxnId="{99EF7E90-9FFF-41A6-86AE-C57EC87C4635}">
      <dgm:prSet/>
      <dgm:spPr/>
      <dgm:t>
        <a:bodyPr/>
        <a:lstStyle/>
        <a:p>
          <a:endParaRPr lang="en-US"/>
        </a:p>
      </dgm:t>
    </dgm:pt>
    <dgm:pt modelId="{97AFD055-2FBF-46AB-B47A-B7D9214F438B}">
      <dgm:prSet/>
      <dgm:spPr>
        <a:solidFill>
          <a:srgbClr val="CBC9F9">
            <a:alpha val="89804"/>
          </a:srgbClr>
        </a:solidFill>
      </dgm:spPr>
      <dgm:t>
        <a:bodyPr/>
        <a:lstStyle/>
        <a:p>
          <a:r>
            <a:rPr lang="en-US" dirty="0" smtClean="0"/>
            <a:t>Protocol for CCTV Monitoring</a:t>
          </a:r>
          <a:endParaRPr lang="en-US" dirty="0"/>
        </a:p>
      </dgm:t>
    </dgm:pt>
    <dgm:pt modelId="{7E63E868-6F1C-40C0-BD3F-2A136FD151F3}" type="parTrans" cxnId="{4DFBB051-D526-4D6A-89D5-61D29C528227}">
      <dgm:prSet/>
      <dgm:spPr/>
      <dgm:t>
        <a:bodyPr/>
        <a:lstStyle/>
        <a:p>
          <a:endParaRPr lang="en-US"/>
        </a:p>
      </dgm:t>
    </dgm:pt>
    <dgm:pt modelId="{57F5F3DF-7B85-4342-BB56-1410524239E4}" type="sibTrans" cxnId="{4DFBB051-D526-4D6A-89D5-61D29C528227}">
      <dgm:prSet/>
      <dgm:spPr/>
      <dgm:t>
        <a:bodyPr/>
        <a:lstStyle/>
        <a:p>
          <a:endParaRPr lang="en-US"/>
        </a:p>
      </dgm:t>
    </dgm:pt>
    <dgm:pt modelId="{2957E35C-6C96-4CE2-A30D-6312635A4051}">
      <dgm:prSet/>
      <dgm:spPr>
        <a:solidFill>
          <a:srgbClr val="CBC9F9">
            <a:alpha val="89804"/>
          </a:srgbClr>
        </a:solidFill>
      </dgm:spPr>
      <dgm:t>
        <a:bodyPr/>
        <a:lstStyle/>
        <a:p>
          <a:r>
            <a:rPr lang="en-US" dirty="0" smtClean="0"/>
            <a:t>Assessment and certification</a:t>
          </a:r>
          <a:endParaRPr lang="en-US" dirty="0"/>
        </a:p>
      </dgm:t>
    </dgm:pt>
    <dgm:pt modelId="{CE6B62AA-5D8D-421A-846D-8FDBCF8A4CF9}" type="parTrans" cxnId="{3089C63D-3812-49AE-B716-48745A3902CA}">
      <dgm:prSet/>
      <dgm:spPr/>
      <dgm:t>
        <a:bodyPr/>
        <a:lstStyle/>
        <a:p>
          <a:endParaRPr lang="en-US"/>
        </a:p>
      </dgm:t>
    </dgm:pt>
    <dgm:pt modelId="{10CF69D4-ECA3-467F-8A14-597F2F9BD981}" type="sibTrans" cxnId="{3089C63D-3812-49AE-B716-48745A3902CA}">
      <dgm:prSet/>
      <dgm:spPr/>
      <dgm:t>
        <a:bodyPr/>
        <a:lstStyle/>
        <a:p>
          <a:endParaRPr lang="en-US"/>
        </a:p>
      </dgm:t>
    </dgm:pt>
    <dgm:pt modelId="{61DD6FF9-4D68-4106-BA0D-D90309E29871}">
      <dgm:prSet/>
      <dgm:spPr>
        <a:solidFill>
          <a:srgbClr val="CBC9F9">
            <a:alpha val="89804"/>
          </a:srgbClr>
        </a:solidFill>
      </dgm:spPr>
      <dgm:t>
        <a:bodyPr/>
        <a:lstStyle/>
        <a:p>
          <a:r>
            <a:rPr lang="en-US" dirty="0" smtClean="0"/>
            <a:t>Conducting training outside state</a:t>
          </a:r>
          <a:endParaRPr lang="en-US" dirty="0"/>
        </a:p>
      </dgm:t>
    </dgm:pt>
    <dgm:pt modelId="{3281DD23-DB19-4F11-8AF8-7A876E4E6F71}" type="parTrans" cxnId="{443467DF-7437-4520-B0B6-9C1948A31656}">
      <dgm:prSet/>
      <dgm:spPr/>
      <dgm:t>
        <a:bodyPr/>
        <a:lstStyle/>
        <a:p>
          <a:endParaRPr lang="en-US"/>
        </a:p>
      </dgm:t>
    </dgm:pt>
    <dgm:pt modelId="{A00B3459-7079-4E34-8853-7046619F10A1}" type="sibTrans" cxnId="{443467DF-7437-4520-B0B6-9C1948A31656}">
      <dgm:prSet/>
      <dgm:spPr/>
      <dgm:t>
        <a:bodyPr/>
        <a:lstStyle/>
        <a:p>
          <a:endParaRPr lang="en-US"/>
        </a:p>
      </dgm:t>
    </dgm:pt>
    <dgm:pt modelId="{05D528E0-45E5-4A49-8FA2-44A8AB6A8325}" type="pres">
      <dgm:prSet presAssocID="{72F7AD07-79BC-479A-8934-11102E087634}" presName="Name0" presStyleCnt="0">
        <dgm:presLayoutVars>
          <dgm:dir/>
          <dgm:animLvl val="lvl"/>
          <dgm:resizeHandles val="exact"/>
        </dgm:presLayoutVars>
      </dgm:prSet>
      <dgm:spPr/>
      <dgm:t>
        <a:bodyPr/>
        <a:lstStyle/>
        <a:p>
          <a:endParaRPr lang="en-US"/>
        </a:p>
      </dgm:t>
    </dgm:pt>
    <dgm:pt modelId="{E5077D6D-EE56-4A1D-A67C-9C18596A42A6}" type="pres">
      <dgm:prSet presAssocID="{C62A4D4A-D629-45FE-AB57-D14C58C5151F}" presName="composite" presStyleCnt="0"/>
      <dgm:spPr/>
    </dgm:pt>
    <dgm:pt modelId="{61E60F6F-8580-4CBA-AEA2-8462EDA4CED8}" type="pres">
      <dgm:prSet presAssocID="{C62A4D4A-D629-45FE-AB57-D14C58C5151F}" presName="parTx" presStyleLbl="alignNode1" presStyleIdx="0" presStyleCnt="3">
        <dgm:presLayoutVars>
          <dgm:chMax val="0"/>
          <dgm:chPref val="0"/>
          <dgm:bulletEnabled val="1"/>
        </dgm:presLayoutVars>
      </dgm:prSet>
      <dgm:spPr/>
      <dgm:t>
        <a:bodyPr/>
        <a:lstStyle/>
        <a:p>
          <a:endParaRPr lang="en-US"/>
        </a:p>
      </dgm:t>
    </dgm:pt>
    <dgm:pt modelId="{72089862-2253-478B-B6B0-4E2E1ECFE5B5}" type="pres">
      <dgm:prSet presAssocID="{C62A4D4A-D629-45FE-AB57-D14C58C5151F}" presName="desTx" presStyleLbl="alignAccFollowNode1" presStyleIdx="0" presStyleCnt="3">
        <dgm:presLayoutVars>
          <dgm:bulletEnabled val="1"/>
        </dgm:presLayoutVars>
      </dgm:prSet>
      <dgm:spPr/>
      <dgm:t>
        <a:bodyPr/>
        <a:lstStyle/>
        <a:p>
          <a:endParaRPr lang="en-US"/>
        </a:p>
      </dgm:t>
    </dgm:pt>
    <dgm:pt modelId="{4991092A-663C-4BCC-A2CB-1C359837E0EB}" type="pres">
      <dgm:prSet presAssocID="{4E63D06F-6A68-4D32-B17D-B43B149744C0}" presName="space" presStyleCnt="0"/>
      <dgm:spPr/>
    </dgm:pt>
    <dgm:pt modelId="{761AF748-7434-4F0C-9FCE-94B1A0DE0D9F}" type="pres">
      <dgm:prSet presAssocID="{E4000336-5FDD-4376-AD62-605633B5A070}" presName="composite" presStyleCnt="0"/>
      <dgm:spPr/>
    </dgm:pt>
    <dgm:pt modelId="{B7FB82D8-61F6-4734-9E4A-20489B465D52}" type="pres">
      <dgm:prSet presAssocID="{E4000336-5FDD-4376-AD62-605633B5A070}" presName="parTx" presStyleLbl="alignNode1" presStyleIdx="1" presStyleCnt="3">
        <dgm:presLayoutVars>
          <dgm:chMax val="0"/>
          <dgm:chPref val="0"/>
          <dgm:bulletEnabled val="1"/>
        </dgm:presLayoutVars>
      </dgm:prSet>
      <dgm:spPr/>
      <dgm:t>
        <a:bodyPr/>
        <a:lstStyle/>
        <a:p>
          <a:endParaRPr lang="en-US"/>
        </a:p>
      </dgm:t>
    </dgm:pt>
    <dgm:pt modelId="{C06A46E3-5F15-45BB-B2A6-2E88DB2F4475}" type="pres">
      <dgm:prSet presAssocID="{E4000336-5FDD-4376-AD62-605633B5A070}" presName="desTx" presStyleLbl="alignAccFollowNode1" presStyleIdx="1" presStyleCnt="3">
        <dgm:presLayoutVars>
          <dgm:bulletEnabled val="1"/>
        </dgm:presLayoutVars>
      </dgm:prSet>
      <dgm:spPr/>
      <dgm:t>
        <a:bodyPr/>
        <a:lstStyle/>
        <a:p>
          <a:endParaRPr lang="en-US"/>
        </a:p>
      </dgm:t>
    </dgm:pt>
    <dgm:pt modelId="{EB908C2A-275D-4D23-8B1A-B12283D0C6F9}" type="pres">
      <dgm:prSet presAssocID="{2C644BCA-68F3-4FD1-B497-062DBE2F5BF2}" presName="space" presStyleCnt="0"/>
      <dgm:spPr/>
    </dgm:pt>
    <dgm:pt modelId="{A99D3054-273E-4DE9-BC02-94F9F1F1009E}" type="pres">
      <dgm:prSet presAssocID="{720A2DDE-6234-4E43-A6D0-02EDBD1AC67F}" presName="composite" presStyleCnt="0"/>
      <dgm:spPr/>
    </dgm:pt>
    <dgm:pt modelId="{48C18F5A-2B29-4121-88C8-D5F8D185E476}" type="pres">
      <dgm:prSet presAssocID="{720A2DDE-6234-4E43-A6D0-02EDBD1AC67F}" presName="parTx" presStyleLbl="alignNode1" presStyleIdx="2" presStyleCnt="3">
        <dgm:presLayoutVars>
          <dgm:chMax val="0"/>
          <dgm:chPref val="0"/>
          <dgm:bulletEnabled val="1"/>
        </dgm:presLayoutVars>
      </dgm:prSet>
      <dgm:spPr/>
      <dgm:t>
        <a:bodyPr/>
        <a:lstStyle/>
        <a:p>
          <a:endParaRPr lang="en-US"/>
        </a:p>
      </dgm:t>
    </dgm:pt>
    <dgm:pt modelId="{08DEFF09-D760-4980-A260-888AE2587514}" type="pres">
      <dgm:prSet presAssocID="{720A2DDE-6234-4E43-A6D0-02EDBD1AC67F}" presName="desTx" presStyleLbl="alignAccFollowNode1" presStyleIdx="2" presStyleCnt="3">
        <dgm:presLayoutVars>
          <dgm:bulletEnabled val="1"/>
        </dgm:presLayoutVars>
      </dgm:prSet>
      <dgm:spPr/>
      <dgm:t>
        <a:bodyPr/>
        <a:lstStyle/>
        <a:p>
          <a:endParaRPr lang="en-US"/>
        </a:p>
      </dgm:t>
    </dgm:pt>
  </dgm:ptLst>
  <dgm:cxnLst>
    <dgm:cxn modelId="{3089C63D-3812-49AE-B716-48745A3902CA}" srcId="{720A2DDE-6234-4E43-A6D0-02EDBD1AC67F}" destId="{2957E35C-6C96-4CE2-A30D-6312635A4051}" srcOrd="1" destOrd="0" parTransId="{CE6B62AA-5D8D-421A-846D-8FDBCF8A4CF9}" sibTransId="{10CF69D4-ECA3-467F-8A14-597F2F9BD981}"/>
    <dgm:cxn modelId="{1E34A66B-FEE7-4DB8-9B4B-5758079E2438}" type="presOf" srcId="{72F7AD07-79BC-479A-8934-11102E087634}" destId="{05D528E0-45E5-4A49-8FA2-44A8AB6A8325}" srcOrd="0" destOrd="0" presId="urn:microsoft.com/office/officeart/2005/8/layout/hList1"/>
    <dgm:cxn modelId="{30D624F7-84E6-43A1-969C-40816B84A2E6}" type="presOf" srcId="{8505D6E0-299E-4206-BBAD-5DBE57EA2032}" destId="{72089862-2253-478B-B6B0-4E2E1ECFE5B5}" srcOrd="0" destOrd="0" presId="urn:microsoft.com/office/officeart/2005/8/layout/hList1"/>
    <dgm:cxn modelId="{45C821A4-8440-45DC-9C17-FEE0804E14E0}" type="presOf" srcId="{97AFD055-2FBF-46AB-B47A-B7D9214F438B}" destId="{C06A46E3-5F15-45BB-B2A6-2E88DB2F4475}" srcOrd="0" destOrd="1" presId="urn:microsoft.com/office/officeart/2005/8/layout/hList1"/>
    <dgm:cxn modelId="{23983B34-AABE-471E-B311-BE32BCF7D169}" type="presOf" srcId="{FBC504AE-426F-4866-84ED-3103A9D94C66}" destId="{C06A46E3-5F15-45BB-B2A6-2E88DB2F4475}" srcOrd="0" destOrd="0" presId="urn:microsoft.com/office/officeart/2005/8/layout/hList1"/>
    <dgm:cxn modelId="{8F9EC73A-44F6-45F4-859E-555E8C65AF63}" type="presOf" srcId="{E4000336-5FDD-4376-AD62-605633B5A070}" destId="{B7FB82D8-61F6-4734-9E4A-20489B465D52}" srcOrd="0" destOrd="0" presId="urn:microsoft.com/office/officeart/2005/8/layout/hList1"/>
    <dgm:cxn modelId="{33394214-60DE-48A8-9125-F3CCAD6A9C1B}" type="presOf" srcId="{E19BD6CD-552F-4A30-9FC5-06C17950C3FA}" destId="{72089862-2253-478B-B6B0-4E2E1ECFE5B5}" srcOrd="0" destOrd="2" presId="urn:microsoft.com/office/officeart/2005/8/layout/hList1"/>
    <dgm:cxn modelId="{99EF7E90-9FFF-41A6-86AE-C57EC87C4635}" srcId="{C62A4D4A-D629-45FE-AB57-D14C58C5151F}" destId="{E19BD6CD-552F-4A30-9FC5-06C17950C3FA}" srcOrd="2" destOrd="0" parTransId="{0CF20FC3-DBA0-4012-9F93-8C45E5081B11}" sibTransId="{D1072A7F-4623-40DE-9DED-FDCFD3CF1A7F}"/>
    <dgm:cxn modelId="{959E357A-25AC-4405-AE69-48D7397162D8}" type="presOf" srcId="{79A77308-01B7-4027-AA44-8E15461AC4CD}" destId="{08DEFF09-D760-4980-A260-888AE2587514}" srcOrd="0" destOrd="0" presId="urn:microsoft.com/office/officeart/2005/8/layout/hList1"/>
    <dgm:cxn modelId="{00A50A3F-5FDD-4449-BA1B-27EB6E85F354}" srcId="{C62A4D4A-D629-45FE-AB57-D14C58C5151F}" destId="{E6BF44D9-4465-4552-A970-4740009D5161}" srcOrd="1" destOrd="0" parTransId="{42C071C7-E5C9-4BE2-8D26-10D6673644CB}" sibTransId="{FFA98587-1450-4A24-B338-FD96A6ECCB58}"/>
    <dgm:cxn modelId="{1463D429-E86A-47EA-8B63-408C5E66ED80}" srcId="{72F7AD07-79BC-479A-8934-11102E087634}" destId="{E4000336-5FDD-4376-AD62-605633B5A070}" srcOrd="1" destOrd="0" parTransId="{E70F58B8-A051-4179-82DD-F91307170832}" sibTransId="{2C644BCA-68F3-4FD1-B497-062DBE2F5BF2}"/>
    <dgm:cxn modelId="{443467DF-7437-4520-B0B6-9C1948A31656}" srcId="{720A2DDE-6234-4E43-A6D0-02EDBD1AC67F}" destId="{61DD6FF9-4D68-4106-BA0D-D90309E29871}" srcOrd="2" destOrd="0" parTransId="{3281DD23-DB19-4F11-8AF8-7A876E4E6F71}" sibTransId="{A00B3459-7079-4E34-8853-7046619F10A1}"/>
    <dgm:cxn modelId="{94472435-C7D4-4693-8CC5-0F1B3FA9E11B}" type="presOf" srcId="{61DD6FF9-4D68-4106-BA0D-D90309E29871}" destId="{08DEFF09-D760-4980-A260-888AE2587514}" srcOrd="0" destOrd="2" presId="urn:microsoft.com/office/officeart/2005/8/layout/hList1"/>
    <dgm:cxn modelId="{5F11D343-3D3A-4F55-A1CC-0DE7289F0C00}" srcId="{E4000336-5FDD-4376-AD62-605633B5A070}" destId="{FBC504AE-426F-4866-84ED-3103A9D94C66}" srcOrd="0" destOrd="0" parTransId="{66D6C48E-0EE6-468E-A1E6-62B4784F0A62}" sibTransId="{E539F90C-01DF-4E5C-8FF7-4B60EC1B7236}"/>
    <dgm:cxn modelId="{993E8ED5-4E8B-4AB6-BC28-7501CB3215DD}" srcId="{720A2DDE-6234-4E43-A6D0-02EDBD1AC67F}" destId="{79A77308-01B7-4027-AA44-8E15461AC4CD}" srcOrd="0" destOrd="0" parTransId="{EBFAB088-6296-48E3-B3BF-E2F64B3C35C4}" sibTransId="{3C9EF59B-931B-43A9-9958-5000854468E0}"/>
    <dgm:cxn modelId="{F945747F-9915-429A-9E80-190D1EAECD77}" srcId="{C62A4D4A-D629-45FE-AB57-D14C58C5151F}" destId="{8505D6E0-299E-4206-BBAD-5DBE57EA2032}" srcOrd="0" destOrd="0" parTransId="{A943B2CA-DB64-4C49-9805-619B92034E93}" sibTransId="{DE153002-1DDA-437F-B222-C5836EDDD5F8}"/>
    <dgm:cxn modelId="{105F4501-775B-48E3-AD45-02F0F3CE4980}" srcId="{72F7AD07-79BC-479A-8934-11102E087634}" destId="{C62A4D4A-D629-45FE-AB57-D14C58C5151F}" srcOrd="0" destOrd="0" parTransId="{3D87B2EE-9568-43C6-B4D0-07F456B8A92C}" sibTransId="{4E63D06F-6A68-4D32-B17D-B43B149744C0}"/>
    <dgm:cxn modelId="{7ABB1AB4-7304-4D1C-BA52-A91DCCA6BB2E}" srcId="{72F7AD07-79BC-479A-8934-11102E087634}" destId="{720A2DDE-6234-4E43-A6D0-02EDBD1AC67F}" srcOrd="2" destOrd="0" parTransId="{3505EF9F-C4BE-44F6-8A1D-847CB3C80C5E}" sibTransId="{A3019DAE-495A-42DC-8190-6626D414FA57}"/>
    <dgm:cxn modelId="{4DFBB051-D526-4D6A-89D5-61D29C528227}" srcId="{E4000336-5FDD-4376-AD62-605633B5A070}" destId="{97AFD055-2FBF-46AB-B47A-B7D9214F438B}" srcOrd="1" destOrd="0" parTransId="{7E63E868-6F1C-40C0-BD3F-2A136FD151F3}" sibTransId="{57F5F3DF-7B85-4342-BB56-1410524239E4}"/>
    <dgm:cxn modelId="{9A1E0CE2-D058-4F97-A803-53992E3B6A2D}" type="presOf" srcId="{C62A4D4A-D629-45FE-AB57-D14C58C5151F}" destId="{61E60F6F-8580-4CBA-AEA2-8462EDA4CED8}" srcOrd="0" destOrd="0" presId="urn:microsoft.com/office/officeart/2005/8/layout/hList1"/>
    <dgm:cxn modelId="{7142CEE5-6120-4F70-85EF-4E74776513E3}" type="presOf" srcId="{720A2DDE-6234-4E43-A6D0-02EDBD1AC67F}" destId="{48C18F5A-2B29-4121-88C8-D5F8D185E476}" srcOrd="0" destOrd="0" presId="urn:microsoft.com/office/officeart/2005/8/layout/hList1"/>
    <dgm:cxn modelId="{E1D9CD5A-8D6C-4290-8DC3-7BBC7A768BF4}" type="presOf" srcId="{E6BF44D9-4465-4552-A970-4740009D5161}" destId="{72089862-2253-478B-B6B0-4E2E1ECFE5B5}" srcOrd="0" destOrd="1" presId="urn:microsoft.com/office/officeart/2005/8/layout/hList1"/>
    <dgm:cxn modelId="{EA66893C-C576-4943-A819-7340AB327DBB}" type="presOf" srcId="{2957E35C-6C96-4CE2-A30D-6312635A4051}" destId="{08DEFF09-D760-4980-A260-888AE2587514}" srcOrd="0" destOrd="1" presId="urn:microsoft.com/office/officeart/2005/8/layout/hList1"/>
    <dgm:cxn modelId="{56D9560E-7BB6-4D50-9C7D-18DBFAC19056}" type="presParOf" srcId="{05D528E0-45E5-4A49-8FA2-44A8AB6A8325}" destId="{E5077D6D-EE56-4A1D-A67C-9C18596A42A6}" srcOrd="0" destOrd="0" presId="urn:microsoft.com/office/officeart/2005/8/layout/hList1"/>
    <dgm:cxn modelId="{75DA829E-DB35-46FC-9DB9-961A6B5D30E0}" type="presParOf" srcId="{E5077D6D-EE56-4A1D-A67C-9C18596A42A6}" destId="{61E60F6F-8580-4CBA-AEA2-8462EDA4CED8}" srcOrd="0" destOrd="0" presId="urn:microsoft.com/office/officeart/2005/8/layout/hList1"/>
    <dgm:cxn modelId="{E2FDB234-AF5F-4988-B5BC-B7B1F753B46E}" type="presParOf" srcId="{E5077D6D-EE56-4A1D-A67C-9C18596A42A6}" destId="{72089862-2253-478B-B6B0-4E2E1ECFE5B5}" srcOrd="1" destOrd="0" presId="urn:microsoft.com/office/officeart/2005/8/layout/hList1"/>
    <dgm:cxn modelId="{5764748C-0949-408C-90FE-097575601F78}" type="presParOf" srcId="{05D528E0-45E5-4A49-8FA2-44A8AB6A8325}" destId="{4991092A-663C-4BCC-A2CB-1C359837E0EB}" srcOrd="1" destOrd="0" presId="urn:microsoft.com/office/officeart/2005/8/layout/hList1"/>
    <dgm:cxn modelId="{39F358E5-2D76-4650-95EE-9D0658EEEE1E}" type="presParOf" srcId="{05D528E0-45E5-4A49-8FA2-44A8AB6A8325}" destId="{761AF748-7434-4F0C-9FCE-94B1A0DE0D9F}" srcOrd="2" destOrd="0" presId="urn:microsoft.com/office/officeart/2005/8/layout/hList1"/>
    <dgm:cxn modelId="{4A95FB80-E1D0-4D33-9874-847D68EFDAC7}" type="presParOf" srcId="{761AF748-7434-4F0C-9FCE-94B1A0DE0D9F}" destId="{B7FB82D8-61F6-4734-9E4A-20489B465D52}" srcOrd="0" destOrd="0" presId="urn:microsoft.com/office/officeart/2005/8/layout/hList1"/>
    <dgm:cxn modelId="{DA810294-D2BB-4D00-9449-D2E1CDAE5785}" type="presParOf" srcId="{761AF748-7434-4F0C-9FCE-94B1A0DE0D9F}" destId="{C06A46E3-5F15-45BB-B2A6-2E88DB2F4475}" srcOrd="1" destOrd="0" presId="urn:microsoft.com/office/officeart/2005/8/layout/hList1"/>
    <dgm:cxn modelId="{A489B306-8FFF-4276-A608-2E25A75DC40C}" type="presParOf" srcId="{05D528E0-45E5-4A49-8FA2-44A8AB6A8325}" destId="{EB908C2A-275D-4D23-8B1A-B12283D0C6F9}" srcOrd="3" destOrd="0" presId="urn:microsoft.com/office/officeart/2005/8/layout/hList1"/>
    <dgm:cxn modelId="{08424E9C-E684-4C30-B9A2-45CA1165AE4B}" type="presParOf" srcId="{05D528E0-45E5-4A49-8FA2-44A8AB6A8325}" destId="{A99D3054-273E-4DE9-BC02-94F9F1F1009E}" srcOrd="4" destOrd="0" presId="urn:microsoft.com/office/officeart/2005/8/layout/hList1"/>
    <dgm:cxn modelId="{3F8F95A7-562F-45BB-A044-FE93319FFE22}" type="presParOf" srcId="{A99D3054-273E-4DE9-BC02-94F9F1F1009E}" destId="{48C18F5A-2B29-4121-88C8-D5F8D185E476}" srcOrd="0" destOrd="0" presId="urn:microsoft.com/office/officeart/2005/8/layout/hList1"/>
    <dgm:cxn modelId="{A73DAB8E-5815-46CC-B5D2-72FDDAEE8DCC}" type="presParOf" srcId="{A99D3054-273E-4DE9-BC02-94F9F1F1009E}" destId="{08DEFF09-D760-4980-A260-888AE258751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60F6F-8580-4CBA-AEA2-8462EDA4CED8}">
      <dsp:nvSpPr>
        <dsp:cNvPr id="0" name=""/>
        <dsp:cNvSpPr/>
      </dsp:nvSpPr>
      <dsp:spPr>
        <a:xfrm>
          <a:off x="2700" y="290845"/>
          <a:ext cx="2633025" cy="872205"/>
        </a:xfrm>
        <a:prstGeom prst="rect">
          <a:avLst/>
        </a:prstGeom>
        <a:solidFill>
          <a:srgbClr val="583A84"/>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OPENING OF TRAINING CENTRE </a:t>
          </a:r>
          <a:endParaRPr lang="en-US" sz="2400" kern="1200" dirty="0"/>
        </a:p>
      </dsp:txBody>
      <dsp:txXfrm>
        <a:off x="2700" y="290845"/>
        <a:ext cx="2633025" cy="872205"/>
      </dsp:txXfrm>
    </dsp:sp>
    <dsp:sp modelId="{72089862-2253-478B-B6B0-4E2E1ECFE5B5}">
      <dsp:nvSpPr>
        <dsp:cNvPr id="0" name=""/>
        <dsp:cNvSpPr/>
      </dsp:nvSpPr>
      <dsp:spPr>
        <a:xfrm>
          <a:off x="2700" y="1163050"/>
          <a:ext cx="2633025" cy="3150659"/>
        </a:xfrm>
        <a:prstGeom prst="rect">
          <a:avLst/>
        </a:prstGeom>
        <a:solidFill>
          <a:srgbClr val="CBC9F9">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Look and feel</a:t>
          </a:r>
          <a:endParaRPr lang="en-US" sz="2400" kern="1200" dirty="0"/>
        </a:p>
        <a:p>
          <a:pPr marL="228600" lvl="1" indent="-228600" algn="l" defTabSz="1066800">
            <a:lnSpc>
              <a:spcPct val="90000"/>
            </a:lnSpc>
            <a:spcBef>
              <a:spcPct val="0"/>
            </a:spcBef>
            <a:spcAft>
              <a:spcPct val="15000"/>
            </a:spcAft>
            <a:buChar char="••"/>
          </a:pPr>
          <a:r>
            <a:rPr lang="en-US" sz="2400" kern="1200" dirty="0" smtClean="0"/>
            <a:t>Due diligence</a:t>
          </a:r>
          <a:endParaRPr lang="en-US" sz="2400" kern="1200" dirty="0"/>
        </a:p>
        <a:p>
          <a:pPr marL="228600" lvl="1" indent="-228600" algn="l" defTabSz="1066800">
            <a:lnSpc>
              <a:spcPct val="90000"/>
            </a:lnSpc>
            <a:spcBef>
              <a:spcPct val="0"/>
            </a:spcBef>
            <a:spcAft>
              <a:spcPct val="15000"/>
            </a:spcAft>
            <a:buChar char="••"/>
          </a:pPr>
          <a:r>
            <a:rPr lang="en-US" sz="2400" kern="1200" dirty="0" smtClean="0"/>
            <a:t>Daily Monitoring</a:t>
          </a:r>
          <a:endParaRPr lang="en-US" sz="2400" kern="1200" dirty="0"/>
        </a:p>
      </dsp:txBody>
      <dsp:txXfrm>
        <a:off x="2700" y="1163050"/>
        <a:ext cx="2633025" cy="3150659"/>
      </dsp:txXfrm>
    </dsp:sp>
    <dsp:sp modelId="{B7FB82D8-61F6-4734-9E4A-20489B465D52}">
      <dsp:nvSpPr>
        <dsp:cNvPr id="0" name=""/>
        <dsp:cNvSpPr/>
      </dsp:nvSpPr>
      <dsp:spPr>
        <a:xfrm>
          <a:off x="3004349" y="290845"/>
          <a:ext cx="2633025" cy="872205"/>
        </a:xfrm>
        <a:prstGeom prst="rect">
          <a:avLst/>
        </a:prstGeom>
        <a:solidFill>
          <a:srgbClr val="583A84"/>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INSPECTION OF A TRAINING CENTRE </a:t>
          </a:r>
          <a:endParaRPr lang="en-US" sz="2400" kern="1200" dirty="0"/>
        </a:p>
      </dsp:txBody>
      <dsp:txXfrm>
        <a:off x="3004349" y="290845"/>
        <a:ext cx="2633025" cy="872205"/>
      </dsp:txXfrm>
    </dsp:sp>
    <dsp:sp modelId="{C06A46E3-5F15-45BB-B2A6-2E88DB2F4475}">
      <dsp:nvSpPr>
        <dsp:cNvPr id="0" name=""/>
        <dsp:cNvSpPr/>
      </dsp:nvSpPr>
      <dsp:spPr>
        <a:xfrm>
          <a:off x="3004349" y="1163050"/>
          <a:ext cx="2633025" cy="3150659"/>
        </a:xfrm>
        <a:prstGeom prst="rect">
          <a:avLst/>
        </a:prstGeom>
        <a:solidFill>
          <a:srgbClr val="CBC9F9">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Protocol for inspection of a training center</a:t>
          </a:r>
          <a:endParaRPr lang="en-US" sz="2400" kern="1200" dirty="0"/>
        </a:p>
        <a:p>
          <a:pPr marL="228600" lvl="1" indent="-228600" algn="l" defTabSz="1066800">
            <a:lnSpc>
              <a:spcPct val="90000"/>
            </a:lnSpc>
            <a:spcBef>
              <a:spcPct val="0"/>
            </a:spcBef>
            <a:spcAft>
              <a:spcPct val="15000"/>
            </a:spcAft>
            <a:buChar char="••"/>
          </a:pPr>
          <a:r>
            <a:rPr lang="en-US" sz="2400" kern="1200" dirty="0" smtClean="0"/>
            <a:t>Protocol for CCTV Monitoring</a:t>
          </a:r>
          <a:endParaRPr lang="en-US" sz="2400" kern="1200" dirty="0"/>
        </a:p>
      </dsp:txBody>
      <dsp:txXfrm>
        <a:off x="3004349" y="1163050"/>
        <a:ext cx="2633025" cy="3150659"/>
      </dsp:txXfrm>
    </dsp:sp>
    <dsp:sp modelId="{48C18F5A-2B29-4121-88C8-D5F8D185E476}">
      <dsp:nvSpPr>
        <dsp:cNvPr id="0" name=""/>
        <dsp:cNvSpPr/>
      </dsp:nvSpPr>
      <dsp:spPr>
        <a:xfrm>
          <a:off x="6005998" y="290845"/>
          <a:ext cx="2633025" cy="872205"/>
        </a:xfrm>
        <a:prstGeom prst="rect">
          <a:avLst/>
        </a:prstGeom>
        <a:solidFill>
          <a:srgbClr val="583A84"/>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Others</a:t>
          </a:r>
          <a:endParaRPr lang="en-US" sz="2400" kern="1200" dirty="0"/>
        </a:p>
      </dsp:txBody>
      <dsp:txXfrm>
        <a:off x="6005998" y="290845"/>
        <a:ext cx="2633025" cy="872205"/>
      </dsp:txXfrm>
    </dsp:sp>
    <dsp:sp modelId="{08DEFF09-D760-4980-A260-888AE2587514}">
      <dsp:nvSpPr>
        <dsp:cNvPr id="0" name=""/>
        <dsp:cNvSpPr/>
      </dsp:nvSpPr>
      <dsp:spPr>
        <a:xfrm>
          <a:off x="6005998" y="1163050"/>
          <a:ext cx="2633025" cy="3150659"/>
        </a:xfrm>
        <a:prstGeom prst="rect">
          <a:avLst/>
        </a:prstGeom>
        <a:solidFill>
          <a:srgbClr val="CBC9F9">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Protocol for uniform distribution</a:t>
          </a:r>
          <a:endParaRPr lang="en-US" sz="2400" kern="1200" dirty="0"/>
        </a:p>
        <a:p>
          <a:pPr marL="228600" lvl="1" indent="-228600" algn="l" defTabSz="1066800">
            <a:lnSpc>
              <a:spcPct val="90000"/>
            </a:lnSpc>
            <a:spcBef>
              <a:spcPct val="0"/>
            </a:spcBef>
            <a:spcAft>
              <a:spcPct val="15000"/>
            </a:spcAft>
            <a:buChar char="••"/>
          </a:pPr>
          <a:r>
            <a:rPr lang="en-US" sz="2400" kern="1200" dirty="0" smtClean="0"/>
            <a:t>Assessment and certification</a:t>
          </a:r>
          <a:endParaRPr lang="en-US" sz="2400" kern="1200" dirty="0"/>
        </a:p>
        <a:p>
          <a:pPr marL="228600" lvl="1" indent="-228600" algn="l" defTabSz="1066800">
            <a:lnSpc>
              <a:spcPct val="90000"/>
            </a:lnSpc>
            <a:spcBef>
              <a:spcPct val="0"/>
            </a:spcBef>
            <a:spcAft>
              <a:spcPct val="15000"/>
            </a:spcAft>
            <a:buChar char="••"/>
          </a:pPr>
          <a:r>
            <a:rPr lang="en-US" sz="2400" kern="1200" dirty="0" smtClean="0"/>
            <a:t>Conducting training outside state</a:t>
          </a:r>
          <a:endParaRPr lang="en-US" sz="2400" kern="1200" dirty="0"/>
        </a:p>
      </dsp:txBody>
      <dsp:txXfrm>
        <a:off x="6005998" y="1163050"/>
        <a:ext cx="2633025" cy="315065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6853D5-A2FA-4E59-A3D3-424C206EC65D}" type="datetimeFigureOut">
              <a:rPr lang="en-IN" smtClean="0"/>
              <a:t>06-12-2014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1DD14-C289-41C4-BE23-0C215CB4E31D}" type="slidenum">
              <a:rPr lang="en-IN" smtClean="0"/>
              <a:t>‹#›</a:t>
            </a:fld>
            <a:endParaRPr lang="en-IN"/>
          </a:p>
        </p:txBody>
      </p:sp>
    </p:spTree>
    <p:extLst>
      <p:ext uri="{BB962C8B-B14F-4D97-AF65-F5344CB8AC3E}">
        <p14:creationId xmlns:p14="http://schemas.microsoft.com/office/powerpoint/2010/main" val="1024404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686FE4-9990-43FE-B09E-8ABC6A346F1D}" type="slidenum">
              <a:rPr lang="en-IN" smtClean="0"/>
              <a:pPr/>
              <a:t>2</a:t>
            </a:fld>
            <a:endParaRPr lang="en-IN" dirty="0"/>
          </a:p>
        </p:txBody>
      </p:sp>
    </p:spTree>
    <p:extLst>
      <p:ext uri="{BB962C8B-B14F-4D97-AF65-F5344CB8AC3E}">
        <p14:creationId xmlns:p14="http://schemas.microsoft.com/office/powerpoint/2010/main" val="1078454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flipV="1">
            <a:off x="1143000" y="1122362"/>
            <a:ext cx="6858000" cy="238759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143000" y="1122363"/>
            <a:ext cx="6858000" cy="2387600"/>
          </a:xfrm>
        </p:spPr>
        <p:txBody>
          <a:bodyPr anchor="b"/>
          <a:lstStyle>
            <a:lvl1pPr algn="ctr">
              <a:defRPr sz="6000"/>
            </a:lvl1pPr>
          </a:lstStyle>
          <a:p>
            <a:r>
              <a:rPr lang="en-US" dirty="0" smtClean="0"/>
              <a:t>Document Title</a:t>
            </a:r>
            <a:endParaRPr lang="en-US" dirty="0"/>
          </a:p>
        </p:txBody>
      </p:sp>
      <p:sp>
        <p:nvSpPr>
          <p:cNvPr id="3" name="Subtitle 2"/>
          <p:cNvSpPr>
            <a:spLocks noGrp="1"/>
          </p:cNvSpPr>
          <p:nvPr>
            <p:ph type="subTitle" idx="1" hasCustomPrompt="1"/>
          </p:nvPr>
        </p:nvSpPr>
        <p:spPr>
          <a:xfrm>
            <a:off x="1143000" y="3602038"/>
            <a:ext cx="6858000" cy="84964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Details</a:t>
            </a:r>
            <a:endParaRPr lang="en-US" dirty="0"/>
          </a:p>
        </p:txBody>
      </p:sp>
      <p:sp>
        <p:nvSpPr>
          <p:cNvPr id="8" name="Rectangle 7"/>
          <p:cNvSpPr/>
          <p:nvPr userDrawn="1"/>
        </p:nvSpPr>
        <p:spPr>
          <a:xfrm flipV="1">
            <a:off x="3116177" y="4476250"/>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flipV="1">
            <a:off x="1346697" y="4364471"/>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5901" y="5664882"/>
            <a:ext cx="2487528" cy="115916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90736" y="60283"/>
            <a:ext cx="582003" cy="970004"/>
          </a:xfrm>
          <a:prstGeom prst="rect">
            <a:avLst/>
          </a:prstGeom>
        </p:spPr>
      </p:pic>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664882"/>
            <a:ext cx="2197100" cy="1159160"/>
          </a:xfrm>
          <a:prstGeom prst="rect">
            <a:avLst/>
          </a:prstGeom>
        </p:spPr>
      </p:pic>
    </p:spTree>
    <p:extLst>
      <p:ext uri="{BB962C8B-B14F-4D97-AF65-F5344CB8AC3E}">
        <p14:creationId xmlns:p14="http://schemas.microsoft.com/office/powerpoint/2010/main" val="709100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2"/>
          </p:nvPr>
        </p:nvSpPr>
        <p:spPr>
          <a:xfrm>
            <a:off x="0" y="6492875"/>
            <a:ext cx="649705" cy="365125"/>
          </a:xfrm>
          <a:prstGeom prst="rect">
            <a:avLst/>
          </a:prstGeom>
        </p:spPr>
        <p:txBody>
          <a:bodyPr anchor="ctr"/>
          <a:lstStyle>
            <a:lvl1pPr algn="ctr">
              <a:defRPr sz="1200"/>
            </a:lvl1p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73016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userDrawn="1"/>
        </p:nvSpPr>
        <p:spPr>
          <a:xfrm flipV="1">
            <a:off x="623888" y="1692455"/>
            <a:ext cx="7886700" cy="287001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3888" y="1709738"/>
            <a:ext cx="78867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Rectangle 6"/>
          <p:cNvSpPr/>
          <p:nvPr userDrawn="1"/>
        </p:nvSpPr>
        <p:spPr>
          <a:xfrm flipV="1">
            <a:off x="2393368" y="6116638"/>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flipV="1">
            <a:off x="623888" y="6004859"/>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938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289300" cy="340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5553075" y="46926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4269913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4128035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340192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220962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1717713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368669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2946983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12/6/2014</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315784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01807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flipV="1">
            <a:off x="36095" y="67692"/>
            <a:ext cx="8163944" cy="90687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0" y="110624"/>
            <a:ext cx="8239519" cy="936124"/>
          </a:xfrm>
          <a:prstGeom prst="rect">
            <a:avLst/>
          </a:prstGeom>
          <a:noFill/>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259" y="1309079"/>
            <a:ext cx="8900361" cy="47788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200039" y="27073"/>
            <a:ext cx="904480" cy="1047581"/>
          </a:xfrm>
          <a:prstGeom prst="rect">
            <a:avLst/>
          </a:prstGeom>
        </p:spPr>
      </p:pic>
      <p:pic>
        <p:nvPicPr>
          <p:cNvPr id="12" name="Picture 11"/>
          <p:cNvPicPr>
            <a:picLocks noChangeAspect="1"/>
          </p:cNvPicPr>
          <p:nvPr userDrawn="1"/>
        </p:nvPicPr>
        <p:blipFill rotWithShape="1">
          <a:blip r:embed="rId15" cstate="print">
            <a:extLst>
              <a:ext uri="{BEBA8EAE-BF5A-486C-A8C5-ECC9F3942E4B}">
                <a14:imgProps xmlns:a14="http://schemas.microsoft.com/office/drawing/2010/main">
                  <a14:imgLayer r:embed="rId16">
                    <a14:imgEffect>
                      <a14:artisticLineDrawing/>
                    </a14:imgEffect>
                  </a14:imgLayer>
                </a14:imgProps>
              </a:ext>
              <a:ext uri="{28A0092B-C50C-407E-A947-70E740481C1C}">
                <a14:useLocalDpi xmlns:a14="http://schemas.microsoft.com/office/drawing/2010/main" val="0"/>
              </a:ext>
            </a:extLst>
          </a:blip>
          <a:srcRect/>
          <a:stretch/>
        </p:blipFill>
        <p:spPr>
          <a:xfrm>
            <a:off x="0" y="5147425"/>
            <a:ext cx="9144000" cy="1528012"/>
          </a:xfrm>
          <a:prstGeom prst="rect">
            <a:avLst/>
          </a:prstGeom>
        </p:spPr>
      </p:pic>
      <p:sp>
        <p:nvSpPr>
          <p:cNvPr id="15" name="Rectangle 14"/>
          <p:cNvSpPr/>
          <p:nvPr userDrawn="1"/>
        </p:nvSpPr>
        <p:spPr>
          <a:xfrm flipV="1">
            <a:off x="4307304" y="1130621"/>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flipV="1">
            <a:off x="2537824" y="1018842"/>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5"/>
          <p:cNvSpPr>
            <a:spLocks noGrp="1"/>
          </p:cNvSpPr>
          <p:nvPr>
            <p:ph type="sldNum" sz="quarter" idx="4"/>
          </p:nvPr>
        </p:nvSpPr>
        <p:spPr>
          <a:xfrm>
            <a:off x="0" y="6492875"/>
            <a:ext cx="649705" cy="365125"/>
          </a:xfrm>
          <a:prstGeom prst="rect">
            <a:avLst/>
          </a:prstGeom>
        </p:spPr>
        <p:txBody>
          <a:bodyPr anchor="ctr"/>
          <a:lstStyle>
            <a:lvl1pPr algn="ctr">
              <a:defRPr sz="1200"/>
            </a:lvl1p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216632551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Lst>
  <p:txStyles>
    <p:title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standards%20for%20due%20diligence.doc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standards%20for%20due%20diligence.docx"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standards%20for%20due%20diligence.docx"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417983"/>
            <a:ext cx="6858000" cy="1641406"/>
          </a:xfrm>
        </p:spPr>
        <p:txBody>
          <a:bodyPr>
            <a:normAutofit/>
          </a:bodyPr>
          <a:lstStyle/>
          <a:p>
            <a:r>
              <a:rPr lang="en-US" sz="5400" dirty="0" smtClean="0"/>
              <a:t>Chapter – 5 </a:t>
            </a:r>
            <a:br>
              <a:rPr lang="en-US" sz="5400" dirty="0" smtClean="0"/>
            </a:br>
            <a:r>
              <a:rPr lang="en-US" sz="5400" dirty="0" smtClean="0"/>
              <a:t>Training Center</a:t>
            </a:r>
            <a:endParaRPr lang="en-US" sz="5400" dirty="0"/>
          </a:p>
        </p:txBody>
      </p:sp>
      <p:sp>
        <p:nvSpPr>
          <p:cNvPr id="3" name="Subtitle 2"/>
          <p:cNvSpPr>
            <a:spLocks noGrp="1"/>
          </p:cNvSpPr>
          <p:nvPr>
            <p:ph type="subTitle" idx="1"/>
          </p:nvPr>
        </p:nvSpPr>
        <p:spPr/>
        <p:txBody>
          <a:bodyPr/>
          <a:lstStyle/>
          <a:p>
            <a:r>
              <a:rPr lang="en-US" b="1" dirty="0" smtClean="0"/>
              <a:t>NIRD&amp;PR</a:t>
            </a:r>
            <a:endParaRPr lang="en-US" b="1" dirty="0"/>
          </a:p>
        </p:txBody>
      </p:sp>
    </p:spTree>
    <p:extLst>
      <p:ext uri="{BB962C8B-B14F-4D97-AF65-F5344CB8AC3E}">
        <p14:creationId xmlns:p14="http://schemas.microsoft.com/office/powerpoint/2010/main" val="740606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29226" y="1046309"/>
            <a:ext cx="2679355" cy="893884"/>
          </a:xfrm>
          <a:prstGeom prst="rect">
            <a:avLst/>
          </a:prstGeom>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solidFill>
                  <a:schemeClr val="tx1"/>
                </a:solidFill>
              </a:rPr>
              <a:t>Chapter- 1</a:t>
            </a:r>
          </a:p>
          <a:p>
            <a:pPr algn="ctr"/>
            <a:endParaRPr lang="en-US" sz="1400" b="1" dirty="0" smtClean="0">
              <a:solidFill>
                <a:schemeClr val="tx1"/>
              </a:solidFill>
            </a:endParaRPr>
          </a:p>
          <a:p>
            <a:pPr algn="ctr"/>
            <a:r>
              <a:rPr lang="en-US" sz="1400" b="1" dirty="0" smtClean="0">
                <a:solidFill>
                  <a:schemeClr val="tx1"/>
                </a:solidFill>
              </a:rPr>
              <a:t>Introduction</a:t>
            </a:r>
            <a:endParaRPr lang="en-US" sz="1400" b="1" dirty="0">
              <a:solidFill>
                <a:schemeClr val="tx1"/>
              </a:solidFill>
            </a:endParaRPr>
          </a:p>
        </p:txBody>
      </p:sp>
      <p:sp>
        <p:nvSpPr>
          <p:cNvPr id="6" name="Rectangle 5"/>
          <p:cNvSpPr/>
          <p:nvPr/>
        </p:nvSpPr>
        <p:spPr>
          <a:xfrm>
            <a:off x="478723" y="2734406"/>
            <a:ext cx="1482654" cy="85693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a:solidFill>
                  <a:schemeClr val="tx1"/>
                </a:solidFill>
              </a:rPr>
              <a:t>Chapter-3</a:t>
            </a:r>
          </a:p>
          <a:p>
            <a:pPr algn="ctr"/>
            <a:r>
              <a:rPr lang="en-US" sz="1400" b="1" dirty="0">
                <a:solidFill>
                  <a:schemeClr val="tx1"/>
                </a:solidFill>
              </a:rPr>
              <a:t>Project Implementation Procedures</a:t>
            </a:r>
          </a:p>
        </p:txBody>
      </p:sp>
      <p:sp>
        <p:nvSpPr>
          <p:cNvPr id="16" name="Rectangle 15"/>
          <p:cNvSpPr/>
          <p:nvPr/>
        </p:nvSpPr>
        <p:spPr>
          <a:xfrm>
            <a:off x="2162435" y="2726477"/>
            <a:ext cx="1283130" cy="864862"/>
          </a:xfrm>
          <a:prstGeom prst="rect">
            <a:avLst/>
          </a:prstGeom>
          <a:solidFill>
            <a:srgbClr val="00206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a:solidFill>
                  <a:schemeClr val="bg1"/>
                </a:solidFill>
              </a:rPr>
              <a:t>Training</a:t>
            </a:r>
          </a:p>
        </p:txBody>
      </p:sp>
      <p:sp>
        <p:nvSpPr>
          <p:cNvPr id="17" name="Rectangle 16"/>
          <p:cNvSpPr/>
          <p:nvPr/>
        </p:nvSpPr>
        <p:spPr>
          <a:xfrm>
            <a:off x="3721654" y="4777739"/>
            <a:ext cx="1889383" cy="808713"/>
          </a:xfrm>
          <a:prstGeom prst="rect">
            <a:avLst/>
          </a:prstGeom>
          <a:solidFill>
            <a:srgbClr val="00206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a:solidFill>
                  <a:schemeClr val="bg1"/>
                </a:solidFill>
              </a:rPr>
              <a:t>Chapter – 5</a:t>
            </a:r>
          </a:p>
          <a:p>
            <a:pPr algn="ctr"/>
            <a:endParaRPr lang="en-US" sz="1400" b="1" dirty="0">
              <a:solidFill>
                <a:schemeClr val="bg1"/>
              </a:solidFill>
            </a:endParaRPr>
          </a:p>
          <a:p>
            <a:pPr algn="ctr"/>
            <a:r>
              <a:rPr lang="en-US" sz="1400" b="1" dirty="0">
                <a:solidFill>
                  <a:schemeClr val="bg1"/>
                </a:solidFill>
              </a:rPr>
              <a:t>Training  Centre</a:t>
            </a:r>
          </a:p>
        </p:txBody>
      </p:sp>
      <p:sp>
        <p:nvSpPr>
          <p:cNvPr id="18" name="Rectangle 17"/>
          <p:cNvSpPr/>
          <p:nvPr/>
        </p:nvSpPr>
        <p:spPr>
          <a:xfrm>
            <a:off x="6557709" y="4779866"/>
            <a:ext cx="2135717" cy="806586"/>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Chapter- 6</a:t>
            </a:r>
          </a:p>
          <a:p>
            <a:pPr algn="ctr"/>
            <a:endParaRPr lang="en-US" sz="1400" b="1" dirty="0">
              <a:solidFill>
                <a:schemeClr val="tx1"/>
              </a:solidFill>
            </a:endParaRPr>
          </a:p>
          <a:p>
            <a:pPr algn="ctr"/>
            <a:r>
              <a:rPr lang="en-US" sz="1400" b="1" dirty="0" smtClean="0">
                <a:solidFill>
                  <a:schemeClr val="tx1"/>
                </a:solidFill>
              </a:rPr>
              <a:t>Training Initiation</a:t>
            </a:r>
            <a:endParaRPr lang="en-US" sz="1400" b="1" dirty="0">
              <a:solidFill>
                <a:schemeClr val="tx1"/>
              </a:solidFill>
            </a:endParaRPr>
          </a:p>
        </p:txBody>
      </p:sp>
      <p:sp>
        <p:nvSpPr>
          <p:cNvPr id="19" name="Rectangle 18"/>
          <p:cNvSpPr/>
          <p:nvPr/>
        </p:nvSpPr>
        <p:spPr>
          <a:xfrm>
            <a:off x="478723" y="4768142"/>
            <a:ext cx="2369235" cy="81831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a:solidFill>
                  <a:schemeClr val="tx1"/>
                </a:solidFill>
              </a:rPr>
              <a:t>Chapter-4</a:t>
            </a:r>
          </a:p>
          <a:p>
            <a:pPr algn="ctr"/>
            <a:endParaRPr lang="en-US" sz="1400" b="1" dirty="0">
              <a:solidFill>
                <a:schemeClr val="tx1"/>
              </a:solidFill>
            </a:endParaRPr>
          </a:p>
          <a:p>
            <a:pPr algn="ctr"/>
            <a:r>
              <a:rPr lang="en-US" sz="1400" b="1" dirty="0">
                <a:solidFill>
                  <a:schemeClr val="tx1"/>
                </a:solidFill>
              </a:rPr>
              <a:t>Training Design &amp; Planning</a:t>
            </a:r>
          </a:p>
        </p:txBody>
      </p:sp>
      <p:cxnSp>
        <p:nvCxnSpPr>
          <p:cNvPr id="11" name="Straight Arrow Connector 10"/>
          <p:cNvCxnSpPr/>
          <p:nvPr/>
        </p:nvCxnSpPr>
        <p:spPr>
          <a:xfrm>
            <a:off x="1793000" y="4313393"/>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2" name="Straight Arrow Connector 21"/>
          <p:cNvCxnSpPr/>
          <p:nvPr/>
        </p:nvCxnSpPr>
        <p:spPr>
          <a:xfrm>
            <a:off x="4748940" y="4316938"/>
            <a:ext cx="5292" cy="451205"/>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3" name="Straight Arrow Connector 22"/>
          <p:cNvCxnSpPr/>
          <p:nvPr/>
        </p:nvCxnSpPr>
        <p:spPr>
          <a:xfrm flipH="1">
            <a:off x="7751071" y="4310489"/>
            <a:ext cx="5055" cy="467250"/>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5" name="Straight Arrow Connector 24"/>
          <p:cNvCxnSpPr/>
          <p:nvPr/>
        </p:nvCxnSpPr>
        <p:spPr>
          <a:xfrm>
            <a:off x="1793000" y="2308928"/>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6" name="Straight Arrow Connector 25"/>
          <p:cNvCxnSpPr/>
          <p:nvPr/>
        </p:nvCxnSpPr>
        <p:spPr>
          <a:xfrm>
            <a:off x="4126793" y="2321824"/>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7" name="Straight Arrow Connector 26"/>
          <p:cNvCxnSpPr>
            <a:stCxn id="4" idx="2"/>
          </p:cNvCxnSpPr>
          <p:nvPr/>
        </p:nvCxnSpPr>
        <p:spPr>
          <a:xfrm>
            <a:off x="4568903" y="1940194"/>
            <a:ext cx="12675" cy="471339"/>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8" name="Straight Connector 27"/>
          <p:cNvCxnSpPr/>
          <p:nvPr/>
        </p:nvCxnSpPr>
        <p:spPr>
          <a:xfrm>
            <a:off x="1793001" y="2296032"/>
            <a:ext cx="5911879" cy="12896"/>
          </a:xfrm>
          <a:prstGeom prst="line">
            <a:avLst/>
          </a:prstGeom>
        </p:spPr>
        <p:style>
          <a:lnRef idx="2">
            <a:schemeClr val="accent4"/>
          </a:lnRef>
          <a:fillRef idx="1">
            <a:schemeClr val="lt1"/>
          </a:fillRef>
          <a:effectRef idx="0">
            <a:schemeClr val="accent4"/>
          </a:effectRef>
          <a:fontRef idx="minor">
            <a:schemeClr val="dk1"/>
          </a:fontRef>
        </p:style>
      </p:cxnSp>
      <p:cxnSp>
        <p:nvCxnSpPr>
          <p:cNvPr id="38" name="Straight Connector 37"/>
          <p:cNvCxnSpPr/>
          <p:nvPr/>
        </p:nvCxnSpPr>
        <p:spPr>
          <a:xfrm>
            <a:off x="1797629" y="4304041"/>
            <a:ext cx="5958498" cy="12896"/>
          </a:xfrm>
          <a:prstGeom prst="line">
            <a:avLst/>
          </a:prstGeom>
        </p:spPr>
        <p:style>
          <a:lnRef idx="2">
            <a:schemeClr val="accent4"/>
          </a:lnRef>
          <a:fillRef idx="1">
            <a:schemeClr val="lt1"/>
          </a:fillRef>
          <a:effectRef idx="0">
            <a:schemeClr val="accent4"/>
          </a:effectRef>
          <a:fontRef idx="minor">
            <a:schemeClr val="dk1"/>
          </a:fontRef>
        </p:style>
      </p:cxnSp>
      <p:cxnSp>
        <p:nvCxnSpPr>
          <p:cNvPr id="41" name="Straight Arrow Connector 40"/>
          <p:cNvCxnSpPr/>
          <p:nvPr/>
        </p:nvCxnSpPr>
        <p:spPr>
          <a:xfrm flipH="1">
            <a:off x="2847958" y="3651792"/>
            <a:ext cx="5056" cy="636039"/>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sp>
        <p:nvSpPr>
          <p:cNvPr id="5" name="Rectangle 4"/>
          <p:cNvSpPr/>
          <p:nvPr/>
        </p:nvSpPr>
        <p:spPr>
          <a:xfrm>
            <a:off x="0" y="184611"/>
            <a:ext cx="8288215" cy="461665"/>
          </a:xfrm>
          <a:prstGeom prst="rect">
            <a:avLst/>
          </a:prstGeom>
        </p:spPr>
        <p:txBody>
          <a:bodyPr wrap="square">
            <a:spAutoFit/>
          </a:bodyPr>
          <a:lstStyle/>
          <a:p>
            <a:r>
              <a:rPr lang="en-US" sz="2400" dirty="0">
                <a:solidFill>
                  <a:schemeClr val="bg1"/>
                </a:solidFill>
              </a:rPr>
              <a:t>Standard Operating Procedures</a:t>
            </a:r>
          </a:p>
        </p:txBody>
      </p:sp>
      <p:sp>
        <p:nvSpPr>
          <p:cNvPr id="20" name="Rectangle 19"/>
          <p:cNvSpPr/>
          <p:nvPr/>
        </p:nvSpPr>
        <p:spPr>
          <a:xfrm>
            <a:off x="3634051" y="2726477"/>
            <a:ext cx="1114889" cy="86486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7 – Tracking &amp; Placement</a:t>
            </a:r>
            <a:endParaRPr lang="en-US" sz="1400" b="1" dirty="0">
              <a:solidFill>
                <a:schemeClr val="tx1"/>
              </a:solidFill>
            </a:endParaRPr>
          </a:p>
        </p:txBody>
      </p:sp>
      <p:sp>
        <p:nvSpPr>
          <p:cNvPr id="21" name="Rectangle 20"/>
          <p:cNvSpPr/>
          <p:nvPr/>
        </p:nvSpPr>
        <p:spPr>
          <a:xfrm>
            <a:off x="4954586" y="2743200"/>
            <a:ext cx="1603123" cy="848139"/>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8 – Project Financial Management</a:t>
            </a:r>
            <a:endParaRPr lang="en-US" sz="1400" b="1" dirty="0">
              <a:solidFill>
                <a:schemeClr val="tx1"/>
              </a:solidFill>
            </a:endParaRPr>
          </a:p>
        </p:txBody>
      </p:sp>
      <p:sp>
        <p:nvSpPr>
          <p:cNvPr id="29" name="Rectangle 28"/>
          <p:cNvSpPr/>
          <p:nvPr/>
        </p:nvSpPr>
        <p:spPr>
          <a:xfrm>
            <a:off x="6831351" y="2758854"/>
            <a:ext cx="1718036" cy="869829"/>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9 – Grading of a project &amp;Project implementing Agency</a:t>
            </a:r>
            <a:endParaRPr lang="en-US" sz="1400" b="1" dirty="0">
              <a:solidFill>
                <a:schemeClr val="tx1"/>
              </a:solidFill>
            </a:endParaRPr>
          </a:p>
        </p:txBody>
      </p:sp>
      <p:cxnSp>
        <p:nvCxnSpPr>
          <p:cNvPr id="30" name="Straight Arrow Connector 29"/>
          <p:cNvCxnSpPr/>
          <p:nvPr/>
        </p:nvCxnSpPr>
        <p:spPr>
          <a:xfrm>
            <a:off x="2847958" y="2296032"/>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31" name="Straight Arrow Connector 30"/>
          <p:cNvCxnSpPr/>
          <p:nvPr/>
        </p:nvCxnSpPr>
        <p:spPr>
          <a:xfrm>
            <a:off x="5611037" y="2321824"/>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32" name="Straight Arrow Connector 31"/>
          <p:cNvCxnSpPr/>
          <p:nvPr/>
        </p:nvCxnSpPr>
        <p:spPr>
          <a:xfrm>
            <a:off x="7690369" y="2296032"/>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spTree>
    <p:extLst>
      <p:ext uri="{BB962C8B-B14F-4D97-AF65-F5344CB8AC3E}">
        <p14:creationId xmlns:p14="http://schemas.microsoft.com/office/powerpoint/2010/main" val="1485010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Chapter 5 </a:t>
            </a:r>
            <a:endParaRPr lang="en-US" dirty="0"/>
          </a:p>
        </p:txBody>
      </p:sp>
      <p:graphicFrame>
        <p:nvGraphicFramePr>
          <p:cNvPr id="4" name="Diagram 3"/>
          <p:cNvGraphicFramePr/>
          <p:nvPr>
            <p:extLst/>
          </p:nvPr>
        </p:nvGraphicFramePr>
        <p:xfrm>
          <a:off x="193183" y="1396999"/>
          <a:ext cx="8641724" cy="46045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9903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Due Diligence </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739440165"/>
              </p:ext>
            </p:extLst>
          </p:nvPr>
        </p:nvGraphicFramePr>
        <p:xfrm>
          <a:off x="412436" y="1362014"/>
          <a:ext cx="8413512" cy="4783294"/>
        </p:xfrm>
        <a:graphic>
          <a:graphicData uri="http://schemas.openxmlformats.org/drawingml/2006/table">
            <a:tbl>
              <a:tblPr firstRow="1" firstCol="1" bandRow="1">
                <a:tableStyleId>{BC89EF96-8CEA-46FF-86C4-4CE0E7609802}</a:tableStyleId>
              </a:tblPr>
              <a:tblGrid>
                <a:gridCol w="2007464"/>
                <a:gridCol w="6406048"/>
              </a:tblGrid>
              <a:tr h="634155">
                <a:tc>
                  <a:txBody>
                    <a:bodyPr/>
                    <a:lstStyle/>
                    <a:p>
                      <a:pPr marL="0" marR="0" algn="just">
                        <a:lnSpc>
                          <a:spcPct val="150000"/>
                        </a:lnSpc>
                        <a:spcBef>
                          <a:spcPts val="0"/>
                        </a:spcBef>
                        <a:spcAft>
                          <a:spcPts val="0"/>
                        </a:spcAft>
                        <a:tabLst>
                          <a:tab pos="2637155" algn="ctr"/>
                          <a:tab pos="5274310" algn="r"/>
                        </a:tabLst>
                      </a:pPr>
                      <a:r>
                        <a:rPr lang="en-IN" sz="1800" dirty="0">
                          <a:effectLst/>
                        </a:rPr>
                        <a:t>Item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tabLst>
                          <a:tab pos="2637155" algn="ctr"/>
                          <a:tab pos="5274310" algn="r"/>
                        </a:tabLst>
                      </a:pPr>
                      <a:r>
                        <a:rPr lang="en-IN" sz="1800">
                          <a:effectLst/>
                        </a:rPr>
                        <a:t>Description</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35007">
                <a:tc>
                  <a:txBody>
                    <a:bodyPr/>
                    <a:lstStyle/>
                    <a:p>
                      <a:pPr marL="0" marR="0" algn="just">
                        <a:lnSpc>
                          <a:spcPct val="150000"/>
                        </a:lnSpc>
                        <a:spcBef>
                          <a:spcPts val="0"/>
                        </a:spcBef>
                        <a:spcAft>
                          <a:spcPts val="0"/>
                        </a:spcAft>
                        <a:tabLst>
                          <a:tab pos="2637155" algn="ctr"/>
                          <a:tab pos="5274310" algn="r"/>
                        </a:tabLst>
                      </a:pPr>
                      <a:r>
                        <a:rPr lang="en-IN" sz="1800" dirty="0">
                          <a:effectLst/>
                        </a:rPr>
                        <a:t>Purpose</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a:effectLst/>
                        </a:rPr>
                        <a:t>To verify the availability of minimum infrastructure to start the training centre</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34155">
                <a:tc>
                  <a:txBody>
                    <a:bodyPr/>
                    <a:lstStyle/>
                    <a:p>
                      <a:pPr marL="0" marR="0" algn="just">
                        <a:lnSpc>
                          <a:spcPct val="150000"/>
                        </a:lnSpc>
                        <a:spcBef>
                          <a:spcPts val="0"/>
                        </a:spcBef>
                        <a:spcAft>
                          <a:spcPts val="0"/>
                        </a:spcAft>
                        <a:tabLst>
                          <a:tab pos="2637155" algn="ctr"/>
                          <a:tab pos="5274310" algn="r"/>
                        </a:tabLst>
                      </a:pPr>
                      <a:r>
                        <a:rPr lang="en-IN" sz="1800" dirty="0">
                          <a:effectLst/>
                        </a:rPr>
                        <a:t>Prerequisite/s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a:effectLst/>
                        </a:rPr>
                        <a:t>After project initiation and locating prospective training centre</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048542">
                <a:tc>
                  <a:txBody>
                    <a:bodyPr/>
                    <a:lstStyle/>
                    <a:p>
                      <a:pPr marL="0" marR="0" algn="just">
                        <a:lnSpc>
                          <a:spcPct val="150000"/>
                        </a:lnSpc>
                        <a:spcBef>
                          <a:spcPts val="0"/>
                        </a:spcBef>
                        <a:spcAft>
                          <a:spcPts val="0"/>
                        </a:spcAft>
                        <a:tabLst>
                          <a:tab pos="2637155" algn="ctr"/>
                          <a:tab pos="5274310" algn="r"/>
                        </a:tabLst>
                      </a:pPr>
                      <a:r>
                        <a:rPr lang="en-IN" sz="1800">
                          <a:effectLst/>
                        </a:rPr>
                        <a:t>Time for completion                   </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dirty="0">
                          <a:effectLst/>
                        </a:rPr>
                        <a:t>Before start of training centre and introduction of a new batch/ trade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087728">
                <a:tc>
                  <a:txBody>
                    <a:bodyPr/>
                    <a:lstStyle/>
                    <a:p>
                      <a:pPr marL="0" marR="0" algn="just">
                        <a:lnSpc>
                          <a:spcPct val="150000"/>
                        </a:lnSpc>
                        <a:spcBef>
                          <a:spcPts val="0"/>
                        </a:spcBef>
                        <a:spcAft>
                          <a:spcPts val="0"/>
                        </a:spcAft>
                        <a:tabLst>
                          <a:tab pos="2637155" algn="ctr"/>
                          <a:tab pos="5274310" algn="r"/>
                        </a:tabLst>
                      </a:pPr>
                      <a:r>
                        <a:rPr lang="en-IN" sz="1800">
                          <a:effectLst/>
                        </a:rPr>
                        <a:t>Resources/s</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GB" sz="1800" kern="150" dirty="0">
                          <a:effectLst/>
                        </a:rPr>
                        <a:t>As per </a:t>
                      </a:r>
                      <a:r>
                        <a:rPr lang="en-IN" sz="1800" kern="150" dirty="0">
                          <a:effectLst/>
                        </a:rPr>
                        <a:t>SF 5.1C2: Welcome kit to trainees, SF 5.1D1: </a:t>
                      </a:r>
                      <a:r>
                        <a:rPr lang="en-GB" sz="1800" kern="150" dirty="0">
                          <a:effectLst/>
                        </a:rPr>
                        <a:t>Due diligence of training centre (excluding residential facilities)</a:t>
                      </a:r>
                      <a:r>
                        <a:rPr lang="en-IN" sz="1800" kern="150" dirty="0">
                          <a:effectLst/>
                        </a:rPr>
                        <a:t> and SF 5.1D2: </a:t>
                      </a:r>
                      <a:r>
                        <a:rPr lang="en-GB" sz="1800" kern="150" dirty="0">
                          <a:effectLst/>
                        </a:rPr>
                        <a:t>Due diligence of residential facilities </a:t>
                      </a:r>
                      <a:endParaRPr lang="en-GB" sz="1800" kern="150" dirty="0" smtClean="0">
                        <a:effectLst/>
                      </a:endParaRPr>
                    </a:p>
                    <a:p>
                      <a:pPr marL="0" marR="0" algn="just">
                        <a:spcBef>
                          <a:spcPts val="0"/>
                        </a:spcBef>
                        <a:spcAft>
                          <a:spcPts val="0"/>
                        </a:spcAft>
                        <a:tabLst>
                          <a:tab pos="2637155" algn="ctr"/>
                          <a:tab pos="5274310" algn="r"/>
                        </a:tabLst>
                      </a:pPr>
                      <a:r>
                        <a:rPr lang="en-GB" sz="1800" kern="150" dirty="0" smtClean="0">
                          <a:effectLst/>
                        </a:rPr>
                        <a:t>(Pg:</a:t>
                      </a:r>
                      <a:r>
                        <a:rPr lang="en-GB" sz="1800" kern="150" baseline="0" dirty="0" smtClean="0">
                          <a:effectLst/>
                        </a:rPr>
                        <a:t> 92-134 of SOP)</a:t>
                      </a:r>
                      <a:endParaRPr lang="en-US" sz="1800" kern="150" dirty="0">
                        <a:effectLst/>
                        <a:latin typeface="Times New Roman" panose="02020603050405020304" pitchFamily="18" charset="0"/>
                        <a:ea typeface="Andale Sans UI"/>
                        <a:cs typeface="Tahoma" panose="020B0604030504040204" pitchFamily="34" charset="0"/>
                      </a:endParaRPr>
                    </a:p>
                  </a:txBody>
                  <a:tcPr marL="68580" marR="68580" marT="0" marB="0"/>
                </a:tc>
              </a:tr>
              <a:tr h="634155">
                <a:tc>
                  <a:txBody>
                    <a:bodyPr/>
                    <a:lstStyle/>
                    <a:p>
                      <a:pPr marL="0" marR="0" algn="just">
                        <a:lnSpc>
                          <a:spcPct val="150000"/>
                        </a:lnSpc>
                        <a:spcBef>
                          <a:spcPts val="0"/>
                        </a:spcBef>
                        <a:spcAft>
                          <a:spcPts val="0"/>
                        </a:spcAft>
                        <a:tabLst>
                          <a:tab pos="2637155" algn="ctr"/>
                          <a:tab pos="5274310" algn="r"/>
                        </a:tabLst>
                      </a:pPr>
                      <a:r>
                        <a:rPr lang="en-IN" sz="1800">
                          <a:effectLst/>
                        </a:rPr>
                        <a:t>Process owner</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GB" sz="1800" kern="150" dirty="0">
                          <a:effectLst/>
                        </a:rPr>
                        <a:t>PIA OP team</a:t>
                      </a:r>
                      <a:endParaRPr lang="en-US" sz="1800" kern="150" dirty="0">
                        <a:effectLst/>
                        <a:latin typeface="Times New Roman" panose="02020603050405020304" pitchFamily="18" charset="0"/>
                        <a:ea typeface="Andale Sans UI"/>
                        <a:cs typeface="Tahoma" panose="020B0604030504040204" pitchFamily="34" charset="0"/>
                      </a:endParaRPr>
                    </a:p>
                  </a:txBody>
                  <a:tcPr marL="68580" marR="68580" marT="0" marB="0"/>
                </a:tc>
              </a:tr>
            </a:tbl>
          </a:graphicData>
        </a:graphic>
      </p:graphicFrame>
    </p:spTree>
    <p:extLst>
      <p:ext uri="{BB962C8B-B14F-4D97-AF65-F5344CB8AC3E}">
        <p14:creationId xmlns:p14="http://schemas.microsoft.com/office/powerpoint/2010/main" val="3905200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09" y="1291727"/>
            <a:ext cx="7513983" cy="514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171607"/>
            <a:ext cx="8382000" cy="639762"/>
          </a:xfrm>
        </p:spPr>
        <p:txBody>
          <a:bodyPr>
            <a:normAutofit/>
          </a:bodyPr>
          <a:lstStyle/>
          <a:p>
            <a:r>
              <a:rPr lang="en-US" dirty="0" smtClean="0"/>
              <a:t>Student Welcome Kit</a:t>
            </a:r>
            <a:endParaRPr lang="en-US" dirty="0"/>
          </a:p>
        </p:txBody>
      </p:sp>
    </p:spTree>
    <p:extLst>
      <p:ext uri="{BB962C8B-B14F-4D97-AF65-F5344CB8AC3E}">
        <p14:creationId xmlns:p14="http://schemas.microsoft.com/office/powerpoint/2010/main" val="595039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Training Center</a:t>
            </a:r>
            <a:endParaRPr lang="en-US" sz="40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835" y="1327915"/>
            <a:ext cx="7722684" cy="5130187"/>
          </a:xfrm>
          <a:prstGeom prst="rect">
            <a:avLst/>
          </a:prstGeom>
        </p:spPr>
      </p:pic>
    </p:spTree>
    <p:extLst>
      <p:ext uri="{BB962C8B-B14F-4D97-AF65-F5344CB8AC3E}">
        <p14:creationId xmlns:p14="http://schemas.microsoft.com/office/powerpoint/2010/main" val="1082895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isplaying IMG_0095.JPG"/>
          <p:cNvPicPr>
            <a:picLocks noChangeAspect="1" noChangeArrowheads="1"/>
          </p:cNvPicPr>
          <p:nvPr/>
        </p:nvPicPr>
        <p:blipFill rotWithShape="1">
          <a:blip r:embed="rId2">
            <a:extLst>
              <a:ext uri="{28A0092B-C50C-407E-A947-70E740481C1C}">
                <a14:useLocalDpi xmlns:a14="http://schemas.microsoft.com/office/drawing/2010/main" val="0"/>
              </a:ext>
            </a:extLst>
          </a:blip>
          <a:srcRect b="25895"/>
          <a:stretch/>
        </p:blipFill>
        <p:spPr bwMode="auto">
          <a:xfrm>
            <a:off x="469426" y="1487415"/>
            <a:ext cx="8343900" cy="482957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210244"/>
            <a:ext cx="8077200" cy="639762"/>
          </a:xfrm>
        </p:spPr>
        <p:txBody>
          <a:bodyPr>
            <a:normAutofit/>
          </a:bodyPr>
          <a:lstStyle/>
          <a:p>
            <a:r>
              <a:rPr lang="en-US" dirty="0" smtClean="0"/>
              <a:t>Training Center</a:t>
            </a:r>
            <a:endParaRPr lang="en-US" dirty="0"/>
          </a:p>
        </p:txBody>
      </p:sp>
    </p:spTree>
    <p:extLst>
      <p:ext uri="{BB962C8B-B14F-4D97-AF65-F5344CB8AC3E}">
        <p14:creationId xmlns:p14="http://schemas.microsoft.com/office/powerpoint/2010/main" val="3069719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607"/>
            <a:ext cx="8382000" cy="639762"/>
          </a:xfrm>
        </p:spPr>
        <p:txBody>
          <a:bodyPr>
            <a:normAutofit/>
          </a:bodyPr>
          <a:lstStyle/>
          <a:p>
            <a:r>
              <a:rPr lang="en-US" dirty="0" smtClean="0"/>
              <a:t>Signage's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591" y="1279060"/>
            <a:ext cx="8030444" cy="5313895"/>
          </a:xfrm>
          <a:prstGeom prst="rect">
            <a:avLst/>
          </a:prstGeom>
        </p:spPr>
      </p:pic>
    </p:spTree>
    <p:extLst>
      <p:ext uri="{BB962C8B-B14F-4D97-AF65-F5344CB8AC3E}">
        <p14:creationId xmlns:p14="http://schemas.microsoft.com/office/powerpoint/2010/main" val="3693238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2637183"/>
            <a:ext cx="7886700" cy="851866"/>
          </a:xfrm>
        </p:spPr>
        <p:txBody>
          <a:bodyPr>
            <a:normAutofit/>
          </a:bodyPr>
          <a:lstStyle/>
          <a:p>
            <a:r>
              <a:rPr lang="en-US" sz="4400" dirty="0" smtClean="0"/>
              <a:t>5.1 Opening of a Training center</a:t>
            </a:r>
            <a:endParaRPr lang="en-US" sz="4400" dirty="0"/>
          </a:p>
        </p:txBody>
      </p:sp>
    </p:spTree>
    <p:extLst>
      <p:ext uri="{BB962C8B-B14F-4D97-AF65-F5344CB8AC3E}">
        <p14:creationId xmlns:p14="http://schemas.microsoft.com/office/powerpoint/2010/main" val="2649364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List of parameters verified at the time of due diligence (1/8)</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4472761"/>
              </p:ext>
            </p:extLst>
          </p:nvPr>
        </p:nvGraphicFramePr>
        <p:xfrm>
          <a:off x="477076" y="1470991"/>
          <a:ext cx="8296996" cy="4504419"/>
        </p:xfrm>
        <a:graphic>
          <a:graphicData uri="http://schemas.openxmlformats.org/drawingml/2006/table">
            <a:tbl>
              <a:tblPr>
                <a:tableStyleId>{BDBED569-4797-4DF1-A0F4-6AAB3CD982D8}</a:tableStyleId>
              </a:tblPr>
              <a:tblGrid>
                <a:gridCol w="747069"/>
                <a:gridCol w="4407615"/>
                <a:gridCol w="3142312"/>
              </a:tblGrid>
              <a:tr h="262657">
                <a:tc>
                  <a:txBody>
                    <a:bodyPr/>
                    <a:lstStyle/>
                    <a:p>
                      <a:pPr algn="ctr" fontAlgn="b"/>
                      <a:r>
                        <a:rPr lang="en-US" sz="1800" u="none" strike="noStrike" dirty="0" err="1" smtClean="0">
                          <a:effectLst/>
                        </a:rPr>
                        <a:t>S.No</a:t>
                      </a:r>
                      <a:endParaRPr lang="en-US" sz="1800" b="1" i="0" u="none" strike="noStrike" dirty="0">
                        <a:solidFill>
                          <a:srgbClr val="000000"/>
                        </a:solidFill>
                        <a:effectLst/>
                        <a:latin typeface="Calibri"/>
                      </a:endParaRPr>
                    </a:p>
                  </a:txBody>
                  <a:tcPr marL="8792" marR="8792" marT="8792" marB="0" anchor="b"/>
                </a:tc>
                <a:tc>
                  <a:txBody>
                    <a:bodyPr/>
                    <a:lstStyle/>
                    <a:p>
                      <a:pPr algn="ctr" fontAlgn="b"/>
                      <a:r>
                        <a:rPr lang="en-US" sz="1800" u="none" strike="noStrike" dirty="0">
                          <a:effectLst/>
                        </a:rPr>
                        <a:t>List of Parameters</a:t>
                      </a:r>
                      <a:endParaRPr lang="en-US" sz="1800" b="1" i="0" u="none" strike="noStrike" dirty="0">
                        <a:solidFill>
                          <a:srgbClr val="000000"/>
                        </a:solidFill>
                        <a:effectLst/>
                        <a:latin typeface="Calibri"/>
                      </a:endParaRPr>
                    </a:p>
                  </a:txBody>
                  <a:tcPr marL="8792" marR="8792" marT="8792" marB="0" anchor="b"/>
                </a:tc>
                <a:tc>
                  <a:txBody>
                    <a:bodyPr/>
                    <a:lstStyle/>
                    <a:p>
                      <a:pPr algn="ctr" fontAlgn="b"/>
                      <a:r>
                        <a:rPr lang="en-US" sz="1800" u="none" strike="noStrike" dirty="0" smtClean="0">
                          <a:effectLst/>
                        </a:rPr>
                        <a:t>Standards</a:t>
                      </a:r>
                      <a:endParaRPr lang="en-US" sz="1800" b="1" i="0" u="none" strike="noStrike" dirty="0">
                        <a:solidFill>
                          <a:srgbClr val="000000"/>
                        </a:solidFill>
                        <a:effectLst/>
                        <a:latin typeface="Calibri"/>
                      </a:endParaRPr>
                    </a:p>
                  </a:txBody>
                  <a:tcPr marL="8792" marR="8792" marT="8792" marB="0" anchor="b"/>
                </a:tc>
              </a:tr>
              <a:tr h="262657">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dirty="0" smtClean="0"/>
                        <a:t>Physical Infrastructure</a:t>
                      </a:r>
                      <a:endParaRPr lang="en-US" sz="1800" dirty="0"/>
                    </a:p>
                  </a:txBody>
                  <a:tcPr marL="8792" marR="8792" marT="8792" marB="0" anchor="b"/>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dirty="0"/>
                    </a:p>
                  </a:txBody>
                  <a:tcPr marL="9525" marR="9525" marT="9525" marB="0" anchor="b"/>
                </a:tc>
                <a:tc hMerge="1">
                  <a:txBody>
                    <a:bodyPr/>
                    <a:lstStyle/>
                    <a:p>
                      <a:pPr algn="ctr" fontAlgn="b"/>
                      <a:endParaRPr lang="en-US" sz="1800" b="1" i="0" u="none" strike="noStrike" dirty="0">
                        <a:solidFill>
                          <a:srgbClr val="000000"/>
                        </a:solidFill>
                        <a:effectLst/>
                        <a:latin typeface="Calibri"/>
                      </a:endParaRPr>
                    </a:p>
                  </a:txBody>
                  <a:tcPr marL="9525" marR="9525" marT="9525" marB="0" anchor="b"/>
                </a:tc>
              </a:tr>
              <a:tr h="256565">
                <a:tc>
                  <a:txBody>
                    <a:bodyPr/>
                    <a:lstStyle/>
                    <a:p>
                      <a:pPr algn="ctr" fontAlgn="ctr"/>
                      <a:r>
                        <a:rPr lang="en-US" sz="1600" u="none" strike="noStrike" dirty="0">
                          <a:effectLst/>
                        </a:rPr>
                        <a:t>1</a:t>
                      </a:r>
                      <a:endParaRPr lang="en-US" sz="1600" b="0" i="0" u="none" strike="noStrike" dirty="0">
                        <a:solidFill>
                          <a:srgbClr val="000000"/>
                        </a:solidFill>
                        <a:effectLst/>
                        <a:latin typeface="Calibri"/>
                      </a:endParaRPr>
                    </a:p>
                  </a:txBody>
                  <a:tcPr marL="8792" marR="8792" marT="8792" marB="0" anchor="ctr"/>
                </a:tc>
                <a:tc>
                  <a:txBody>
                    <a:bodyPr/>
                    <a:lstStyle/>
                    <a:p>
                      <a:pPr algn="l" fontAlgn="b"/>
                      <a:r>
                        <a:rPr lang="en-US" sz="1600" u="none" strike="noStrike" dirty="0">
                          <a:effectLst/>
                        </a:rPr>
                        <a:t>Ownership of the </a:t>
                      </a:r>
                      <a:r>
                        <a:rPr lang="en-US" sz="1600" u="none" strike="noStrike" dirty="0" smtClean="0">
                          <a:effectLst/>
                        </a:rPr>
                        <a:t>Building(Own</a:t>
                      </a:r>
                      <a:r>
                        <a:rPr lang="en-US" sz="1600" u="none" strike="noStrike" dirty="0">
                          <a:effectLst/>
                        </a:rPr>
                        <a:t>,(O)Rent,(R</a:t>
                      </a:r>
                      <a:r>
                        <a:rPr lang="en-US" sz="1600" u="none" strike="noStrike" dirty="0" smtClean="0">
                          <a:effectLst/>
                        </a:rPr>
                        <a:t>)  </a:t>
                      </a:r>
                      <a:r>
                        <a:rPr lang="en-US" sz="1600" u="none" strike="noStrike" dirty="0" err="1" smtClean="0">
                          <a:effectLst/>
                        </a:rPr>
                        <a:t>Govt</a:t>
                      </a:r>
                      <a:r>
                        <a:rPr lang="en-US" sz="1600" u="none" strike="noStrike" dirty="0" smtClean="0">
                          <a:effectLst/>
                        </a:rPr>
                        <a:t> </a:t>
                      </a:r>
                      <a:r>
                        <a:rPr lang="en-US" sz="1600" u="none" strike="noStrike" dirty="0">
                          <a:effectLst/>
                        </a:rPr>
                        <a:t>(G)</a:t>
                      </a:r>
                      <a:endParaRPr lang="en-US" sz="1600" b="0" i="0" u="none" strike="noStrike" dirty="0">
                        <a:solidFill>
                          <a:srgbClr val="000000"/>
                        </a:solidFill>
                        <a:effectLst/>
                        <a:latin typeface="Calibri"/>
                      </a:endParaRPr>
                    </a:p>
                  </a:txBody>
                  <a:tcPr marL="8792" marR="8792" marT="8792" marB="0" anchor="b"/>
                </a:tc>
                <a:tc>
                  <a:txBody>
                    <a:bodyPr/>
                    <a:lstStyle/>
                    <a:p>
                      <a:pPr algn="ctr" fontAlgn="b"/>
                      <a:r>
                        <a:rPr lang="en-US" sz="1800" u="none" strike="noStrike" dirty="0" smtClean="0">
                          <a:effectLst/>
                        </a:rPr>
                        <a:t>NA</a:t>
                      </a:r>
                      <a:endParaRPr lang="en-US" sz="1800" b="0" i="0" u="none" strike="noStrike" dirty="0">
                        <a:solidFill>
                          <a:srgbClr val="000000"/>
                        </a:solidFill>
                        <a:effectLst/>
                        <a:latin typeface="Calibri"/>
                      </a:endParaRPr>
                    </a:p>
                  </a:txBody>
                  <a:tcPr marL="8792" marR="8792" marT="8792" marB="0" anchor="b"/>
                </a:tc>
              </a:tr>
              <a:tr h="702365">
                <a:tc>
                  <a:txBody>
                    <a:bodyPr/>
                    <a:lstStyle/>
                    <a:p>
                      <a:pPr algn="ctr" fontAlgn="ctr"/>
                      <a:r>
                        <a:rPr lang="en-US" sz="1600" u="none" strike="noStrike" dirty="0">
                          <a:effectLst/>
                        </a:rPr>
                        <a:t>2</a:t>
                      </a:r>
                      <a:endParaRPr lang="en-US" sz="1600" b="0" i="0" u="none" strike="noStrike" dirty="0">
                        <a:solidFill>
                          <a:srgbClr val="000000"/>
                        </a:solidFill>
                        <a:effectLst/>
                        <a:latin typeface="Calibri"/>
                      </a:endParaRPr>
                    </a:p>
                  </a:txBody>
                  <a:tcPr marL="8792" marR="8792" marT="8792" marB="0" anchor="ctr"/>
                </a:tc>
                <a:tc>
                  <a:txBody>
                    <a:bodyPr/>
                    <a:lstStyle/>
                    <a:p>
                      <a:pPr algn="l" fontAlgn="ctr"/>
                      <a:r>
                        <a:rPr lang="en-US" sz="1600" u="none" strike="noStrike" dirty="0">
                          <a:effectLst/>
                        </a:rPr>
                        <a:t>Area of the building (Sq. Ft.) (Including corridors but excluding spaces open to sky such as court yards etc.)</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800" u="none" strike="noStrike" dirty="0" smtClean="0">
                          <a:effectLst/>
                        </a:rPr>
                        <a:t>NA</a:t>
                      </a:r>
                      <a:endParaRPr lang="en-US" sz="1800" b="0" i="0" u="none" strike="noStrike" dirty="0">
                        <a:solidFill>
                          <a:srgbClr val="000000"/>
                        </a:solidFill>
                        <a:effectLst/>
                        <a:latin typeface="Arial"/>
                      </a:endParaRPr>
                    </a:p>
                  </a:txBody>
                  <a:tcPr marL="8792" marR="8792" marT="8792" marB="0" anchor="b"/>
                </a:tc>
              </a:tr>
              <a:tr h="248555">
                <a:tc>
                  <a:txBody>
                    <a:bodyPr/>
                    <a:lstStyle/>
                    <a:p>
                      <a:pPr algn="ctr" fontAlgn="ctr"/>
                      <a:r>
                        <a:rPr lang="en-US" sz="1600" u="none" strike="noStrike">
                          <a:effectLst/>
                        </a:rPr>
                        <a:t>3</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Is it RCC/ Non RCC</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800" u="none" strike="noStrike" dirty="0" smtClean="0">
                          <a:effectLst/>
                        </a:rPr>
                        <a:t>NA</a:t>
                      </a:r>
                      <a:endParaRPr lang="en-US" sz="1800" b="0" i="0" u="none" strike="noStrike" dirty="0">
                        <a:solidFill>
                          <a:srgbClr val="000000"/>
                        </a:solidFill>
                        <a:effectLst/>
                        <a:latin typeface="Arial"/>
                      </a:endParaRPr>
                    </a:p>
                  </a:txBody>
                  <a:tcPr marL="8792" marR="8792" marT="8792" marB="0" anchor="b"/>
                </a:tc>
              </a:tr>
              <a:tr h="488296">
                <a:tc>
                  <a:txBody>
                    <a:bodyPr/>
                    <a:lstStyle/>
                    <a:p>
                      <a:pPr algn="ctr" fontAlgn="ctr"/>
                      <a:r>
                        <a:rPr lang="en-US" sz="1600" u="none" strike="noStrike">
                          <a:effectLst/>
                        </a:rPr>
                        <a:t>4</a:t>
                      </a:r>
                      <a:endParaRPr lang="en-US" sz="1600" b="0" i="0" u="none" strike="noStrike">
                        <a:solidFill>
                          <a:srgbClr val="000000"/>
                        </a:solidFill>
                        <a:effectLst/>
                        <a:latin typeface="Calibri"/>
                      </a:endParaRPr>
                    </a:p>
                  </a:txBody>
                  <a:tcPr marL="8792" marR="8792" marT="8792" marB="0" anchor="ctr"/>
                </a:tc>
                <a:tc>
                  <a:txBody>
                    <a:bodyPr/>
                    <a:lstStyle/>
                    <a:p>
                      <a:pPr algn="l" fontAlgn="b"/>
                      <a:r>
                        <a:rPr lang="en-US" sz="1600" u="none" strike="noStrike" dirty="0">
                          <a:effectLst/>
                        </a:rPr>
                        <a:t>If it is non RCC, Whether it is structurally sound on visual inspection </a:t>
                      </a:r>
                      <a:endParaRPr lang="en-US" sz="1600" b="0" i="0" u="none" strike="noStrike" dirty="0">
                        <a:solidFill>
                          <a:srgbClr val="000000"/>
                        </a:solidFill>
                        <a:effectLst/>
                        <a:latin typeface="Arial"/>
                      </a:endParaRPr>
                    </a:p>
                  </a:txBody>
                  <a:tcPr marL="8792" marR="8792" marT="8792" marB="0" anchor="b"/>
                </a:tc>
                <a:tc>
                  <a:txBody>
                    <a:bodyPr/>
                    <a:lstStyle/>
                    <a:p>
                      <a:pPr algn="ctr" fontAlgn="b"/>
                      <a:r>
                        <a:rPr lang="en-US" sz="1800" u="none" strike="noStrike" dirty="0" smtClean="0">
                          <a:effectLst/>
                        </a:rPr>
                        <a:t>NA</a:t>
                      </a:r>
                      <a:endParaRPr lang="en-US" sz="1800" b="0" i="0" u="none" strike="noStrike" dirty="0">
                        <a:solidFill>
                          <a:srgbClr val="000000"/>
                        </a:solidFill>
                        <a:effectLst/>
                        <a:latin typeface="Arial"/>
                      </a:endParaRPr>
                    </a:p>
                  </a:txBody>
                  <a:tcPr marL="8792" marR="8792" marT="8792" marB="0" anchor="b"/>
                </a:tc>
              </a:tr>
              <a:tr h="375555">
                <a:tc gridSpan="3">
                  <a:txBody>
                    <a:bodyPr/>
                    <a:lstStyle/>
                    <a:p>
                      <a:pPr algn="l" fontAlgn="ctr"/>
                      <a:r>
                        <a:rPr lang="en-US" sz="1800" u="none" strike="noStrike" dirty="0">
                          <a:effectLst/>
                        </a:rPr>
                        <a:t> </a:t>
                      </a:r>
                      <a:r>
                        <a:rPr lang="en-US" sz="1800" u="none" strike="noStrike" dirty="0" smtClean="0">
                          <a:effectLst/>
                        </a:rPr>
                        <a:t>Description </a:t>
                      </a:r>
                      <a:r>
                        <a:rPr lang="en-US" sz="1800" u="none" strike="noStrike" dirty="0">
                          <a:effectLst/>
                        </a:rPr>
                        <a:t>of </a:t>
                      </a:r>
                      <a:r>
                        <a:rPr lang="en-US" sz="1800" u="none" strike="noStrike" dirty="0" smtClean="0">
                          <a:effectLst/>
                        </a:rPr>
                        <a:t>Rooms</a:t>
                      </a:r>
                      <a:r>
                        <a:rPr lang="en-US" sz="1800" u="none" strike="noStrike" dirty="0">
                          <a:effectLst/>
                        </a:rPr>
                        <a:t> </a:t>
                      </a:r>
                      <a:endParaRPr lang="en-US" sz="1800" b="1" i="0" u="none" strike="noStrike" dirty="0">
                        <a:solidFill>
                          <a:srgbClr val="000000"/>
                        </a:solidFill>
                        <a:effectLst/>
                        <a:latin typeface="Arial"/>
                      </a:endParaRPr>
                    </a:p>
                  </a:txBody>
                  <a:tcPr marL="8792" marR="8792" marT="8792" marB="0" anchor="ctr"/>
                </a:tc>
                <a:tc hMerge="1">
                  <a:txBody>
                    <a:bodyPr/>
                    <a:lstStyle/>
                    <a:p>
                      <a:pPr algn="l" fontAlgn="b"/>
                      <a:endParaRPr lang="en-US" sz="1700" b="1" i="0" u="none" strike="noStrike" dirty="0">
                        <a:solidFill>
                          <a:srgbClr val="000000"/>
                        </a:solidFill>
                        <a:effectLst/>
                        <a:latin typeface="Arial"/>
                      </a:endParaRPr>
                    </a:p>
                  </a:txBody>
                  <a:tcPr marL="9525" marR="9525" marT="9525" marB="0" anchor="b"/>
                </a:tc>
                <a:tc hMerge="1">
                  <a:txBody>
                    <a:bodyPr/>
                    <a:lstStyle/>
                    <a:p>
                      <a:pPr algn="ctr" fontAlgn="b"/>
                      <a:endParaRPr lang="en-US" sz="1700" b="0" i="0" u="none" strike="noStrike" dirty="0">
                        <a:solidFill>
                          <a:srgbClr val="000000"/>
                        </a:solidFill>
                        <a:effectLst/>
                        <a:latin typeface="Arial"/>
                      </a:endParaRPr>
                    </a:p>
                  </a:txBody>
                  <a:tcPr marL="9525" marR="9525" marT="9525" marB="0" anchor="b"/>
                </a:tc>
              </a:tr>
              <a:tr h="248555">
                <a:tc>
                  <a:txBody>
                    <a:bodyPr/>
                    <a:lstStyle/>
                    <a:p>
                      <a:pPr algn="ctr" fontAlgn="ctr"/>
                      <a:r>
                        <a:rPr lang="en-US" sz="1600" u="none" strike="noStrike">
                          <a:effectLst/>
                        </a:rPr>
                        <a:t>5</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Class rooms (in number)</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smtClean="0">
                          <a:effectLst/>
                        </a:rPr>
                        <a:t>NA</a:t>
                      </a:r>
                      <a:endParaRPr lang="en-US" sz="1600" b="0" i="0" u="none" strike="noStrike" dirty="0">
                        <a:solidFill>
                          <a:srgbClr val="000000"/>
                        </a:solidFill>
                        <a:effectLst/>
                        <a:latin typeface="Arial"/>
                      </a:endParaRPr>
                    </a:p>
                  </a:txBody>
                  <a:tcPr marL="8792" marR="8792" marT="8792" marB="0" anchor="b"/>
                </a:tc>
              </a:tr>
              <a:tr h="248555">
                <a:tc>
                  <a:txBody>
                    <a:bodyPr/>
                    <a:lstStyle/>
                    <a:p>
                      <a:pPr algn="ctr" fontAlgn="ctr"/>
                      <a:r>
                        <a:rPr lang="en-US" sz="1600" u="none" strike="noStrike">
                          <a:effectLst/>
                        </a:rPr>
                        <a:t>6</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Domain labs (in number)</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smtClean="0">
                          <a:effectLst/>
                        </a:rPr>
                        <a:t>NA</a:t>
                      </a:r>
                      <a:endParaRPr lang="en-US" sz="1600" b="0" i="0" u="none" strike="noStrike" dirty="0">
                        <a:solidFill>
                          <a:srgbClr val="000000"/>
                        </a:solidFill>
                        <a:effectLst/>
                        <a:latin typeface="Arial"/>
                      </a:endParaRPr>
                    </a:p>
                  </a:txBody>
                  <a:tcPr marL="8792" marR="8792" marT="8792" marB="0" anchor="b"/>
                </a:tc>
              </a:tr>
              <a:tr h="248555">
                <a:tc>
                  <a:txBody>
                    <a:bodyPr/>
                    <a:lstStyle/>
                    <a:p>
                      <a:pPr algn="ctr" fontAlgn="ctr"/>
                      <a:r>
                        <a:rPr lang="en-US" sz="1600" u="none" strike="noStrike">
                          <a:effectLst/>
                        </a:rPr>
                        <a:t>7</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IT labs (in number)</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dirty="0" smtClean="0">
                          <a:effectLst/>
                        </a:rPr>
                        <a:t>NA</a:t>
                      </a:r>
                      <a:endParaRPr lang="en-US" sz="1600" b="0" i="0" u="none" strike="noStrike" dirty="0">
                        <a:solidFill>
                          <a:srgbClr val="000000"/>
                        </a:solidFill>
                        <a:effectLst/>
                        <a:latin typeface="Arial"/>
                      </a:endParaRPr>
                    </a:p>
                  </a:txBody>
                  <a:tcPr marL="8792" marR="8792" marT="8792" marB="0" anchor="b"/>
                </a:tc>
              </a:tr>
              <a:tr h="248555">
                <a:tc>
                  <a:txBody>
                    <a:bodyPr/>
                    <a:lstStyle/>
                    <a:p>
                      <a:pPr algn="ctr" fontAlgn="ctr"/>
                      <a:r>
                        <a:rPr lang="en-US" sz="1600" u="none" strike="noStrike">
                          <a:effectLst/>
                        </a:rPr>
                        <a:t>8</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Reception room</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dirty="0" smtClean="0">
                          <a:effectLst/>
                        </a:rPr>
                        <a:t>NA</a:t>
                      </a:r>
                      <a:endParaRPr lang="en-US" sz="1600" b="0" i="0" u="none" strike="noStrike" dirty="0">
                        <a:solidFill>
                          <a:srgbClr val="000000"/>
                        </a:solidFill>
                        <a:effectLst/>
                        <a:latin typeface="Arial"/>
                      </a:endParaRPr>
                    </a:p>
                  </a:txBody>
                  <a:tcPr marL="8792" marR="8792" marT="8792" marB="0" anchor="b"/>
                </a:tc>
              </a:tr>
              <a:tr h="248555">
                <a:tc>
                  <a:txBody>
                    <a:bodyPr/>
                    <a:lstStyle/>
                    <a:p>
                      <a:pPr algn="ctr" fontAlgn="ctr"/>
                      <a:r>
                        <a:rPr lang="en-US" sz="1600" u="none" strike="noStrike">
                          <a:effectLst/>
                        </a:rPr>
                        <a:t>9</a:t>
                      </a:r>
                      <a:endParaRPr lang="en-US" sz="1600" b="0" i="0" u="none" strike="noStrike">
                        <a:solidFill>
                          <a:srgbClr val="000000"/>
                        </a:solidFill>
                        <a:effectLst/>
                        <a:latin typeface="Calibri"/>
                      </a:endParaRPr>
                    </a:p>
                  </a:txBody>
                  <a:tcPr marL="8792" marR="8792" marT="8792" marB="0" anchor="ctr"/>
                </a:tc>
                <a:tc>
                  <a:txBody>
                    <a:bodyPr/>
                    <a:lstStyle/>
                    <a:p>
                      <a:pPr algn="l" fontAlgn="b"/>
                      <a:r>
                        <a:rPr lang="en-US" sz="1600" u="none" strike="noStrike" dirty="0">
                          <a:effectLst/>
                        </a:rPr>
                        <a:t>Office room</a:t>
                      </a:r>
                      <a:endParaRPr lang="en-US" sz="1600" b="0" i="0" u="none" strike="noStrike" dirty="0">
                        <a:solidFill>
                          <a:srgbClr val="000000"/>
                        </a:solidFill>
                        <a:effectLst/>
                        <a:latin typeface="Arial"/>
                      </a:endParaRPr>
                    </a:p>
                  </a:txBody>
                  <a:tcPr marL="8792" marR="8792" marT="8792" marB="0" anchor="b"/>
                </a:tc>
                <a:tc>
                  <a:txBody>
                    <a:bodyPr/>
                    <a:lstStyle/>
                    <a:p>
                      <a:pPr algn="ctr" fontAlgn="b"/>
                      <a:r>
                        <a:rPr lang="en-US" sz="1600" u="none" strike="noStrike" dirty="0" smtClean="0">
                          <a:effectLst/>
                        </a:rPr>
                        <a:t>NA</a:t>
                      </a:r>
                      <a:endParaRPr lang="en-US" sz="1600" b="0" i="0" u="none" strike="noStrike" dirty="0">
                        <a:solidFill>
                          <a:srgbClr val="000000"/>
                        </a:solidFill>
                        <a:effectLst/>
                        <a:latin typeface="Arial"/>
                      </a:endParaRPr>
                    </a:p>
                  </a:txBody>
                  <a:tcPr marL="8792" marR="8792" marT="8792" marB="0" anchor="b"/>
                </a:tc>
              </a:tr>
              <a:tr h="488296">
                <a:tc>
                  <a:txBody>
                    <a:bodyPr/>
                    <a:lstStyle/>
                    <a:p>
                      <a:pPr algn="ctr" fontAlgn="ctr"/>
                      <a:r>
                        <a:rPr lang="en-US" sz="1600" u="none" strike="noStrike" dirty="0">
                          <a:effectLst/>
                        </a:rPr>
                        <a:t>10</a:t>
                      </a:r>
                      <a:endParaRPr lang="en-US" sz="1600" b="0" i="0" u="none" strike="noStrike" dirty="0">
                        <a:solidFill>
                          <a:srgbClr val="000000"/>
                        </a:solidFill>
                        <a:effectLst/>
                        <a:latin typeface="Calibri"/>
                      </a:endParaRPr>
                    </a:p>
                  </a:txBody>
                  <a:tcPr marL="8792" marR="8792" marT="8792" marB="0" anchor="ctr"/>
                </a:tc>
                <a:tc>
                  <a:txBody>
                    <a:bodyPr/>
                    <a:lstStyle/>
                    <a:p>
                      <a:pPr algn="l" fontAlgn="ctr"/>
                      <a:r>
                        <a:rPr lang="en-US" sz="1600" u="none" strike="noStrike" dirty="0" smtClean="0">
                          <a:effectLst/>
                        </a:rPr>
                        <a:t>Counseling </a:t>
                      </a:r>
                      <a:r>
                        <a:rPr lang="en-US" sz="1600" u="none" strike="noStrike" dirty="0">
                          <a:effectLst/>
                        </a:rPr>
                        <a:t>rooms (not mandatory – a portion of office room can be used after proper partitioning)</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dirty="0">
                          <a:effectLst/>
                        </a:rPr>
                        <a:t> </a:t>
                      </a:r>
                      <a:r>
                        <a:rPr lang="en-IN" sz="1600" u="none" strike="noStrike" kern="1200" dirty="0" smtClean="0">
                          <a:effectLst/>
                        </a:rPr>
                        <a:t>M</a:t>
                      </a:r>
                      <a:r>
                        <a:rPr lang="en-IN" sz="1600" kern="1200" dirty="0" smtClean="0">
                          <a:effectLst/>
                        </a:rPr>
                        <a:t>inimum of 180 </a:t>
                      </a:r>
                      <a:r>
                        <a:rPr lang="en-IN" sz="1600" kern="1200" dirty="0" err="1" smtClean="0">
                          <a:effectLst/>
                        </a:rPr>
                        <a:t>sq.ft</a:t>
                      </a:r>
                      <a:r>
                        <a:rPr lang="en-IN" sz="1600" kern="1200" dirty="0" smtClean="0">
                          <a:effectLst/>
                        </a:rPr>
                        <a:t> </a:t>
                      </a:r>
                      <a:endParaRPr lang="en-US" sz="1600" b="0" i="0" u="none" strike="noStrike" dirty="0">
                        <a:solidFill>
                          <a:srgbClr val="000000"/>
                        </a:solidFill>
                        <a:effectLst/>
                        <a:latin typeface="Calibri"/>
                      </a:endParaRPr>
                    </a:p>
                  </a:txBody>
                  <a:tcPr marL="8792" marR="8792" marT="8792" marB="0" anchor="b"/>
                </a:tc>
              </a:tr>
            </a:tbl>
          </a:graphicData>
        </a:graphic>
      </p:graphicFrame>
    </p:spTree>
    <p:extLst>
      <p:ext uri="{BB962C8B-B14F-4D97-AF65-F5344CB8AC3E}">
        <p14:creationId xmlns:p14="http://schemas.microsoft.com/office/powerpoint/2010/main" val="556488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List of parameters verified at the time of due diligence </a:t>
            </a:r>
            <a:r>
              <a:rPr lang="en-IN" dirty="0" smtClean="0"/>
              <a:t>(2/8</a:t>
            </a:r>
            <a:r>
              <a:rPr lang="en-IN" dirty="0"/>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261877230"/>
              </p:ext>
            </p:extLst>
          </p:nvPr>
        </p:nvGraphicFramePr>
        <p:xfrm>
          <a:off x="530087" y="1351223"/>
          <a:ext cx="7709432" cy="5319973"/>
        </p:xfrm>
        <a:graphic>
          <a:graphicData uri="http://schemas.openxmlformats.org/drawingml/2006/table">
            <a:tbl>
              <a:tblPr>
                <a:tableStyleId>{BDBED569-4797-4DF1-A0F4-6AAB3CD982D8}</a:tableStyleId>
              </a:tblPr>
              <a:tblGrid>
                <a:gridCol w="908647"/>
                <a:gridCol w="4631389"/>
                <a:gridCol w="2169396"/>
              </a:tblGrid>
              <a:tr h="330203">
                <a:tc>
                  <a:txBody>
                    <a:bodyPr/>
                    <a:lstStyle/>
                    <a:p>
                      <a:pPr algn="ctr" fontAlgn="ctr"/>
                      <a:r>
                        <a:rPr lang="en-US" sz="1600" u="none" strike="noStrike" dirty="0" err="1" smtClean="0">
                          <a:effectLst/>
                        </a:rPr>
                        <a:t>S.No</a:t>
                      </a:r>
                      <a:endParaRPr lang="en-US" sz="1600" b="1" i="0" u="none" strike="noStrike" dirty="0">
                        <a:solidFill>
                          <a:srgbClr val="000000"/>
                        </a:solidFill>
                        <a:effectLst/>
                        <a:latin typeface="Calibri"/>
                      </a:endParaRPr>
                    </a:p>
                  </a:txBody>
                  <a:tcPr marL="8792" marR="8792" marT="8792" marB="0" anchor="ctr"/>
                </a:tc>
                <a:tc>
                  <a:txBody>
                    <a:bodyPr/>
                    <a:lstStyle/>
                    <a:p>
                      <a:pPr algn="l" fontAlgn="b"/>
                      <a:r>
                        <a:rPr lang="en-US" sz="1600" u="none" strike="noStrike" dirty="0" smtClean="0">
                          <a:effectLst/>
                        </a:rPr>
                        <a:t>  List of Parameters</a:t>
                      </a:r>
                      <a:endParaRPr lang="en-US" sz="1600" b="1" i="0" u="none" strike="noStrike" dirty="0">
                        <a:solidFill>
                          <a:srgbClr val="000000"/>
                        </a:solidFill>
                        <a:effectLst/>
                        <a:latin typeface="Arial"/>
                      </a:endParaRPr>
                    </a:p>
                  </a:txBody>
                  <a:tcPr marL="8792" marR="8792" marT="8792" marB="0" anchor="b"/>
                </a:tc>
                <a:tc>
                  <a:txBody>
                    <a:bodyPr/>
                    <a:lstStyle/>
                    <a:p>
                      <a:pPr algn="ctr" fontAlgn="ctr"/>
                      <a:r>
                        <a:rPr lang="en-US" sz="1600" u="none" strike="noStrike" dirty="0" smtClean="0">
                          <a:effectLst/>
                        </a:rPr>
                        <a:t>Standards</a:t>
                      </a:r>
                      <a:endParaRPr lang="en-US" sz="1600" b="1" i="0" u="none" strike="noStrike" dirty="0">
                        <a:solidFill>
                          <a:srgbClr val="000000"/>
                        </a:solidFill>
                        <a:effectLst/>
                        <a:latin typeface="Arial"/>
                      </a:endParaRPr>
                    </a:p>
                  </a:txBody>
                  <a:tcPr marL="8792" marR="8792" marT="8792" marB="0" anchor="ctr"/>
                </a:tc>
              </a:tr>
              <a:tr h="499079">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dirty="0" smtClean="0"/>
                        <a:t>Conformance of  center to Standards</a:t>
                      </a:r>
                    </a:p>
                    <a:p>
                      <a:pPr algn="l" fontAlgn="b"/>
                      <a:endParaRPr lang="en-US" sz="1600" b="0" i="0" u="none" strike="noStrike" dirty="0">
                        <a:solidFill>
                          <a:srgbClr val="000000"/>
                        </a:solidFill>
                        <a:effectLst/>
                        <a:latin typeface="Arial"/>
                      </a:endParaRPr>
                    </a:p>
                  </a:txBody>
                  <a:tcPr marL="8792" marR="8792" marT="8792" marB="0" anchor="ctr"/>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pPr algn="ctr" fontAlgn="ctr"/>
                      <a:endParaRPr lang="en-US" sz="1800" b="0" i="0" u="none" strike="noStrike" dirty="0">
                        <a:solidFill>
                          <a:srgbClr val="000000"/>
                        </a:solidFill>
                        <a:effectLst/>
                        <a:latin typeface="Arial"/>
                      </a:endParaRPr>
                    </a:p>
                  </a:txBody>
                  <a:tcPr marL="9525" marR="9525" marT="9525" marB="0" anchor="ctr"/>
                </a:tc>
              </a:tr>
              <a:tr h="694542">
                <a:tc>
                  <a:txBody>
                    <a:bodyPr/>
                    <a:lstStyle/>
                    <a:p>
                      <a:pPr algn="ctr" fontAlgn="ctr"/>
                      <a:r>
                        <a:rPr lang="en-US" sz="1600" u="none" strike="noStrike" dirty="0">
                          <a:effectLst/>
                        </a:rPr>
                        <a:t>1</a:t>
                      </a:r>
                      <a:endParaRPr lang="en-US" sz="1600" b="0" i="0" u="none" strike="noStrike" dirty="0">
                        <a:solidFill>
                          <a:srgbClr val="000000"/>
                        </a:solidFill>
                        <a:effectLst/>
                        <a:latin typeface="Calibri"/>
                      </a:endParaRPr>
                    </a:p>
                  </a:txBody>
                  <a:tcPr marL="8792" marR="8792" marT="8792" marB="0" anchor="ctr"/>
                </a:tc>
                <a:tc>
                  <a:txBody>
                    <a:bodyPr/>
                    <a:lstStyle/>
                    <a:p>
                      <a:pPr algn="l" fontAlgn="b"/>
                      <a:r>
                        <a:rPr lang="en-US" sz="1600" u="none" strike="noStrike" dirty="0">
                          <a:effectLst/>
                        </a:rPr>
                        <a:t>Visible signs of leakages from walls and roof - applicable for both RCC and Non RCC structures </a:t>
                      </a:r>
                      <a:endParaRPr lang="en-US" sz="1600" b="0" i="0" u="none" strike="noStrike" dirty="0">
                        <a:solidFill>
                          <a:srgbClr val="000000"/>
                        </a:solidFill>
                        <a:effectLst/>
                        <a:latin typeface="Arial"/>
                      </a:endParaRPr>
                    </a:p>
                  </a:txBody>
                  <a:tcPr marL="8792" marR="8792" marT="8792" marB="0" anchor="b"/>
                </a:tc>
                <a:tc>
                  <a:txBody>
                    <a:bodyPr/>
                    <a:lstStyle/>
                    <a:p>
                      <a:pPr algn="ctr" fontAlgn="ctr"/>
                      <a:r>
                        <a:rPr lang="en-IN" sz="1600" kern="1200" dirty="0" smtClean="0">
                          <a:effectLst/>
                        </a:rPr>
                        <a:t>should not be any visible marks of leakages from walls and roof. </a:t>
                      </a:r>
                      <a:endParaRPr lang="en-US" sz="1600" b="0" i="0" u="none" strike="noStrike" dirty="0">
                        <a:solidFill>
                          <a:srgbClr val="000000"/>
                        </a:solidFill>
                        <a:effectLst/>
                        <a:latin typeface="Arial"/>
                      </a:endParaRPr>
                    </a:p>
                  </a:txBody>
                  <a:tcPr marL="8792" marR="8792" marT="8792" marB="0" anchor="ctr"/>
                </a:tc>
              </a:tr>
              <a:tr h="923406">
                <a:tc>
                  <a:txBody>
                    <a:bodyPr/>
                    <a:lstStyle/>
                    <a:p>
                      <a:pPr algn="ctr" fontAlgn="ctr"/>
                      <a:r>
                        <a:rPr lang="en-US" sz="1600" u="none" strike="noStrike" dirty="0">
                          <a:effectLst/>
                        </a:rPr>
                        <a:t>2</a:t>
                      </a:r>
                      <a:endParaRPr lang="en-US" sz="1600" b="0" i="0" u="none" strike="noStrike" dirty="0">
                        <a:solidFill>
                          <a:srgbClr val="000000"/>
                        </a:solidFill>
                        <a:effectLst/>
                        <a:latin typeface="Calibri"/>
                      </a:endParaRPr>
                    </a:p>
                  </a:txBody>
                  <a:tcPr marL="8792" marR="8792" marT="8792" marB="0" anchor="ctr"/>
                </a:tc>
                <a:tc>
                  <a:txBody>
                    <a:bodyPr/>
                    <a:lstStyle/>
                    <a:p>
                      <a:pPr algn="l" fontAlgn="b"/>
                      <a:r>
                        <a:rPr lang="en-US" sz="1600" u="none" strike="noStrike" dirty="0">
                          <a:effectLst/>
                        </a:rPr>
                        <a:t>Protection of stairs, balconies, and other locations </a:t>
                      </a:r>
                      <a:endParaRPr lang="en-US" sz="1600" b="0" i="0" u="none" strike="noStrike" dirty="0">
                        <a:solidFill>
                          <a:srgbClr val="000000"/>
                        </a:solidFill>
                        <a:effectLst/>
                        <a:latin typeface="Arial"/>
                      </a:endParaRPr>
                    </a:p>
                  </a:txBody>
                  <a:tcPr marL="8792" marR="8792" marT="8792" marB="0" anchor="b"/>
                </a:tc>
                <a:tc>
                  <a:txBody>
                    <a:bodyPr/>
                    <a:lstStyle/>
                    <a:p>
                      <a:pPr algn="ctr" fontAlgn="ctr"/>
                      <a:r>
                        <a:rPr lang="en-IN" sz="1600" kern="1200" dirty="0" smtClean="0">
                          <a:effectLst/>
                        </a:rPr>
                        <a:t>Even if one place is unprotected the centre should not be commissioned.</a:t>
                      </a:r>
                      <a:endParaRPr lang="en-US" sz="1600" b="0" i="0" u="none" strike="noStrike" dirty="0">
                        <a:solidFill>
                          <a:srgbClr val="000000"/>
                        </a:solidFill>
                        <a:effectLst/>
                        <a:latin typeface="Arial"/>
                      </a:endParaRPr>
                    </a:p>
                  </a:txBody>
                  <a:tcPr marL="8792" marR="8792" marT="8792" marB="0" anchor="ctr"/>
                </a:tc>
              </a:tr>
              <a:tr h="253798">
                <a:tc>
                  <a:txBody>
                    <a:bodyPr/>
                    <a:lstStyle/>
                    <a:p>
                      <a:pPr algn="ctr" fontAlgn="ctr"/>
                      <a:r>
                        <a:rPr lang="en-US" sz="1600" u="none" strike="noStrike">
                          <a:effectLst/>
                        </a:rPr>
                        <a:t>3</a:t>
                      </a:r>
                      <a:endParaRPr lang="en-US" sz="1600" b="0" i="0" u="none" strike="noStrike">
                        <a:solidFill>
                          <a:srgbClr val="000000"/>
                        </a:solidFill>
                        <a:effectLst/>
                        <a:latin typeface="Calibri"/>
                      </a:endParaRPr>
                    </a:p>
                  </a:txBody>
                  <a:tcPr marL="8792" marR="8792" marT="8792" marB="0" anchor="ctr"/>
                </a:tc>
                <a:tc>
                  <a:txBody>
                    <a:bodyPr/>
                    <a:lstStyle/>
                    <a:p>
                      <a:pPr algn="l" fontAlgn="b"/>
                      <a:r>
                        <a:rPr lang="en-US" sz="1600" u="none" strike="noStrike" dirty="0">
                          <a:effectLst/>
                        </a:rPr>
                        <a:t>Roof height (state in feet) </a:t>
                      </a:r>
                      <a:endParaRPr lang="en-US" sz="1600" b="0" i="0" u="none" strike="noStrike" dirty="0">
                        <a:solidFill>
                          <a:srgbClr val="000000"/>
                        </a:solidFill>
                        <a:effectLst/>
                        <a:latin typeface="Arial"/>
                      </a:endParaRPr>
                    </a:p>
                  </a:txBody>
                  <a:tcPr marL="8792" marR="8792" marT="8792" marB="0" anchor="b"/>
                </a:tc>
                <a:tc>
                  <a:txBody>
                    <a:bodyPr/>
                    <a:lstStyle/>
                    <a:p>
                      <a:pPr algn="ctr" fontAlgn="b"/>
                      <a:r>
                        <a:rPr lang="en-US" sz="1600" u="none" strike="noStrike" dirty="0" smtClean="0">
                          <a:effectLst/>
                        </a:rPr>
                        <a:t>9 ft.</a:t>
                      </a:r>
                      <a:endParaRPr lang="en-US" sz="1600" b="0" i="0" u="none" strike="noStrike" dirty="0">
                        <a:solidFill>
                          <a:srgbClr val="000000"/>
                        </a:solidFill>
                        <a:effectLst/>
                        <a:latin typeface="Calibri"/>
                      </a:endParaRPr>
                    </a:p>
                  </a:txBody>
                  <a:tcPr marL="8792" marR="8792" marT="8792" marB="0" anchor="b"/>
                </a:tc>
              </a:tr>
              <a:tr h="499079">
                <a:tc>
                  <a:txBody>
                    <a:bodyPr/>
                    <a:lstStyle/>
                    <a:p>
                      <a:pPr algn="ctr" fontAlgn="ctr"/>
                      <a:r>
                        <a:rPr lang="en-US" sz="1600" u="none" strike="noStrike">
                          <a:effectLst/>
                        </a:rPr>
                        <a:t>4</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Conformance  to </a:t>
                      </a:r>
                      <a:r>
                        <a:rPr lang="en-US" sz="1600" u="none" strike="noStrike" dirty="0" smtClean="0">
                          <a:effectLst/>
                        </a:rPr>
                        <a:t>DDU-GKY look </a:t>
                      </a:r>
                      <a:r>
                        <a:rPr lang="en-US" sz="1600" u="none" strike="noStrike" dirty="0">
                          <a:effectLst/>
                        </a:rPr>
                        <a:t>and feel standards as per sub section 5.1.1 </a:t>
                      </a:r>
                      <a:endParaRPr lang="en-US" sz="1600" b="0" i="0" u="none" strike="noStrike" dirty="0">
                        <a:solidFill>
                          <a:srgbClr val="000000"/>
                        </a:solidFill>
                        <a:effectLst/>
                        <a:latin typeface="Arial"/>
                      </a:endParaRPr>
                    </a:p>
                  </a:txBody>
                  <a:tcPr marL="8792" marR="8792" marT="8792" marB="0" anchor="ctr"/>
                </a:tc>
                <a:tc>
                  <a:txBody>
                    <a:bodyPr/>
                    <a:lstStyle/>
                    <a:p>
                      <a:pPr algn="ctr" fontAlgn="ctr"/>
                      <a:r>
                        <a:rPr lang="en-US" sz="1600" u="none" strike="noStrike" dirty="0">
                          <a:effectLst/>
                        </a:rPr>
                        <a:t>As per 5.1.1</a:t>
                      </a:r>
                      <a:endParaRPr lang="en-US" sz="1600" b="0" i="0" u="none" strike="noStrike" dirty="0">
                        <a:solidFill>
                          <a:srgbClr val="000000"/>
                        </a:solidFill>
                        <a:effectLst/>
                        <a:latin typeface="Arial"/>
                      </a:endParaRPr>
                    </a:p>
                  </a:txBody>
                  <a:tcPr marL="8792" marR="8792" marT="8792" marB="0" anchor="ctr"/>
                </a:tc>
              </a:tr>
              <a:tr h="253798">
                <a:tc>
                  <a:txBody>
                    <a:bodyPr/>
                    <a:lstStyle/>
                    <a:p>
                      <a:pPr algn="ctr" fontAlgn="ctr"/>
                      <a:r>
                        <a:rPr lang="en-US" sz="1600" u="none" strike="noStrike">
                          <a:effectLst/>
                        </a:rPr>
                        <a:t>5</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Circulating area  (in </a:t>
                      </a:r>
                      <a:r>
                        <a:rPr lang="en-US" sz="1600" u="none" strike="noStrike" dirty="0" smtClean="0">
                          <a:effectLst/>
                        </a:rPr>
                        <a:t>sq. </a:t>
                      </a:r>
                      <a:r>
                        <a:rPr lang="en-US" sz="1600" u="none" strike="noStrike" dirty="0" err="1" smtClean="0">
                          <a:effectLst/>
                        </a:rPr>
                        <a:t>ft</a:t>
                      </a:r>
                      <a:r>
                        <a:rPr lang="en-US" sz="1600" u="none" strike="noStrike" dirty="0">
                          <a:effectLst/>
                        </a:rPr>
                        <a:t>)</a:t>
                      </a:r>
                      <a:endParaRPr lang="en-US" sz="1600" b="0" i="0" u="none" strike="noStrike" dirty="0">
                        <a:solidFill>
                          <a:srgbClr val="000000"/>
                        </a:solidFill>
                        <a:effectLst/>
                        <a:latin typeface="Arial"/>
                      </a:endParaRPr>
                    </a:p>
                  </a:txBody>
                  <a:tcPr marL="8792" marR="8792" marT="8792" marB="0" anchor="ctr"/>
                </a:tc>
                <a:tc>
                  <a:txBody>
                    <a:bodyPr/>
                    <a:lstStyle/>
                    <a:p>
                      <a:pPr algn="ctr" fontAlgn="ctr"/>
                      <a:r>
                        <a:rPr lang="en-IN" sz="1600" kern="1200" dirty="0" smtClean="0">
                          <a:effectLst/>
                        </a:rPr>
                        <a:t>12 % of the total area.</a:t>
                      </a:r>
                      <a:endParaRPr lang="en-US" sz="1600" b="0" i="0" u="none" strike="noStrike" dirty="0">
                        <a:solidFill>
                          <a:srgbClr val="000000"/>
                        </a:solidFill>
                        <a:effectLst/>
                        <a:latin typeface="Arial"/>
                      </a:endParaRPr>
                    </a:p>
                  </a:txBody>
                  <a:tcPr marL="8792" marR="8792" marT="8792" marB="0" anchor="ctr"/>
                </a:tc>
              </a:tr>
              <a:tr h="253798">
                <a:tc>
                  <a:txBody>
                    <a:bodyPr/>
                    <a:lstStyle/>
                    <a:p>
                      <a:pPr algn="ctr" fontAlgn="ctr"/>
                      <a:r>
                        <a:rPr lang="en-US" sz="1600" u="none" strike="noStrike">
                          <a:effectLst/>
                        </a:rPr>
                        <a:t>6</a:t>
                      </a:r>
                      <a:endParaRPr lang="en-US" sz="1600" b="0" i="0" u="none" strike="noStrike">
                        <a:solidFill>
                          <a:srgbClr val="000000"/>
                        </a:solidFill>
                        <a:effectLst/>
                        <a:latin typeface="Calibri"/>
                      </a:endParaRPr>
                    </a:p>
                  </a:txBody>
                  <a:tcPr marL="8792" marR="8792" marT="8792" marB="0" anchor="ctr"/>
                </a:tc>
                <a:tc>
                  <a:txBody>
                    <a:bodyPr/>
                    <a:lstStyle/>
                    <a:p>
                      <a:pPr algn="l" fontAlgn="b"/>
                      <a:r>
                        <a:rPr lang="en-US" sz="1600" u="none" strike="noStrike" dirty="0">
                          <a:effectLst/>
                        </a:rPr>
                        <a:t>Corridor width (in feet)</a:t>
                      </a:r>
                      <a:endParaRPr lang="en-US" sz="1600" b="0" i="0" u="none" strike="noStrike" dirty="0">
                        <a:solidFill>
                          <a:srgbClr val="000000"/>
                        </a:solidFill>
                        <a:effectLst/>
                        <a:latin typeface="Arial"/>
                      </a:endParaRPr>
                    </a:p>
                  </a:txBody>
                  <a:tcPr marL="8792" marR="8792" marT="8792" marB="0" anchor="b"/>
                </a:tc>
                <a:tc>
                  <a:txBody>
                    <a:bodyPr/>
                    <a:lstStyle/>
                    <a:p>
                      <a:pPr algn="ctr" fontAlgn="ctr"/>
                      <a:r>
                        <a:rPr lang="en-US" sz="1600" u="none" strike="noStrike" dirty="0" smtClean="0">
                          <a:effectLst/>
                        </a:rPr>
                        <a:t>4 ft.</a:t>
                      </a:r>
                      <a:endParaRPr lang="en-US" sz="1600" b="0" i="0" u="none" strike="noStrike" dirty="0">
                        <a:solidFill>
                          <a:srgbClr val="000000"/>
                        </a:solidFill>
                        <a:effectLst/>
                        <a:latin typeface="Arial"/>
                      </a:endParaRPr>
                    </a:p>
                  </a:txBody>
                  <a:tcPr marL="8792" marR="8792" marT="8792" marB="0" anchor="ctr"/>
                </a:tc>
              </a:tr>
              <a:tr h="499079">
                <a:tc>
                  <a:txBody>
                    <a:bodyPr/>
                    <a:lstStyle/>
                    <a:p>
                      <a:pPr algn="ctr" fontAlgn="ctr"/>
                      <a:r>
                        <a:rPr lang="en-US" sz="1600" u="none" strike="noStrike">
                          <a:effectLst/>
                        </a:rPr>
                        <a:t>7</a:t>
                      </a:r>
                      <a:endParaRPr lang="en-US" sz="1600" b="0" i="0" u="none" strike="noStrike">
                        <a:solidFill>
                          <a:srgbClr val="000000"/>
                        </a:solidFill>
                        <a:effectLst/>
                        <a:latin typeface="Calibri"/>
                      </a:endParaRPr>
                    </a:p>
                  </a:txBody>
                  <a:tcPr marL="8792" marR="8792" marT="8792" marB="0" anchor="ctr"/>
                </a:tc>
                <a:tc>
                  <a:txBody>
                    <a:bodyPr/>
                    <a:lstStyle/>
                    <a:p>
                      <a:pPr algn="l" fontAlgn="b"/>
                      <a:r>
                        <a:rPr lang="en-US" sz="1600" u="none" strike="noStrike" dirty="0">
                          <a:effectLst/>
                        </a:rPr>
                        <a:t>Toilets (in number)</a:t>
                      </a:r>
                      <a:endParaRPr lang="en-US" sz="1600" b="0" i="0" u="none" strike="noStrike" dirty="0">
                        <a:solidFill>
                          <a:srgbClr val="000000"/>
                        </a:solidFill>
                        <a:effectLst/>
                        <a:latin typeface="Arial"/>
                      </a:endParaRPr>
                    </a:p>
                  </a:txBody>
                  <a:tcPr marL="8792" marR="8792" marT="8792" marB="0" anchor="b"/>
                </a:tc>
                <a:tc>
                  <a:txBody>
                    <a:bodyPr/>
                    <a:lstStyle/>
                    <a:p>
                      <a:pPr algn="ctr" fontAlgn="b"/>
                      <a:r>
                        <a:rPr lang="en-US" sz="1600" u="none" strike="noStrike" dirty="0" smtClean="0">
                          <a:effectLst/>
                        </a:rPr>
                        <a:t>As per annexure</a:t>
                      </a:r>
                      <a:endParaRPr lang="en-US" sz="1600" b="0" i="0" u="none" strike="noStrike" dirty="0">
                        <a:solidFill>
                          <a:srgbClr val="000000"/>
                        </a:solidFill>
                        <a:effectLst/>
                        <a:latin typeface="Arial"/>
                      </a:endParaRPr>
                    </a:p>
                  </a:txBody>
                  <a:tcPr marL="8792" marR="8792" marT="8792" marB="0" anchor="b"/>
                </a:tc>
              </a:tr>
              <a:tr h="253798">
                <a:tc>
                  <a:txBody>
                    <a:bodyPr/>
                    <a:lstStyle/>
                    <a:p>
                      <a:pPr algn="ctr" fontAlgn="ctr"/>
                      <a:r>
                        <a:rPr lang="en-US" sz="1600" u="none" strike="noStrike">
                          <a:effectLst/>
                        </a:rPr>
                        <a:t>8</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Washbasins (in number)</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dirty="0" smtClean="0">
                          <a:effectLst/>
                        </a:rPr>
                        <a:t>As per annexure</a:t>
                      </a:r>
                      <a:endParaRPr lang="en-US" sz="1600" b="0" i="0" u="none" strike="noStrike" dirty="0">
                        <a:solidFill>
                          <a:srgbClr val="000000"/>
                        </a:solidFill>
                        <a:effectLst/>
                        <a:latin typeface="Arial"/>
                      </a:endParaRPr>
                    </a:p>
                  </a:txBody>
                  <a:tcPr marL="8792" marR="8792" marT="8792" marB="0" anchor="b"/>
                </a:tc>
              </a:tr>
              <a:tr h="499079">
                <a:tc>
                  <a:txBody>
                    <a:bodyPr/>
                    <a:lstStyle/>
                    <a:p>
                      <a:pPr algn="ctr" fontAlgn="ctr"/>
                      <a:r>
                        <a:rPr lang="en-US" sz="1600" u="none" strike="noStrike">
                          <a:effectLst/>
                        </a:rPr>
                        <a:t>9</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Type of Flooring (write whether it is tiled, cemented etc.)</a:t>
                      </a:r>
                      <a:endParaRPr lang="en-US" sz="1600" b="0" i="0" u="none" strike="noStrike" dirty="0">
                        <a:solidFill>
                          <a:srgbClr val="000000"/>
                        </a:solidFill>
                        <a:effectLst/>
                        <a:latin typeface="Arial"/>
                      </a:endParaRPr>
                    </a:p>
                  </a:txBody>
                  <a:tcPr marL="8792" marR="8792" marT="8792" marB="0" anchor="ctr"/>
                </a:tc>
                <a:tc>
                  <a:txBody>
                    <a:bodyPr/>
                    <a:lstStyle/>
                    <a:p>
                      <a:pPr algn="ctr" fontAlgn="b"/>
                      <a:r>
                        <a:rPr lang="en-US" sz="1600" u="none" strike="noStrike" dirty="0" smtClean="0">
                          <a:effectLst/>
                        </a:rPr>
                        <a:t>NA</a:t>
                      </a:r>
                      <a:endParaRPr lang="en-US" sz="1600" b="0" i="0" u="none" strike="noStrike" dirty="0">
                        <a:solidFill>
                          <a:srgbClr val="000000"/>
                        </a:solidFill>
                        <a:effectLst/>
                        <a:latin typeface="Arial"/>
                      </a:endParaRPr>
                    </a:p>
                  </a:txBody>
                  <a:tcPr marL="8792" marR="8792" marT="8792" marB="0" anchor="b"/>
                </a:tc>
              </a:tr>
              <a:tr h="253798">
                <a:tc>
                  <a:txBody>
                    <a:bodyPr/>
                    <a:lstStyle/>
                    <a:p>
                      <a:pPr algn="ctr" fontAlgn="ctr"/>
                      <a:r>
                        <a:rPr lang="en-US" sz="1600" u="none" strike="noStrike">
                          <a:effectLst/>
                        </a:rPr>
                        <a:t>10</a:t>
                      </a:r>
                      <a:endParaRPr lang="en-US" sz="1600" b="0" i="0" u="none" strike="noStrike">
                        <a:solidFill>
                          <a:srgbClr val="000000"/>
                        </a:solidFill>
                        <a:effectLst/>
                        <a:latin typeface="Calibri"/>
                      </a:endParaRPr>
                    </a:p>
                  </a:txBody>
                  <a:tcPr marL="8792" marR="8792" marT="8792" marB="0" anchor="ctr"/>
                </a:tc>
                <a:tc>
                  <a:txBody>
                    <a:bodyPr/>
                    <a:lstStyle/>
                    <a:p>
                      <a:pPr algn="l" fontAlgn="ctr"/>
                      <a:r>
                        <a:rPr lang="en-US" sz="1600" u="none" strike="noStrike" dirty="0">
                          <a:effectLst/>
                        </a:rPr>
                        <a:t>Connection to running water</a:t>
                      </a:r>
                      <a:endParaRPr lang="en-US" sz="1600" b="0" i="0" u="none" strike="noStrike" dirty="0">
                        <a:solidFill>
                          <a:srgbClr val="000000"/>
                        </a:solidFill>
                        <a:effectLst/>
                        <a:latin typeface="Arial"/>
                      </a:endParaRPr>
                    </a:p>
                  </a:txBody>
                  <a:tcPr marL="8792" marR="8792" marT="8792" marB="0" anchor="ctr"/>
                </a:tc>
                <a:tc>
                  <a:txBody>
                    <a:bodyPr/>
                    <a:lstStyle/>
                    <a:p>
                      <a:pPr algn="l" fontAlgn="b"/>
                      <a:r>
                        <a:rPr lang="en-US" sz="1600" u="none" strike="noStrike" dirty="0">
                          <a:effectLst/>
                        </a:rPr>
                        <a:t> </a:t>
                      </a:r>
                      <a:endParaRPr lang="en-US" sz="1600" b="0" i="0" u="none" strike="noStrike" dirty="0">
                        <a:solidFill>
                          <a:srgbClr val="000000"/>
                        </a:solidFill>
                        <a:effectLst/>
                        <a:latin typeface="Calibri"/>
                      </a:endParaRPr>
                    </a:p>
                  </a:txBody>
                  <a:tcPr marL="8792" marR="8792" marT="8792" marB="0" anchor="b"/>
                </a:tc>
              </a:tr>
            </a:tbl>
          </a:graphicData>
        </a:graphic>
      </p:graphicFrame>
    </p:spTree>
    <p:extLst>
      <p:ext uri="{BB962C8B-B14F-4D97-AF65-F5344CB8AC3E}">
        <p14:creationId xmlns:p14="http://schemas.microsoft.com/office/powerpoint/2010/main" val="2834745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List of parameters verified at the time of due diligence </a:t>
            </a:r>
            <a:r>
              <a:rPr lang="en-IN" dirty="0" smtClean="0"/>
              <a:t>(3/8</a:t>
            </a:r>
            <a:r>
              <a:rPr lang="en-IN" dirty="0"/>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938547035"/>
              </p:ext>
            </p:extLst>
          </p:nvPr>
        </p:nvGraphicFramePr>
        <p:xfrm>
          <a:off x="473594" y="1507145"/>
          <a:ext cx="8201255" cy="4561754"/>
        </p:xfrm>
        <a:graphic>
          <a:graphicData uri="http://schemas.openxmlformats.org/drawingml/2006/table">
            <a:tbl>
              <a:tblPr>
                <a:tableStyleId>{BDBED569-4797-4DF1-A0F4-6AAB3CD982D8}</a:tableStyleId>
              </a:tblPr>
              <a:tblGrid>
                <a:gridCol w="650890"/>
                <a:gridCol w="5106366"/>
                <a:gridCol w="2443999"/>
              </a:tblGrid>
              <a:tr h="306848">
                <a:tc>
                  <a:txBody>
                    <a:bodyPr/>
                    <a:lstStyle/>
                    <a:p>
                      <a:pPr algn="ctr" fontAlgn="ctr"/>
                      <a:r>
                        <a:rPr lang="en-US" sz="1700" u="none" strike="noStrike" dirty="0" err="1" smtClean="0">
                          <a:effectLst/>
                        </a:rPr>
                        <a:t>S.No</a:t>
                      </a:r>
                      <a:endParaRPr lang="en-US" sz="1700" b="1" i="0" u="none" strike="noStrike" dirty="0">
                        <a:solidFill>
                          <a:srgbClr val="000000"/>
                        </a:solidFill>
                        <a:effectLst/>
                        <a:latin typeface="Calibri"/>
                      </a:endParaRPr>
                    </a:p>
                  </a:txBody>
                  <a:tcPr marL="8792" marR="8792" marT="8792" marB="0" anchor="ctr"/>
                </a:tc>
                <a:tc>
                  <a:txBody>
                    <a:bodyPr/>
                    <a:lstStyle/>
                    <a:p>
                      <a:pPr algn="l" fontAlgn="ctr"/>
                      <a:r>
                        <a:rPr lang="en-US" sz="1700" u="none" strike="noStrike" dirty="0" smtClean="0">
                          <a:effectLst/>
                        </a:rPr>
                        <a:t>List of Parameters</a:t>
                      </a:r>
                      <a:endParaRPr lang="en-US" sz="1700" b="1" i="0" u="none" strike="noStrike" dirty="0">
                        <a:solidFill>
                          <a:srgbClr val="000000"/>
                        </a:solidFill>
                        <a:effectLst/>
                        <a:latin typeface="Arial"/>
                      </a:endParaRPr>
                    </a:p>
                  </a:txBody>
                  <a:tcPr marL="8792" marR="8792" marT="8792" marB="0" anchor="ctr"/>
                </a:tc>
                <a:tc>
                  <a:txBody>
                    <a:bodyPr/>
                    <a:lstStyle/>
                    <a:p>
                      <a:pPr algn="ctr" fontAlgn="b"/>
                      <a:r>
                        <a:rPr lang="en-US" sz="1700" u="none" strike="noStrike" dirty="0" smtClean="0">
                          <a:effectLst/>
                        </a:rPr>
                        <a:t>Standards</a:t>
                      </a:r>
                      <a:endParaRPr lang="en-US" sz="1700" b="1" i="0" u="none" strike="noStrike" dirty="0">
                        <a:solidFill>
                          <a:srgbClr val="000000"/>
                        </a:solidFill>
                        <a:effectLst/>
                        <a:latin typeface="Calibri"/>
                      </a:endParaRPr>
                    </a:p>
                  </a:txBody>
                  <a:tcPr marL="8792" marR="8792" marT="8792" marB="0" anchor="b"/>
                </a:tc>
              </a:tr>
              <a:tr h="348245">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700" dirty="0" smtClean="0"/>
                        <a:t>Location</a:t>
                      </a:r>
                      <a:endParaRPr lang="en-US" sz="1700" b="0"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endParaRPr lang="en-US"/>
                    </a:p>
                  </a:txBody>
                  <a:tcPr/>
                </a:tc>
              </a:tr>
              <a:tr h="899953">
                <a:tc>
                  <a:txBody>
                    <a:bodyPr/>
                    <a:lstStyle/>
                    <a:p>
                      <a:pPr algn="ctr" fontAlgn="b"/>
                      <a:r>
                        <a:rPr lang="en-US" sz="1800" u="none" strike="noStrike" dirty="0">
                          <a:effectLst/>
                        </a:rPr>
                        <a:t>11</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Distance of the training </a:t>
                      </a:r>
                      <a:r>
                        <a:rPr lang="en-US" sz="1800" u="none" strike="noStrike" dirty="0" smtClean="0">
                          <a:effectLst/>
                        </a:rPr>
                        <a:t>center </a:t>
                      </a:r>
                      <a:r>
                        <a:rPr lang="en-US" sz="1800" u="none" strike="noStrike" dirty="0">
                          <a:effectLst/>
                        </a:rPr>
                        <a:t>to various transport locations</a:t>
                      </a:r>
                      <a:endParaRPr lang="en-US" sz="1800" b="0" i="0" u="none" strike="noStrike" dirty="0">
                        <a:solidFill>
                          <a:srgbClr val="000000"/>
                        </a:solidFill>
                        <a:effectLst/>
                        <a:latin typeface="Arial"/>
                      </a:endParaRPr>
                    </a:p>
                  </a:txBody>
                  <a:tcPr marL="8792" marR="8792" marT="8792" marB="0" anchor="b"/>
                </a:tc>
                <a:tc>
                  <a:txBody>
                    <a:bodyPr/>
                    <a:lstStyle/>
                    <a:p>
                      <a:pPr algn="l" fontAlgn="ctr"/>
                      <a:r>
                        <a:rPr lang="en-IN" sz="1800" kern="1200" dirty="0" smtClean="0">
                          <a:effectLst/>
                        </a:rPr>
                        <a:t>should not be located in a busy market place.</a:t>
                      </a:r>
                      <a:endParaRPr lang="en-US" sz="1800" b="0" i="0" u="none" strike="noStrike" dirty="0">
                        <a:solidFill>
                          <a:srgbClr val="000000"/>
                        </a:solidFill>
                        <a:effectLst/>
                        <a:latin typeface="Arial"/>
                      </a:endParaRPr>
                    </a:p>
                  </a:txBody>
                  <a:tcPr marL="8792" marR="8792" marT="8792" marB="0" anchor="ctr"/>
                </a:tc>
              </a:tr>
              <a:tr h="1196505">
                <a:tc>
                  <a:txBody>
                    <a:bodyPr/>
                    <a:lstStyle/>
                    <a:p>
                      <a:pPr algn="ctr" fontAlgn="b"/>
                      <a:r>
                        <a:rPr lang="en-US" sz="1800" u="none" strike="noStrike" dirty="0">
                          <a:effectLst/>
                        </a:rPr>
                        <a:t>12</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Can the candidates safely come to the </a:t>
                      </a:r>
                      <a:r>
                        <a:rPr lang="en-US" sz="1800" u="none" strike="noStrike" dirty="0" smtClean="0">
                          <a:effectLst/>
                        </a:rPr>
                        <a:t>center </a:t>
                      </a:r>
                      <a:r>
                        <a:rPr lang="en-US" sz="1800" u="none" strike="noStrike" dirty="0">
                          <a:effectLst/>
                        </a:rPr>
                        <a:t>when training is conducted</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800" kern="1200" dirty="0" smtClean="0">
                          <a:effectLst/>
                        </a:rPr>
                        <a:t>safe and easily accessible place</a:t>
                      </a:r>
                      <a:endParaRPr lang="en-US" sz="1800" b="0" i="0" u="none" strike="noStrike" dirty="0">
                        <a:solidFill>
                          <a:srgbClr val="000000"/>
                        </a:solidFill>
                        <a:effectLst/>
                        <a:latin typeface="Arial"/>
                      </a:endParaRPr>
                    </a:p>
                  </a:txBody>
                  <a:tcPr marL="8792" marR="8792" marT="8792" marB="0" anchor="b"/>
                </a:tc>
              </a:tr>
              <a:tr h="603401">
                <a:tc>
                  <a:txBody>
                    <a:bodyPr/>
                    <a:lstStyle/>
                    <a:p>
                      <a:pPr algn="ctr" fontAlgn="b"/>
                      <a:r>
                        <a:rPr lang="en-US" sz="1800" u="none" strike="noStrike" dirty="0">
                          <a:effectLst/>
                        </a:rPr>
                        <a:t>13</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Sound level (in </a:t>
                      </a:r>
                      <a:r>
                        <a:rPr lang="en-US" sz="1800" u="none" strike="noStrike" dirty="0" err="1">
                          <a:effectLst/>
                        </a:rPr>
                        <a:t>dBA</a:t>
                      </a:r>
                      <a:r>
                        <a:rPr lang="en-US" sz="1800" u="none" strike="noStrike" dirty="0">
                          <a:effectLst/>
                        </a:rPr>
                        <a:t>) </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should not be more than 75 decibels</a:t>
                      </a:r>
                      <a:endParaRPr lang="en-US" sz="1800" b="0" i="0" u="none" strike="noStrike" dirty="0">
                        <a:solidFill>
                          <a:srgbClr val="000000"/>
                        </a:solidFill>
                        <a:effectLst/>
                        <a:latin typeface="Arial"/>
                      </a:endParaRPr>
                    </a:p>
                  </a:txBody>
                  <a:tcPr marL="8792" marR="8792" marT="8792" marB="0" anchor="b"/>
                </a:tc>
              </a:tr>
              <a:tr h="603401">
                <a:tc>
                  <a:txBody>
                    <a:bodyPr/>
                    <a:lstStyle/>
                    <a:p>
                      <a:pPr algn="ctr" fontAlgn="b"/>
                      <a:r>
                        <a:rPr lang="en-US" sz="1800" u="none" strike="noStrike" dirty="0" smtClean="0">
                          <a:effectLst/>
                        </a:rPr>
                        <a:t>14</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Open space for people to gather and interact </a:t>
                      </a:r>
                      <a:r>
                        <a:rPr lang="en-US" sz="1800" u="none" strike="noStrike" dirty="0" smtClean="0">
                          <a:effectLst/>
                        </a:rPr>
                        <a:t> (in sq.ft) </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100 </a:t>
                      </a:r>
                      <a:r>
                        <a:rPr lang="en-IN" sz="1700" kern="1200" dirty="0" err="1" smtClean="0">
                          <a:effectLst/>
                        </a:rPr>
                        <a:t>sq.ft</a:t>
                      </a:r>
                      <a:r>
                        <a:rPr lang="en-IN" sz="1700" kern="1200" dirty="0" smtClean="0">
                          <a:effectLst/>
                        </a:rPr>
                        <a:t> </a:t>
                      </a:r>
                      <a:endParaRPr lang="en-US" sz="1800" b="0" i="0" u="none" strike="noStrike" dirty="0">
                        <a:solidFill>
                          <a:srgbClr val="000000"/>
                        </a:solidFill>
                        <a:effectLst/>
                        <a:latin typeface="Arial"/>
                      </a:endParaRPr>
                    </a:p>
                  </a:txBody>
                  <a:tcPr marL="8792" marR="8792" marT="8792" marB="0" anchor="b"/>
                </a:tc>
              </a:tr>
              <a:tr h="603401">
                <a:tc>
                  <a:txBody>
                    <a:bodyPr/>
                    <a:lstStyle/>
                    <a:p>
                      <a:pPr algn="ctr" fontAlgn="b"/>
                      <a:r>
                        <a:rPr lang="en-US" sz="1800" u="none" strike="noStrike" dirty="0" smtClean="0">
                          <a:effectLst/>
                        </a:rPr>
                        <a:t>15</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Exclusive parking space ( number in terms of bicycle parking slots)</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5 bicycle parking </a:t>
                      </a:r>
                      <a:r>
                        <a:rPr lang="en-US" sz="1800" u="none" strike="noStrike" dirty="0" smtClean="0">
                          <a:effectLst/>
                        </a:rPr>
                        <a:t> </a:t>
                      </a:r>
                      <a:endParaRPr lang="en-US" sz="1800" b="0" i="0" u="none" strike="noStrike" dirty="0">
                        <a:solidFill>
                          <a:srgbClr val="000000"/>
                        </a:solidFill>
                        <a:effectLst/>
                        <a:latin typeface="Arial"/>
                      </a:endParaRPr>
                    </a:p>
                  </a:txBody>
                  <a:tcPr marL="8792" marR="8792" marT="8792" marB="0" anchor="b"/>
                </a:tc>
              </a:tr>
            </a:tbl>
          </a:graphicData>
        </a:graphic>
      </p:graphicFrame>
    </p:spTree>
    <p:extLst>
      <p:ext uri="{BB962C8B-B14F-4D97-AF65-F5344CB8AC3E}">
        <p14:creationId xmlns:p14="http://schemas.microsoft.com/office/powerpoint/2010/main" val="1356524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068963609"/>
              </p:ext>
            </p:extLst>
          </p:nvPr>
        </p:nvGraphicFramePr>
        <p:xfrm>
          <a:off x="581279" y="1540739"/>
          <a:ext cx="8159557" cy="4786627"/>
        </p:xfrm>
        <a:graphic>
          <a:graphicData uri="http://schemas.openxmlformats.org/drawingml/2006/table">
            <a:tbl>
              <a:tblPr>
                <a:tableStyleId>{BDBED569-4797-4DF1-A0F4-6AAB3CD982D8}</a:tableStyleId>
              </a:tblPr>
              <a:tblGrid>
                <a:gridCol w="659466"/>
                <a:gridCol w="5119082"/>
                <a:gridCol w="2381009"/>
              </a:tblGrid>
              <a:tr h="319433">
                <a:tc>
                  <a:txBody>
                    <a:bodyPr/>
                    <a:lstStyle/>
                    <a:p>
                      <a:pPr algn="ctr" fontAlgn="ctr"/>
                      <a:r>
                        <a:rPr lang="en-US" sz="1700" u="none" strike="noStrike" dirty="0" err="1" smtClean="0">
                          <a:effectLst/>
                        </a:rPr>
                        <a:t>S.No</a:t>
                      </a:r>
                      <a:endParaRPr lang="en-US" sz="1700" b="1" i="0" u="none" strike="noStrike" dirty="0">
                        <a:solidFill>
                          <a:srgbClr val="000000"/>
                        </a:solidFill>
                        <a:effectLst/>
                        <a:latin typeface="Calibri"/>
                      </a:endParaRPr>
                    </a:p>
                  </a:txBody>
                  <a:tcPr marL="8792" marR="8792" marT="8792" marB="0" anchor="ctr"/>
                </a:tc>
                <a:tc>
                  <a:txBody>
                    <a:bodyPr/>
                    <a:lstStyle/>
                    <a:p>
                      <a:pPr algn="l" fontAlgn="ctr"/>
                      <a:r>
                        <a:rPr lang="en-US" sz="1700" u="none" strike="noStrike" dirty="0" smtClean="0">
                          <a:effectLst/>
                        </a:rPr>
                        <a:t>List of Parameters</a:t>
                      </a:r>
                      <a:endParaRPr lang="en-US" sz="1700" b="1" i="0" u="none" strike="noStrike" dirty="0">
                        <a:solidFill>
                          <a:srgbClr val="000000"/>
                        </a:solidFill>
                        <a:effectLst/>
                        <a:latin typeface="Arial"/>
                      </a:endParaRPr>
                    </a:p>
                  </a:txBody>
                  <a:tcPr marL="8792" marR="8792" marT="8792" marB="0" anchor="ctr"/>
                </a:tc>
                <a:tc>
                  <a:txBody>
                    <a:bodyPr/>
                    <a:lstStyle/>
                    <a:p>
                      <a:pPr algn="ctr" fontAlgn="b"/>
                      <a:r>
                        <a:rPr lang="en-US" sz="1700" u="none" strike="noStrike" dirty="0" smtClean="0">
                          <a:effectLst/>
                        </a:rPr>
                        <a:t>Standards</a:t>
                      </a:r>
                      <a:endParaRPr lang="en-US" sz="1700" b="1" i="0" u="none" strike="noStrike" dirty="0">
                        <a:solidFill>
                          <a:srgbClr val="000000"/>
                        </a:solidFill>
                        <a:effectLst/>
                        <a:latin typeface="Calibri"/>
                      </a:endParaRPr>
                    </a:p>
                  </a:txBody>
                  <a:tcPr marL="8792" marR="8792" marT="8792" marB="0" anchor="b"/>
                </a:tc>
              </a:tr>
              <a:tr h="351821">
                <a:tc gridSpan="3">
                  <a:txBody>
                    <a:bodyPr/>
                    <a:lstStyle/>
                    <a:p>
                      <a:pPr algn="l" fontAlgn="b"/>
                      <a:r>
                        <a:rPr lang="en-US" sz="1700" u="none" strike="noStrike" dirty="0" smtClean="0">
                          <a:effectLst/>
                        </a:rPr>
                        <a:t>Electrical wiring &amp; Standards</a:t>
                      </a:r>
                      <a:endParaRPr lang="en-US" sz="1700" b="1"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endParaRPr lang="en-US"/>
                    </a:p>
                  </a:txBody>
                  <a:tcPr/>
                </a:tc>
              </a:tr>
              <a:tr h="637421">
                <a:tc>
                  <a:txBody>
                    <a:bodyPr/>
                    <a:lstStyle/>
                    <a:p>
                      <a:pPr algn="ctr" fontAlgn="b"/>
                      <a:r>
                        <a:rPr lang="en-US" sz="1800" u="none" strike="noStrike" dirty="0" smtClean="0">
                          <a:effectLst/>
                        </a:rPr>
                        <a:t>16</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Securing of wires</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Concealed wiring is not mandatory.</a:t>
                      </a:r>
                      <a:endParaRPr lang="en-US" sz="1800" b="0" i="0" u="none" strike="noStrike" dirty="0">
                        <a:solidFill>
                          <a:srgbClr val="000000"/>
                        </a:solidFill>
                        <a:effectLst/>
                        <a:latin typeface="Arial"/>
                      </a:endParaRPr>
                    </a:p>
                  </a:txBody>
                  <a:tcPr marL="8792" marR="8792" marT="8792" marB="0" anchor="b"/>
                </a:tc>
              </a:tr>
              <a:tr h="492831">
                <a:tc>
                  <a:txBody>
                    <a:bodyPr/>
                    <a:lstStyle/>
                    <a:p>
                      <a:pPr algn="ctr" fontAlgn="b"/>
                      <a:r>
                        <a:rPr lang="en-US" sz="1800" u="none" strike="noStrike" dirty="0" smtClean="0">
                          <a:effectLst/>
                        </a:rPr>
                        <a:t>17</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Switch boards and panel boards </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smtClean="0">
                          <a:effectLst/>
                        </a:rPr>
                        <a:t>Fully</a:t>
                      </a:r>
                      <a:r>
                        <a:rPr lang="en-US" sz="1800" u="none" strike="noStrike" baseline="0" dirty="0" smtClean="0">
                          <a:effectLst/>
                        </a:rPr>
                        <a:t> covered</a:t>
                      </a:r>
                      <a:endParaRPr lang="en-US" sz="1800" b="0" i="0" u="none" strike="noStrike" dirty="0">
                        <a:solidFill>
                          <a:srgbClr val="000000"/>
                        </a:solidFill>
                        <a:effectLst/>
                        <a:latin typeface="Arial"/>
                      </a:endParaRPr>
                    </a:p>
                  </a:txBody>
                  <a:tcPr marL="8792" marR="8792" marT="8792" marB="0" anchor="b"/>
                </a:tc>
              </a:tr>
              <a:tr h="290146">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dirty="0" smtClean="0"/>
                        <a:t>Signage's and information Boards</a:t>
                      </a:r>
                      <a:endParaRPr lang="en-US" sz="1800" b="0" i="0" u="none" strike="noStrike" dirty="0">
                        <a:solidFill>
                          <a:srgbClr val="000000"/>
                        </a:solidFill>
                        <a:effectLst/>
                        <a:latin typeface="Arial"/>
                      </a:endParaRPr>
                    </a:p>
                  </a:txBody>
                  <a:tcPr marL="8792" marR="8792" marT="8792" marB="0" anchor="b"/>
                </a:tc>
                <a:tc hMerge="1">
                  <a:txBody>
                    <a:bodyPr/>
                    <a:lstStyle/>
                    <a:p>
                      <a:pPr algn="l" fontAlgn="b"/>
                      <a:endParaRPr lang="en-US" sz="2000" b="0" i="0" u="none" strike="noStrike" dirty="0">
                        <a:solidFill>
                          <a:srgbClr val="000000"/>
                        </a:solidFill>
                        <a:effectLst/>
                        <a:latin typeface="Arial"/>
                      </a:endParaRPr>
                    </a:p>
                  </a:txBody>
                  <a:tcPr marL="9525" marR="9525" marT="9525" marB="0" anchor="b"/>
                </a:tc>
                <a:tc hMerge="1">
                  <a:txBody>
                    <a:bodyPr/>
                    <a:lstStyle/>
                    <a:p>
                      <a:endParaRPr lang="en-US" sz="2000" dirty="0"/>
                    </a:p>
                  </a:txBody>
                  <a:tcPr marL="9525" marR="9525" marT="9525" marB="0" anchor="ctr"/>
                </a:tc>
              </a:tr>
              <a:tr h="538995">
                <a:tc>
                  <a:txBody>
                    <a:bodyPr/>
                    <a:lstStyle/>
                    <a:p>
                      <a:pPr algn="ctr" fontAlgn="b"/>
                      <a:r>
                        <a:rPr lang="en-US" sz="1800" u="none" strike="noStrike" dirty="0" smtClean="0">
                          <a:effectLst/>
                        </a:rPr>
                        <a:t>18</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Training </a:t>
                      </a:r>
                      <a:r>
                        <a:rPr lang="en-US" sz="1800" u="none" strike="noStrike" dirty="0" smtClean="0">
                          <a:effectLst/>
                        </a:rPr>
                        <a:t>center </a:t>
                      </a:r>
                      <a:r>
                        <a:rPr lang="en-US" sz="1800" u="none" strike="noStrike" dirty="0">
                          <a:effectLst/>
                        </a:rPr>
                        <a:t>name board (SF- 5.1A2)</a:t>
                      </a:r>
                      <a:endParaRPr lang="en-US" sz="1800" b="0" i="0" u="none" strike="noStrike" dirty="0">
                        <a:solidFill>
                          <a:srgbClr val="000000"/>
                        </a:solidFill>
                        <a:effectLst/>
                        <a:latin typeface="Arial"/>
                      </a:endParaRPr>
                    </a:p>
                  </a:txBody>
                  <a:tcPr marL="8792" marR="8792" marT="8792" marB="0" anchor="b"/>
                </a:tc>
                <a:tc>
                  <a:txBody>
                    <a:bodyPr/>
                    <a:lstStyle/>
                    <a:p>
                      <a:r>
                        <a:rPr lang="en-US" sz="1800" dirty="0" smtClean="0"/>
                        <a:t>NA</a:t>
                      </a:r>
                      <a:endParaRPr lang="en-US" sz="1800" dirty="0"/>
                    </a:p>
                  </a:txBody>
                  <a:tcPr marL="8792" marR="8792" marT="8792" marB="0" anchor="ctr"/>
                </a:tc>
              </a:tr>
              <a:tr h="538995">
                <a:tc>
                  <a:txBody>
                    <a:bodyPr/>
                    <a:lstStyle/>
                    <a:p>
                      <a:pPr algn="ctr" fontAlgn="b"/>
                      <a:r>
                        <a:rPr lang="en-US" sz="1800" u="none" strike="noStrike" dirty="0" smtClean="0">
                          <a:effectLst/>
                        </a:rPr>
                        <a:t>19</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700" u="none" strike="noStrike" dirty="0">
                          <a:effectLst/>
                        </a:rPr>
                        <a:t>Activity summary and achievement board (SF-5.1B1) </a:t>
                      </a:r>
                      <a:endParaRPr lang="en-US" sz="1700" b="0" i="0" u="none" strike="noStrike" dirty="0">
                        <a:solidFill>
                          <a:srgbClr val="000000"/>
                        </a:solidFill>
                        <a:effectLst/>
                        <a:latin typeface="Arial"/>
                      </a:endParaRPr>
                    </a:p>
                  </a:txBody>
                  <a:tcPr marL="8792" marR="8792" marT="8792" marB="0" anchor="b"/>
                </a:tc>
                <a:tc>
                  <a:txBody>
                    <a:bodyPr/>
                    <a:lstStyle/>
                    <a:p>
                      <a:r>
                        <a:rPr lang="en-US" sz="1800" smtClean="0"/>
                        <a:t>NA</a:t>
                      </a:r>
                      <a:endParaRPr lang="en-US" sz="1800" dirty="0"/>
                    </a:p>
                  </a:txBody>
                  <a:tcPr marL="8792" marR="8792" marT="8792" marB="0" anchor="ctr"/>
                </a:tc>
              </a:tr>
              <a:tr h="538995">
                <a:tc>
                  <a:txBody>
                    <a:bodyPr/>
                    <a:lstStyle/>
                    <a:p>
                      <a:pPr algn="ctr" fontAlgn="b"/>
                      <a:r>
                        <a:rPr lang="en-US" sz="1800" u="none" strike="noStrike" dirty="0" smtClean="0">
                          <a:effectLst/>
                        </a:rPr>
                        <a:t>20</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700" u="none" strike="noStrike" dirty="0">
                          <a:effectLst/>
                        </a:rPr>
                        <a:t>Student entitlement banner in English (SF- </a:t>
                      </a:r>
                      <a:r>
                        <a:rPr lang="en-US" sz="1700" u="none" strike="noStrike" dirty="0" smtClean="0">
                          <a:effectLst/>
                        </a:rPr>
                        <a:t>5.1C1)</a:t>
                      </a:r>
                      <a:endParaRPr lang="en-US" sz="1700" b="0" i="0" u="none" strike="noStrike" dirty="0">
                        <a:solidFill>
                          <a:srgbClr val="000000"/>
                        </a:solidFill>
                        <a:effectLst/>
                        <a:latin typeface="Arial"/>
                      </a:endParaRPr>
                    </a:p>
                  </a:txBody>
                  <a:tcPr marL="8792" marR="8792" marT="8792" marB="0" anchor="b"/>
                </a:tc>
                <a:tc>
                  <a:txBody>
                    <a:bodyPr/>
                    <a:lstStyle/>
                    <a:p>
                      <a:r>
                        <a:rPr lang="en-US" sz="1800" smtClean="0"/>
                        <a:t>NA</a:t>
                      </a:r>
                      <a:endParaRPr lang="en-US" sz="1800" dirty="0"/>
                    </a:p>
                  </a:txBody>
                  <a:tcPr marL="8792" marR="8792" marT="8792" marB="0" anchor="ctr"/>
                </a:tc>
              </a:tr>
              <a:tr h="538995">
                <a:tc>
                  <a:txBody>
                    <a:bodyPr/>
                    <a:lstStyle/>
                    <a:p>
                      <a:pPr algn="ctr" fontAlgn="b"/>
                      <a:r>
                        <a:rPr lang="en-US" sz="1800" u="none" strike="noStrike" dirty="0" smtClean="0">
                          <a:effectLst/>
                        </a:rPr>
                        <a:t>21</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700" u="none" strike="noStrike" dirty="0">
                          <a:effectLst/>
                        </a:rPr>
                        <a:t>Contact detail of important people (SF- 5.1B2)</a:t>
                      </a:r>
                      <a:endParaRPr lang="en-US" sz="1700" b="0" i="0" u="none" strike="noStrike" dirty="0">
                        <a:solidFill>
                          <a:srgbClr val="000000"/>
                        </a:solidFill>
                        <a:effectLst/>
                        <a:latin typeface="Arial"/>
                      </a:endParaRPr>
                    </a:p>
                  </a:txBody>
                  <a:tcPr marL="8792" marR="8792" marT="8792" marB="0" anchor="b"/>
                </a:tc>
                <a:tc>
                  <a:txBody>
                    <a:bodyPr/>
                    <a:lstStyle/>
                    <a:p>
                      <a:r>
                        <a:rPr lang="en-US" sz="1800" smtClean="0"/>
                        <a:t>NA</a:t>
                      </a:r>
                      <a:endParaRPr lang="en-US" sz="1800" dirty="0"/>
                    </a:p>
                  </a:txBody>
                  <a:tcPr marL="8792" marR="8792" marT="8792" marB="0" anchor="ctr"/>
                </a:tc>
              </a:tr>
              <a:tr h="538995">
                <a:tc>
                  <a:txBody>
                    <a:bodyPr/>
                    <a:lstStyle/>
                    <a:p>
                      <a:pPr algn="ctr" fontAlgn="b"/>
                      <a:r>
                        <a:rPr lang="en-US" sz="1800" u="none" strike="noStrike" dirty="0" smtClean="0">
                          <a:effectLst/>
                        </a:rPr>
                        <a:t>22</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700" u="none" strike="noStrike" dirty="0">
                          <a:effectLst/>
                        </a:rPr>
                        <a:t>Basic Information board</a:t>
                      </a:r>
                      <a:endParaRPr lang="en-US" sz="1700" b="0" i="0" u="none" strike="noStrike" dirty="0">
                        <a:solidFill>
                          <a:srgbClr val="000000"/>
                        </a:solidFill>
                        <a:effectLst/>
                        <a:latin typeface="Arial"/>
                      </a:endParaRPr>
                    </a:p>
                  </a:txBody>
                  <a:tcPr marL="8792" marR="8792" marT="8792" marB="0" anchor="b"/>
                </a:tc>
                <a:tc>
                  <a:txBody>
                    <a:bodyPr/>
                    <a:lstStyle/>
                    <a:p>
                      <a:r>
                        <a:rPr lang="en-US" sz="1800" dirty="0" smtClean="0"/>
                        <a:t>NA</a:t>
                      </a:r>
                      <a:endParaRPr lang="en-US" sz="1800" dirty="0"/>
                    </a:p>
                  </a:txBody>
                  <a:tcPr marL="8792" marR="8792" marT="8792" marB="0" anchor="ctr"/>
                </a:tc>
              </a:tr>
            </a:tbl>
          </a:graphicData>
        </a:graphic>
      </p:graphicFrame>
      <p:sp>
        <p:nvSpPr>
          <p:cNvPr id="4" name="Title 1"/>
          <p:cNvSpPr txBox="1">
            <a:spLocks/>
          </p:cNvSpPr>
          <p:nvPr/>
        </p:nvSpPr>
        <p:spPr>
          <a:xfrm>
            <a:off x="0" y="110624"/>
            <a:ext cx="8239519" cy="936124"/>
          </a:xfrm>
          <a:prstGeom prst="rect">
            <a:avLst/>
          </a:prstGeom>
          <a:noFill/>
          <a:effectLst/>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a:lstStyle>
          <a:p>
            <a:r>
              <a:rPr lang="en-IN" dirty="0" smtClean="0"/>
              <a:t>List of parameters verified at the time of due diligence (4/8)</a:t>
            </a:r>
            <a:endParaRPr lang="en-US" dirty="0"/>
          </a:p>
        </p:txBody>
      </p:sp>
    </p:spTree>
    <p:extLst>
      <p:ext uri="{BB962C8B-B14F-4D97-AF65-F5344CB8AC3E}">
        <p14:creationId xmlns:p14="http://schemas.microsoft.com/office/powerpoint/2010/main" val="2358294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702178328"/>
              </p:ext>
            </p:extLst>
          </p:nvPr>
        </p:nvGraphicFramePr>
        <p:xfrm>
          <a:off x="471260" y="1708060"/>
          <a:ext cx="8239048" cy="4097010"/>
        </p:xfrm>
        <a:graphic>
          <a:graphicData uri="http://schemas.openxmlformats.org/drawingml/2006/table">
            <a:tbl>
              <a:tblPr>
                <a:tableStyleId>{BDBED569-4797-4DF1-A0F4-6AAB3CD982D8}</a:tableStyleId>
              </a:tblPr>
              <a:tblGrid>
                <a:gridCol w="653889"/>
                <a:gridCol w="5253534"/>
                <a:gridCol w="2331625"/>
              </a:tblGrid>
              <a:tr h="290146">
                <a:tc>
                  <a:txBody>
                    <a:bodyPr/>
                    <a:lstStyle/>
                    <a:p>
                      <a:pPr algn="ctr" fontAlgn="ctr"/>
                      <a:r>
                        <a:rPr lang="en-US" sz="1800" u="none" strike="noStrike" dirty="0" smtClean="0">
                          <a:effectLst/>
                        </a:rPr>
                        <a:t>S. No</a:t>
                      </a:r>
                      <a:endParaRPr lang="en-US" sz="1800" b="1" i="0" u="none" strike="noStrike" dirty="0">
                        <a:solidFill>
                          <a:srgbClr val="000000"/>
                        </a:solidFill>
                        <a:effectLst/>
                        <a:latin typeface="Calibri"/>
                      </a:endParaRPr>
                    </a:p>
                  </a:txBody>
                  <a:tcPr marL="8792" marR="8792" marT="8792" marB="0" anchor="ctr"/>
                </a:tc>
                <a:tc>
                  <a:txBody>
                    <a:bodyPr/>
                    <a:lstStyle/>
                    <a:p>
                      <a:pPr algn="l" fontAlgn="ctr"/>
                      <a:r>
                        <a:rPr lang="en-US" sz="1800" u="none" strike="noStrike" dirty="0" smtClean="0">
                          <a:effectLst/>
                        </a:rPr>
                        <a:t>List of Parameters</a:t>
                      </a:r>
                      <a:endParaRPr lang="en-US" sz="1800" b="1" i="0" u="none" strike="noStrike" dirty="0">
                        <a:solidFill>
                          <a:srgbClr val="000000"/>
                        </a:solidFill>
                        <a:effectLst/>
                        <a:latin typeface="Arial"/>
                      </a:endParaRPr>
                    </a:p>
                  </a:txBody>
                  <a:tcPr marL="8792" marR="8792" marT="8792" marB="0" anchor="ctr"/>
                </a:tc>
                <a:tc>
                  <a:txBody>
                    <a:bodyPr/>
                    <a:lstStyle/>
                    <a:p>
                      <a:pPr algn="ctr" fontAlgn="b"/>
                      <a:r>
                        <a:rPr lang="en-US" sz="1800" u="none" strike="noStrike" dirty="0" smtClean="0">
                          <a:effectLst/>
                        </a:rPr>
                        <a:t>Proof of Documents</a:t>
                      </a:r>
                      <a:endParaRPr lang="en-US" sz="1800" b="1" i="0" u="none" strike="noStrike" dirty="0">
                        <a:solidFill>
                          <a:srgbClr val="000000"/>
                        </a:solidFill>
                        <a:effectLst/>
                        <a:latin typeface="Calibri"/>
                      </a:endParaRPr>
                    </a:p>
                  </a:txBody>
                  <a:tcPr marL="8792" marR="8792" marT="8792" marB="0" anchor="b"/>
                </a:tc>
              </a:tr>
              <a:tr h="717610">
                <a:tc gridSpan="3">
                  <a:txBody>
                    <a:bodyPr/>
                    <a:lstStyle/>
                    <a:p>
                      <a:pPr algn="l" fontAlgn="b"/>
                      <a:r>
                        <a:rPr lang="en-US" sz="1800" u="none" strike="noStrike" dirty="0" smtClean="0">
                          <a:effectLst/>
                        </a:rPr>
                        <a:t>CCTV</a:t>
                      </a:r>
                      <a:endParaRPr lang="en-US" sz="1800" b="1"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r>
              <a:tr h="1030077">
                <a:tc>
                  <a:txBody>
                    <a:bodyPr/>
                    <a:lstStyle/>
                    <a:p>
                      <a:pPr algn="ctr" fontAlgn="b"/>
                      <a:r>
                        <a:rPr lang="en-US" sz="1800" u="none" strike="noStrike" dirty="0">
                          <a:effectLst/>
                        </a:rPr>
                        <a:t>24</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Central monitor easily accessible to </a:t>
                      </a:r>
                      <a:r>
                        <a:rPr lang="en-US" sz="1800" u="none" strike="noStrike" dirty="0" smtClean="0">
                          <a:effectLst/>
                        </a:rPr>
                        <a:t>center in charge</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Photographs</a:t>
                      </a:r>
                      <a:endParaRPr lang="en-US" sz="1800" b="0" i="0" u="none" strike="noStrike" dirty="0">
                        <a:solidFill>
                          <a:srgbClr val="000000"/>
                        </a:solidFill>
                        <a:effectLst/>
                        <a:latin typeface="Arial"/>
                      </a:endParaRPr>
                    </a:p>
                  </a:txBody>
                  <a:tcPr marL="8792" marR="8792" marT="8792" marB="0" anchor="b"/>
                </a:tc>
              </a:tr>
              <a:tr h="1135963">
                <a:tc>
                  <a:txBody>
                    <a:bodyPr/>
                    <a:lstStyle/>
                    <a:p>
                      <a:pPr algn="ctr" fontAlgn="b"/>
                      <a:r>
                        <a:rPr lang="en-US" sz="1800" u="none" strike="noStrike" dirty="0">
                          <a:effectLst/>
                        </a:rPr>
                        <a:t>25</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Conformance of CCTV to </a:t>
                      </a:r>
                      <a:r>
                        <a:rPr lang="en-US" sz="1800" u="none" strike="noStrike" dirty="0" smtClean="0">
                          <a:effectLst/>
                        </a:rPr>
                        <a:t>DDU-GKY as </a:t>
                      </a:r>
                      <a:r>
                        <a:rPr lang="en-US" sz="1800" u="none" strike="noStrike" dirty="0">
                          <a:effectLst/>
                        </a:rPr>
                        <a:t>provided in chapter 5 of SOP</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endParaRPr lang="en-US" sz="1800" b="0" i="0" u="none" strike="noStrike" dirty="0">
                        <a:solidFill>
                          <a:srgbClr val="000000"/>
                        </a:solidFill>
                        <a:effectLst/>
                        <a:latin typeface="Calibri"/>
                      </a:endParaRPr>
                    </a:p>
                  </a:txBody>
                  <a:tcPr marL="8792" marR="8792" marT="8792" marB="0" anchor="b"/>
                </a:tc>
              </a:tr>
              <a:tr h="923214">
                <a:tc>
                  <a:txBody>
                    <a:bodyPr/>
                    <a:lstStyle/>
                    <a:p>
                      <a:pPr algn="ctr" fontAlgn="b"/>
                      <a:r>
                        <a:rPr lang="en-US" sz="1800" u="none" strike="noStrike">
                          <a:effectLst/>
                        </a:rPr>
                        <a:t>26</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Storage of  the CCTV recorded material</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Photographs</a:t>
                      </a:r>
                      <a:endParaRPr lang="en-US" sz="1800" b="0" i="0" u="none" strike="noStrike" dirty="0">
                        <a:solidFill>
                          <a:srgbClr val="000000"/>
                        </a:solidFill>
                        <a:effectLst/>
                        <a:latin typeface="Arial"/>
                      </a:endParaRPr>
                    </a:p>
                  </a:txBody>
                  <a:tcPr marL="8792" marR="8792" marT="8792" marB="0" anchor="b"/>
                </a:tc>
              </a:tr>
            </a:tbl>
          </a:graphicData>
        </a:graphic>
      </p:graphicFrame>
      <p:sp>
        <p:nvSpPr>
          <p:cNvPr id="3" name="Title 2"/>
          <p:cNvSpPr>
            <a:spLocks noGrp="1"/>
          </p:cNvSpPr>
          <p:nvPr>
            <p:ph type="title"/>
          </p:nvPr>
        </p:nvSpPr>
        <p:spPr>
          <a:xfrm>
            <a:off x="0" y="239413"/>
            <a:ext cx="8239519" cy="936124"/>
          </a:xfrm>
        </p:spPr>
        <p:txBody>
          <a:bodyPr>
            <a:normAutofit fontScale="90000"/>
          </a:bodyPr>
          <a:lstStyle/>
          <a:p>
            <a:r>
              <a:rPr lang="en-IN" dirty="0"/>
              <a:t>List of parameters verified at the time of due diligence </a:t>
            </a:r>
            <a:r>
              <a:rPr lang="en-IN" dirty="0" smtClean="0"/>
              <a:t>(5/8</a:t>
            </a:r>
            <a:r>
              <a:rPr lang="en-IN" dirty="0"/>
              <a:t>)</a:t>
            </a:r>
            <a:r>
              <a:rPr lang="en-US" dirty="0"/>
              <a:t/>
            </a:r>
            <a:br>
              <a:rPr lang="en-US" dirty="0"/>
            </a:br>
            <a:endParaRPr lang="en-US" dirty="0"/>
          </a:p>
        </p:txBody>
      </p:sp>
    </p:spTree>
    <p:extLst>
      <p:ext uri="{BB962C8B-B14F-4D97-AF65-F5344CB8AC3E}">
        <p14:creationId xmlns:p14="http://schemas.microsoft.com/office/powerpoint/2010/main" val="311805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mail.google.com/mail/u/0/?ui=2&amp;ik=91e0dc5699&amp;view=fimg&amp;th=149261212ee0a675&amp;attid=0.1.3&amp;disp=emb&amp;attbid=ANGjdJ-GZN2kWW168SdrkIxeGxpa-BLfpNmC8rIl08i2f6kgMlWGzgkUREPSLREm5kPhI4QobHdmwO58-lyPpvGgPErsGwxRf8v1gpz0qxEHFG0j9TAy8yEHgQtHY7w&amp;sz=-w1600-h1000&amp;ats=1413689475254&amp;rm=149261212ee0a675&amp;zw&amp;atsh=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s://mail.google.com/mail/u/0/?ui=2&amp;ik=91e0dc5699&amp;view=fimg&amp;th=149261212ee0a675&amp;attid=0.1.3&amp;disp=emb&amp;attbid=ANGjdJ-GZN2kWW168SdrkIxeGxpa-BLfpNmC8rIl08i2f6kgMlWGzgkUREPSLREm5kPhI4QobHdmwO58-lyPpvGgPErsGwxRf8v1gpz0qxEHFG0j9TAy8yEHgQtHY7w&amp;sz=-w1600-h1000&amp;ats=1413689475254&amp;rm=149261212ee0a675&amp;zw&amp;atsh=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Displaying DSC_0284.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https://mail.google.com/mail/u/0/?ui=2&amp;ik=91e0dc5699&amp;view=fimg&amp;th=1492618b0b9b4c04&amp;attid=0.1.2&amp;disp=emb&amp;attbid=ANGjdJ-vMOGym-La8sS1i9fftsN1oq7kvt4cJeuGUDhVyfBf9ReugQnx7kPuV1Mu5DvizFblcyqZkGfJd7FiMCCMTRgmOoJdmwmAEDroQm-i7DiykFlioT5A5K7Th_o&amp;sz=-w1600-h1000&amp;ats=1413689475262&amp;rm=1492618b0b9b4c04&amp;zw&amp;atsh=1"/>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descr="Displaying DSC_0313.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41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1227138"/>
            <a:ext cx="8024437" cy="5420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nvPr>
        </p:nvSpPr>
        <p:spPr>
          <a:xfrm>
            <a:off x="5321" y="7937"/>
            <a:ext cx="8229600" cy="1143000"/>
          </a:xfrm>
        </p:spPr>
        <p:txBody>
          <a:bodyPr>
            <a:normAutofit/>
          </a:bodyPr>
          <a:lstStyle/>
          <a:p>
            <a:r>
              <a:rPr lang="en-US" sz="4000" dirty="0" smtClean="0"/>
              <a:t>Office room</a:t>
            </a:r>
            <a:endParaRPr lang="en-US" sz="4000" dirty="0"/>
          </a:p>
        </p:txBody>
      </p:sp>
    </p:spTree>
    <p:extLst>
      <p:ext uri="{BB962C8B-B14F-4D97-AF65-F5344CB8AC3E}">
        <p14:creationId xmlns:p14="http://schemas.microsoft.com/office/powerpoint/2010/main" val="2177099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2635593407"/>
              </p:ext>
            </p:extLst>
          </p:nvPr>
        </p:nvGraphicFramePr>
        <p:xfrm>
          <a:off x="314947" y="1437411"/>
          <a:ext cx="8642183" cy="4842768"/>
        </p:xfrm>
        <a:graphic>
          <a:graphicData uri="http://schemas.openxmlformats.org/drawingml/2006/table">
            <a:tbl>
              <a:tblPr>
                <a:tableStyleId>{BDBED569-4797-4DF1-A0F4-6AAB3CD982D8}</a:tableStyleId>
              </a:tblPr>
              <a:tblGrid>
                <a:gridCol w="949685"/>
                <a:gridCol w="5210080"/>
                <a:gridCol w="2482418"/>
              </a:tblGrid>
              <a:tr h="393321">
                <a:tc>
                  <a:txBody>
                    <a:bodyPr/>
                    <a:lstStyle/>
                    <a:p>
                      <a:pPr algn="ctr" fontAlgn="ctr"/>
                      <a:r>
                        <a:rPr lang="en-US" sz="1800" u="none" strike="noStrike" dirty="0" smtClean="0">
                          <a:effectLst/>
                        </a:rPr>
                        <a:t>S. No</a:t>
                      </a:r>
                      <a:endParaRPr lang="en-US" sz="1800" b="1" i="0" u="none" strike="noStrike" dirty="0">
                        <a:solidFill>
                          <a:srgbClr val="000000"/>
                        </a:solidFill>
                        <a:effectLst/>
                        <a:latin typeface="Calibri"/>
                      </a:endParaRPr>
                    </a:p>
                  </a:txBody>
                  <a:tcPr marL="8792" marR="8792" marT="8792" marB="0" anchor="ctr"/>
                </a:tc>
                <a:tc>
                  <a:txBody>
                    <a:bodyPr/>
                    <a:lstStyle/>
                    <a:p>
                      <a:pPr algn="l" fontAlgn="ctr"/>
                      <a:r>
                        <a:rPr lang="en-US" sz="1800" u="none" strike="noStrike" dirty="0" smtClean="0">
                          <a:effectLst/>
                        </a:rPr>
                        <a:t>List of Parameters</a:t>
                      </a:r>
                      <a:endParaRPr lang="en-US" sz="1800" b="1" i="0" u="none" strike="noStrike" dirty="0">
                        <a:solidFill>
                          <a:srgbClr val="000000"/>
                        </a:solidFill>
                        <a:effectLst/>
                        <a:latin typeface="Arial"/>
                      </a:endParaRPr>
                    </a:p>
                  </a:txBody>
                  <a:tcPr marL="8792" marR="8792" marT="8792" marB="0" anchor="ctr"/>
                </a:tc>
                <a:tc>
                  <a:txBody>
                    <a:bodyPr/>
                    <a:lstStyle/>
                    <a:p>
                      <a:pPr algn="ctr" fontAlgn="b"/>
                      <a:r>
                        <a:rPr lang="en-US" sz="1800" u="none" strike="noStrike" dirty="0" smtClean="0">
                          <a:effectLst/>
                        </a:rPr>
                        <a:t>Standards</a:t>
                      </a:r>
                      <a:endParaRPr lang="en-US" sz="1800" b="1" i="0" u="none" strike="noStrike" dirty="0">
                        <a:solidFill>
                          <a:srgbClr val="000000"/>
                        </a:solidFill>
                        <a:effectLst/>
                        <a:latin typeface="Calibri"/>
                      </a:endParaRPr>
                    </a:p>
                  </a:txBody>
                  <a:tcPr marL="8792" marR="8792" marT="8792" marB="0" anchor="b"/>
                </a:tc>
              </a:tr>
              <a:tr h="581910">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dirty="0" smtClean="0"/>
                        <a:t>Physical Infrastructure: Academic &amp; Non Academic</a:t>
                      </a:r>
                      <a:endParaRPr lang="en-US" sz="1800" b="0"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pPr algn="ctr" fontAlgn="ctr"/>
                      <a:endParaRPr lang="en-US" sz="1800" b="0" i="0" u="none" strike="noStrike" dirty="0">
                        <a:solidFill>
                          <a:srgbClr val="000000"/>
                        </a:solidFill>
                        <a:effectLst/>
                        <a:latin typeface="Calibri"/>
                      </a:endParaRPr>
                    </a:p>
                  </a:txBody>
                  <a:tcPr marL="9525" marR="9525" marT="9525" marB="0" anchor="ctr"/>
                </a:tc>
              </a:tr>
              <a:tr h="547093">
                <a:tc>
                  <a:txBody>
                    <a:bodyPr/>
                    <a:lstStyle/>
                    <a:p>
                      <a:pPr algn="ctr" fontAlgn="b"/>
                      <a:r>
                        <a:rPr lang="en-US" sz="1800" u="none" strike="noStrike" dirty="0">
                          <a:effectLst/>
                        </a:rPr>
                        <a:t>1</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Theory class room 1 </a:t>
                      </a:r>
                      <a:endParaRPr lang="en-US" sz="1800" b="0" i="0" u="none" strike="noStrike" dirty="0">
                        <a:solidFill>
                          <a:srgbClr val="000000"/>
                        </a:solidFill>
                        <a:effectLst/>
                        <a:latin typeface="Arial"/>
                      </a:endParaRPr>
                    </a:p>
                  </a:txBody>
                  <a:tcPr marL="8792" marR="8792" marT="8792" marB="0" anchor="b"/>
                </a:tc>
                <a:tc>
                  <a:txBody>
                    <a:bodyPr/>
                    <a:lstStyle/>
                    <a:p>
                      <a:pPr algn="ctr" fontAlgn="ctr"/>
                      <a:r>
                        <a:rPr lang="en-US" sz="1800" u="none" strike="noStrike" dirty="0" smtClean="0">
                          <a:effectLst/>
                        </a:rPr>
                        <a:t>10 </a:t>
                      </a:r>
                      <a:r>
                        <a:rPr lang="en-US" sz="1800" u="none" strike="noStrike" dirty="0" err="1" smtClean="0">
                          <a:effectLst/>
                        </a:rPr>
                        <a:t>sft</a:t>
                      </a:r>
                      <a:r>
                        <a:rPr lang="en-US" sz="1800" u="none" strike="noStrike" dirty="0" smtClean="0">
                          <a:effectLst/>
                        </a:rPr>
                        <a:t>. </a:t>
                      </a:r>
                      <a:endParaRPr lang="en-US" sz="1800" b="0" i="0" u="none" strike="noStrike" dirty="0">
                        <a:solidFill>
                          <a:srgbClr val="000000"/>
                        </a:solidFill>
                        <a:effectLst/>
                        <a:latin typeface="Calibri"/>
                      </a:endParaRPr>
                    </a:p>
                  </a:txBody>
                  <a:tcPr marL="8792" marR="8792" marT="8792" marB="0" anchor="ctr"/>
                </a:tc>
              </a:tr>
              <a:tr h="636130">
                <a:tc>
                  <a:txBody>
                    <a:bodyPr/>
                    <a:lstStyle/>
                    <a:p>
                      <a:pPr algn="ctr" fontAlgn="b"/>
                      <a:r>
                        <a:rPr lang="en-US" sz="1800" u="none" strike="noStrike" dirty="0">
                          <a:effectLst/>
                        </a:rPr>
                        <a:t>2a</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Window area (in </a:t>
                      </a:r>
                      <a:r>
                        <a:rPr lang="en-US" sz="1800" u="none" strike="noStrike" dirty="0" err="1">
                          <a:effectLst/>
                        </a:rPr>
                        <a:t>sq</a:t>
                      </a:r>
                      <a:r>
                        <a:rPr lang="en-US" sz="1800" u="none" strike="noStrike" dirty="0">
                          <a:effectLst/>
                        </a:rPr>
                        <a:t> </a:t>
                      </a:r>
                      <a:r>
                        <a:rPr lang="en-US" sz="1800" u="none" strike="noStrike" dirty="0" err="1">
                          <a:effectLst/>
                        </a:rPr>
                        <a:t>ft</a:t>
                      </a:r>
                      <a:r>
                        <a:rPr lang="en-US" sz="1800" u="none" strike="noStrike" dirty="0">
                          <a:effectLst/>
                        </a:rPr>
                        <a:t>) </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r>
                        <a:rPr lang="en-IN" sz="1700" kern="1200" dirty="0" smtClean="0">
                          <a:effectLst/>
                        </a:rPr>
                        <a:t>should be minimum 12% of the total floor area </a:t>
                      </a:r>
                      <a:endParaRPr lang="en-US" sz="1800" b="0" i="0" u="none" strike="noStrike" dirty="0">
                        <a:solidFill>
                          <a:srgbClr val="000000"/>
                        </a:solidFill>
                        <a:effectLst/>
                        <a:latin typeface="Calibri"/>
                      </a:endParaRPr>
                    </a:p>
                  </a:txBody>
                  <a:tcPr marL="8792" marR="8792" marT="8792" marB="0" anchor="b"/>
                </a:tc>
              </a:tr>
              <a:tr h="547093">
                <a:tc>
                  <a:txBody>
                    <a:bodyPr/>
                    <a:lstStyle/>
                    <a:p>
                      <a:pPr algn="ctr" fontAlgn="b"/>
                      <a:r>
                        <a:rPr lang="en-US" sz="1800" u="none" strike="noStrike" dirty="0">
                          <a:effectLst/>
                        </a:rPr>
                        <a:t>2b</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Do the windows have cross ventilation</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endParaRPr lang="en-US" sz="1800" b="0" i="0" u="none" strike="noStrike" dirty="0">
                        <a:solidFill>
                          <a:srgbClr val="000000"/>
                        </a:solidFill>
                        <a:effectLst/>
                        <a:latin typeface="Calibri"/>
                      </a:endParaRPr>
                    </a:p>
                  </a:txBody>
                  <a:tcPr marL="8792" marR="8792" marT="8792" marB="0" anchor="b"/>
                </a:tc>
              </a:tr>
              <a:tr h="547093">
                <a:tc>
                  <a:txBody>
                    <a:bodyPr/>
                    <a:lstStyle/>
                    <a:p>
                      <a:pPr algn="ctr" fontAlgn="b"/>
                      <a:r>
                        <a:rPr lang="en-US" sz="1800" u="none" strike="noStrike">
                          <a:effectLst/>
                        </a:rPr>
                        <a:t>3</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Class room information board</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endParaRPr lang="en-US" sz="1800" b="0" i="0" u="none" strike="noStrike" dirty="0">
                        <a:solidFill>
                          <a:srgbClr val="000000"/>
                        </a:solidFill>
                        <a:effectLst/>
                        <a:latin typeface="Calibri"/>
                      </a:endParaRPr>
                    </a:p>
                  </a:txBody>
                  <a:tcPr marL="8792" marR="8792" marT="8792" marB="0" anchor="b"/>
                </a:tc>
              </a:tr>
              <a:tr h="517447">
                <a:tc>
                  <a:txBody>
                    <a:bodyPr/>
                    <a:lstStyle/>
                    <a:p>
                      <a:pPr algn="ctr" fontAlgn="b"/>
                      <a:r>
                        <a:rPr lang="en-US" sz="1800" u="none" strike="noStrike" dirty="0" smtClean="0">
                          <a:effectLst/>
                        </a:rPr>
                        <a:t>4</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Office room</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a:effectLst/>
                        </a:rPr>
                        <a:t> </a:t>
                      </a:r>
                      <a:endParaRPr lang="en-US" sz="1800" b="0" i="0" u="none" strike="noStrike">
                        <a:solidFill>
                          <a:srgbClr val="000000"/>
                        </a:solidFill>
                        <a:effectLst/>
                        <a:latin typeface="Calibri"/>
                      </a:endParaRPr>
                    </a:p>
                  </a:txBody>
                  <a:tcPr marL="8792" marR="8792" marT="8792" marB="0" anchor="b"/>
                </a:tc>
              </a:tr>
              <a:tr h="555234">
                <a:tc>
                  <a:txBody>
                    <a:bodyPr/>
                    <a:lstStyle/>
                    <a:p>
                      <a:pPr algn="ctr" fontAlgn="b"/>
                      <a:r>
                        <a:rPr lang="en-US" sz="1800" u="none" strike="noStrike" dirty="0" smtClean="0">
                          <a:effectLst/>
                        </a:rPr>
                        <a:t>5</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smtClean="0">
                          <a:effectLst/>
                        </a:rPr>
                        <a:t>Counseling </a:t>
                      </a:r>
                      <a:r>
                        <a:rPr lang="en-US" sz="1800" u="none" strike="noStrike" dirty="0">
                          <a:effectLst/>
                        </a:rPr>
                        <a:t>Room</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endParaRPr lang="en-US" sz="1800" b="1" i="0" u="none" strike="noStrike" dirty="0">
                        <a:solidFill>
                          <a:srgbClr val="000000"/>
                        </a:solidFill>
                        <a:effectLst/>
                        <a:latin typeface="Arial"/>
                      </a:endParaRPr>
                    </a:p>
                  </a:txBody>
                  <a:tcPr marL="8792" marR="8792" marT="8792" marB="0" anchor="b"/>
                </a:tc>
              </a:tr>
              <a:tr h="517447">
                <a:tc>
                  <a:txBody>
                    <a:bodyPr/>
                    <a:lstStyle/>
                    <a:p>
                      <a:pPr algn="ctr" fontAlgn="b"/>
                      <a:r>
                        <a:rPr lang="en-US" sz="1800" u="none" strike="noStrike" dirty="0" smtClean="0">
                          <a:effectLst/>
                        </a:rPr>
                        <a:t>6</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Reception Room</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endParaRPr lang="en-US" sz="1800" b="1" i="0" u="none" strike="noStrike" dirty="0">
                        <a:solidFill>
                          <a:srgbClr val="000000"/>
                        </a:solidFill>
                        <a:effectLst/>
                        <a:latin typeface="Arial"/>
                      </a:endParaRPr>
                    </a:p>
                  </a:txBody>
                  <a:tcPr marL="8792" marR="8792" marT="8792" marB="0" anchor="b"/>
                </a:tc>
              </a:tr>
            </a:tbl>
          </a:graphicData>
        </a:graphic>
      </p:graphicFrame>
      <p:sp>
        <p:nvSpPr>
          <p:cNvPr id="3" name="Title 2"/>
          <p:cNvSpPr>
            <a:spLocks noGrp="1"/>
          </p:cNvSpPr>
          <p:nvPr>
            <p:ph type="title"/>
          </p:nvPr>
        </p:nvSpPr>
        <p:spPr/>
        <p:txBody>
          <a:bodyPr>
            <a:normAutofit fontScale="90000"/>
          </a:bodyPr>
          <a:lstStyle/>
          <a:p>
            <a:r>
              <a:rPr lang="en-IN" dirty="0"/>
              <a:t>List of parameters verified at the time of due diligence </a:t>
            </a:r>
            <a:r>
              <a:rPr lang="en-IN" dirty="0" smtClean="0"/>
              <a:t>(6/8</a:t>
            </a:r>
            <a:r>
              <a:rPr lang="en-IN" dirty="0"/>
              <a:t>)</a:t>
            </a:r>
            <a:endParaRPr lang="en-US" dirty="0"/>
          </a:p>
        </p:txBody>
      </p:sp>
    </p:spTree>
    <p:extLst>
      <p:ext uri="{BB962C8B-B14F-4D97-AF65-F5344CB8AC3E}">
        <p14:creationId xmlns:p14="http://schemas.microsoft.com/office/powerpoint/2010/main" val="2318467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4333"/>
            <a:ext cx="8153400" cy="826798"/>
          </a:xfrm>
        </p:spPr>
        <p:txBody>
          <a:bodyPr/>
          <a:lstStyle/>
          <a:p>
            <a:r>
              <a:rPr lang="en-US" dirty="0" smtClean="0"/>
              <a:t>Classroom</a:t>
            </a:r>
            <a:endParaRPr lang="en-US"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1" y="1291388"/>
            <a:ext cx="7646504" cy="5277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4114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70196320"/>
              </p:ext>
            </p:extLst>
          </p:nvPr>
        </p:nvGraphicFramePr>
        <p:xfrm>
          <a:off x="678157" y="1510142"/>
          <a:ext cx="7735131" cy="4719452"/>
        </p:xfrm>
        <a:graphic>
          <a:graphicData uri="http://schemas.openxmlformats.org/drawingml/2006/table">
            <a:tbl>
              <a:tblPr>
                <a:tableStyleId>{BDBED569-4797-4DF1-A0F4-6AAB3CD982D8}</a:tableStyleId>
              </a:tblPr>
              <a:tblGrid>
                <a:gridCol w="865123"/>
                <a:gridCol w="4015760"/>
                <a:gridCol w="2854248"/>
              </a:tblGrid>
              <a:tr h="337672">
                <a:tc>
                  <a:txBody>
                    <a:bodyPr/>
                    <a:lstStyle/>
                    <a:p>
                      <a:pPr algn="ctr" fontAlgn="ctr"/>
                      <a:r>
                        <a:rPr lang="en-US" sz="1800" u="none" strike="noStrike" dirty="0" smtClean="0">
                          <a:effectLst/>
                        </a:rPr>
                        <a:t>S. No</a:t>
                      </a:r>
                      <a:endParaRPr lang="en-US" sz="1800" b="1" i="0" u="none" strike="noStrike" dirty="0">
                        <a:solidFill>
                          <a:srgbClr val="000000"/>
                        </a:solidFill>
                        <a:effectLst/>
                        <a:latin typeface="Calibri"/>
                      </a:endParaRPr>
                    </a:p>
                  </a:txBody>
                  <a:tcPr marL="8792" marR="8792" marT="8792" marB="0" anchor="ctr"/>
                </a:tc>
                <a:tc>
                  <a:txBody>
                    <a:bodyPr/>
                    <a:lstStyle/>
                    <a:p>
                      <a:pPr algn="l" fontAlgn="ctr"/>
                      <a:r>
                        <a:rPr lang="en-US" sz="1800" u="none" strike="noStrike" dirty="0" smtClean="0">
                          <a:effectLst/>
                        </a:rPr>
                        <a:t>List of Parameters</a:t>
                      </a:r>
                      <a:endParaRPr lang="en-US" sz="1800" b="1" i="0" u="none" strike="noStrike" dirty="0">
                        <a:solidFill>
                          <a:srgbClr val="000000"/>
                        </a:solidFill>
                        <a:effectLst/>
                        <a:latin typeface="Arial"/>
                      </a:endParaRPr>
                    </a:p>
                  </a:txBody>
                  <a:tcPr marL="8792" marR="8792" marT="8792" marB="0" anchor="ctr"/>
                </a:tc>
                <a:tc>
                  <a:txBody>
                    <a:bodyPr/>
                    <a:lstStyle/>
                    <a:p>
                      <a:pPr algn="ctr" fontAlgn="b"/>
                      <a:r>
                        <a:rPr lang="en-US" sz="1800" u="none" strike="noStrike" dirty="0" smtClean="0">
                          <a:effectLst/>
                        </a:rPr>
                        <a:t>Standards</a:t>
                      </a:r>
                      <a:endParaRPr lang="en-US" sz="1800" b="1" i="0" u="none" strike="noStrike" dirty="0">
                        <a:solidFill>
                          <a:srgbClr val="000000"/>
                        </a:solidFill>
                        <a:effectLst/>
                        <a:latin typeface="Calibri"/>
                      </a:endParaRPr>
                    </a:p>
                  </a:txBody>
                  <a:tcPr marL="8792" marR="8792" marT="8792" marB="0" anchor="b"/>
                </a:tc>
              </a:tr>
              <a:tr h="423368">
                <a:tc gridSpan="3">
                  <a:txBody>
                    <a:bodyPr/>
                    <a:lstStyle/>
                    <a:p>
                      <a:pPr algn="l" fontAlgn="b"/>
                      <a:r>
                        <a:rPr lang="en-US" sz="1800" u="none" strike="noStrike" dirty="0" smtClean="0">
                          <a:effectLst/>
                        </a:rPr>
                        <a:t>  Common Equipment</a:t>
                      </a:r>
                      <a:endParaRPr lang="en-US" sz="1800" b="1"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r>
              <a:tr h="515229">
                <a:tc>
                  <a:txBody>
                    <a:bodyPr/>
                    <a:lstStyle/>
                    <a:p>
                      <a:pPr algn="ctr" fontAlgn="b"/>
                      <a:r>
                        <a:rPr lang="en-US" sz="1800" u="none" strike="noStrike" dirty="0">
                          <a:effectLst/>
                        </a:rPr>
                        <a:t>1</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err="1">
                          <a:effectLst/>
                        </a:rPr>
                        <a:t>Gensets</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should be tested with full load for at least 1 hour</a:t>
                      </a:r>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dirty="0">
                          <a:effectLst/>
                        </a:rPr>
                        <a:t>2</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Installation of Biometric devices </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smtClean="0">
                          <a:effectLst/>
                        </a:rPr>
                        <a:t>As per annexure</a:t>
                      </a:r>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dirty="0">
                          <a:effectLst/>
                        </a:rPr>
                        <a:t>3</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Installation of CCTV cameras</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4</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Storage place for securing documents </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5</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An office table (in number)</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3 by 4 Sq. </a:t>
                      </a:r>
                      <a:r>
                        <a:rPr lang="en-IN" sz="1700" kern="1200" dirty="0" err="1" smtClean="0">
                          <a:effectLst/>
                        </a:rPr>
                        <a:t>ft</a:t>
                      </a:r>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6</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Chairs (in number)</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7</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Table for office computer</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2 by 3 Sq. Ft. </a:t>
                      </a:r>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8</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Office computer (in </a:t>
                      </a:r>
                      <a:r>
                        <a:rPr lang="en-US" sz="1800" u="none" strike="noStrike" dirty="0" smtClean="0">
                          <a:effectLst/>
                        </a:rPr>
                        <a:t>number)</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9</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Printer cum scanner (in </a:t>
                      </a:r>
                      <a:r>
                        <a:rPr lang="en-US" sz="1800" u="none" strike="noStrike" dirty="0" smtClean="0">
                          <a:effectLst/>
                        </a:rPr>
                        <a:t>number)</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10</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Digital camera (in number)</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Arial"/>
                      </a:endParaRPr>
                    </a:p>
                  </a:txBody>
                  <a:tcPr marL="8792" marR="8792" marT="8792" marB="0" anchor="b"/>
                </a:tc>
              </a:tr>
              <a:tr h="343146">
                <a:tc>
                  <a:txBody>
                    <a:bodyPr/>
                    <a:lstStyle/>
                    <a:p>
                      <a:pPr algn="ctr" fontAlgn="b"/>
                      <a:r>
                        <a:rPr lang="en-US" sz="1800" u="none" strike="noStrike">
                          <a:effectLst/>
                        </a:rPr>
                        <a:t>11</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Minimum equipment as per SF 5.1P</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 </a:t>
                      </a:r>
                      <a:endParaRPr lang="en-US" sz="1800" b="0" i="0" u="none" strike="noStrike" dirty="0">
                        <a:solidFill>
                          <a:srgbClr val="000000"/>
                        </a:solidFill>
                        <a:effectLst/>
                        <a:latin typeface="Calibri"/>
                      </a:endParaRPr>
                    </a:p>
                  </a:txBody>
                  <a:tcPr marL="8792" marR="8792" marT="8792" marB="0" anchor="b"/>
                </a:tc>
              </a:tr>
            </a:tbl>
          </a:graphicData>
        </a:graphic>
      </p:graphicFrame>
      <p:sp>
        <p:nvSpPr>
          <p:cNvPr id="5" name="Title 2"/>
          <p:cNvSpPr>
            <a:spLocks noGrp="1"/>
          </p:cNvSpPr>
          <p:nvPr>
            <p:ph type="title"/>
          </p:nvPr>
        </p:nvSpPr>
        <p:spPr>
          <a:xfrm>
            <a:off x="0" y="110624"/>
            <a:ext cx="8239519" cy="936124"/>
          </a:xfrm>
        </p:spPr>
        <p:txBody>
          <a:bodyPr>
            <a:normAutofit fontScale="90000"/>
          </a:bodyPr>
          <a:lstStyle/>
          <a:p>
            <a:r>
              <a:rPr lang="en-IN" dirty="0"/>
              <a:t>List of parameters verified at the time of due diligence </a:t>
            </a:r>
            <a:r>
              <a:rPr lang="en-IN" dirty="0" smtClean="0"/>
              <a:t>(7/8</a:t>
            </a:r>
            <a:r>
              <a:rPr lang="en-IN" dirty="0"/>
              <a:t>)</a:t>
            </a:r>
            <a:endParaRPr lang="en-US" dirty="0"/>
          </a:p>
        </p:txBody>
      </p:sp>
    </p:spTree>
    <p:extLst>
      <p:ext uri="{BB962C8B-B14F-4D97-AF65-F5344CB8AC3E}">
        <p14:creationId xmlns:p14="http://schemas.microsoft.com/office/powerpoint/2010/main" val="628106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30218270"/>
              </p:ext>
            </p:extLst>
          </p:nvPr>
        </p:nvGraphicFramePr>
        <p:xfrm>
          <a:off x="467433" y="1417380"/>
          <a:ext cx="8100470" cy="4582400"/>
        </p:xfrm>
        <a:graphic>
          <a:graphicData uri="http://schemas.openxmlformats.org/drawingml/2006/table">
            <a:tbl>
              <a:tblPr>
                <a:tableStyleId>{BDBED569-4797-4DF1-A0F4-6AAB3CD982D8}</a:tableStyleId>
              </a:tblPr>
              <a:tblGrid>
                <a:gridCol w="886741"/>
                <a:gridCol w="4647846"/>
                <a:gridCol w="2565883"/>
              </a:tblGrid>
              <a:tr h="389154">
                <a:tc>
                  <a:txBody>
                    <a:bodyPr/>
                    <a:lstStyle/>
                    <a:p>
                      <a:pPr algn="ctr" fontAlgn="ctr"/>
                      <a:r>
                        <a:rPr lang="en-US" sz="1800" u="none" strike="noStrike" dirty="0" smtClean="0">
                          <a:effectLst/>
                        </a:rPr>
                        <a:t>S. No</a:t>
                      </a:r>
                      <a:endParaRPr lang="en-US" sz="1800" b="1" i="0" u="none" strike="noStrike" dirty="0">
                        <a:solidFill>
                          <a:srgbClr val="000000"/>
                        </a:solidFill>
                        <a:effectLst/>
                        <a:latin typeface="Calibri"/>
                      </a:endParaRPr>
                    </a:p>
                  </a:txBody>
                  <a:tcPr marL="8792" marR="8792" marT="8792" marB="0" anchor="ctr"/>
                </a:tc>
                <a:tc>
                  <a:txBody>
                    <a:bodyPr/>
                    <a:lstStyle/>
                    <a:p>
                      <a:pPr algn="l" fontAlgn="ctr"/>
                      <a:r>
                        <a:rPr lang="en-US" sz="1800" u="none" strike="noStrike" dirty="0" smtClean="0">
                          <a:effectLst/>
                        </a:rPr>
                        <a:t>List of Parameters</a:t>
                      </a:r>
                      <a:endParaRPr lang="en-US" sz="1800" b="1" i="0" u="none" strike="noStrike" dirty="0">
                        <a:solidFill>
                          <a:srgbClr val="000000"/>
                        </a:solidFill>
                        <a:effectLst/>
                        <a:latin typeface="Arial"/>
                      </a:endParaRPr>
                    </a:p>
                  </a:txBody>
                  <a:tcPr marL="8792" marR="8792" marT="8792" marB="0" anchor="ctr"/>
                </a:tc>
                <a:tc>
                  <a:txBody>
                    <a:bodyPr/>
                    <a:lstStyle/>
                    <a:p>
                      <a:pPr algn="ctr" fontAlgn="b"/>
                      <a:r>
                        <a:rPr lang="en-US" sz="1800" u="none" strike="noStrike" dirty="0" smtClean="0">
                          <a:effectLst/>
                        </a:rPr>
                        <a:t>Standards</a:t>
                      </a:r>
                      <a:endParaRPr lang="en-US" sz="1800" b="1" i="0" u="none" strike="noStrike" dirty="0">
                        <a:solidFill>
                          <a:srgbClr val="000000"/>
                        </a:solidFill>
                        <a:effectLst/>
                        <a:latin typeface="Calibri"/>
                      </a:endParaRPr>
                    </a:p>
                  </a:txBody>
                  <a:tcPr marL="8792" marR="8792" marT="8792" marB="0" anchor="b"/>
                </a:tc>
              </a:tr>
              <a:tr h="555689">
                <a:tc gridSpan="3">
                  <a:txBody>
                    <a:bodyPr/>
                    <a:lstStyle/>
                    <a:p>
                      <a:pPr algn="ctr" fontAlgn="b"/>
                      <a:r>
                        <a:rPr lang="en-US" sz="1800" u="none" strike="noStrike" dirty="0" smtClean="0">
                          <a:effectLst/>
                        </a:rPr>
                        <a:t>Equipment - theory and practical class room (excludes domain specific equipment)</a:t>
                      </a:r>
                      <a:endParaRPr lang="en-US" sz="1800" b="1"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r>
              <a:tr h="577605">
                <a:tc>
                  <a:txBody>
                    <a:bodyPr/>
                    <a:lstStyle/>
                    <a:p>
                      <a:pPr algn="ctr" fontAlgn="b"/>
                      <a:r>
                        <a:rPr lang="en-US" sz="1800" u="none" strike="noStrike" dirty="0">
                          <a:effectLst/>
                        </a:rPr>
                        <a:t>1</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CCTV cameras with audio facility</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Photographs/Purchase proof</a:t>
                      </a:r>
                      <a:endParaRPr lang="en-US" sz="1800" b="0" i="0" u="none" strike="noStrike" dirty="0">
                        <a:solidFill>
                          <a:srgbClr val="000000"/>
                        </a:solidFill>
                        <a:effectLst/>
                        <a:latin typeface="Arial"/>
                      </a:endParaRPr>
                    </a:p>
                  </a:txBody>
                  <a:tcPr marL="8792" marR="8792" marT="8792" marB="0" anchor="b"/>
                </a:tc>
              </a:tr>
              <a:tr h="405440">
                <a:tc>
                  <a:txBody>
                    <a:bodyPr/>
                    <a:lstStyle/>
                    <a:p>
                      <a:pPr algn="ctr" fontAlgn="b"/>
                      <a:r>
                        <a:rPr lang="en-US" sz="1800" u="none" strike="noStrike">
                          <a:effectLst/>
                        </a:rPr>
                        <a:t>2</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Over Head Projector screen /LCD</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screen of 50” </a:t>
                      </a:r>
                      <a:endParaRPr lang="en-US" sz="1800" b="0" i="0" u="none" strike="noStrike" dirty="0">
                        <a:solidFill>
                          <a:srgbClr val="000000"/>
                        </a:solidFill>
                        <a:effectLst/>
                        <a:latin typeface="Arial"/>
                      </a:endParaRPr>
                    </a:p>
                  </a:txBody>
                  <a:tcPr marL="8792" marR="8792" marT="8792" marB="0" anchor="b"/>
                </a:tc>
              </a:tr>
              <a:tr h="425512">
                <a:tc>
                  <a:txBody>
                    <a:bodyPr/>
                    <a:lstStyle/>
                    <a:p>
                      <a:pPr algn="ctr" fontAlgn="b"/>
                      <a:r>
                        <a:rPr lang="en-US" sz="1800" u="none" strike="noStrike">
                          <a:effectLst/>
                        </a:rPr>
                        <a:t>3</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Chair per candidate (in </a:t>
                      </a:r>
                      <a:r>
                        <a:rPr lang="en-US" sz="1800" u="none" strike="noStrike" dirty="0" smtClean="0">
                          <a:effectLst/>
                        </a:rPr>
                        <a:t>number)</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Calibri"/>
                      </a:endParaRPr>
                    </a:p>
                  </a:txBody>
                  <a:tcPr marL="8792" marR="8792" marT="8792" marB="0" anchor="b"/>
                </a:tc>
              </a:tr>
              <a:tr h="425512">
                <a:tc>
                  <a:txBody>
                    <a:bodyPr/>
                    <a:lstStyle/>
                    <a:p>
                      <a:pPr algn="ctr" fontAlgn="b"/>
                      <a:r>
                        <a:rPr lang="en-US" sz="1800" u="none" strike="noStrike">
                          <a:effectLst/>
                        </a:rPr>
                        <a:t>4</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Trainer’s chair </a:t>
                      </a:r>
                      <a:endParaRPr lang="en-US" sz="1800" b="0" i="0" u="none" strike="noStrike" dirty="0">
                        <a:solidFill>
                          <a:srgbClr val="000000"/>
                        </a:solidFill>
                        <a:effectLst/>
                        <a:latin typeface="Arial"/>
                      </a:endParaRPr>
                    </a:p>
                  </a:txBody>
                  <a:tcPr marL="8792" marR="8792" marT="8792" marB="0" anchor="b"/>
                </a:tc>
                <a:tc>
                  <a:txBody>
                    <a:bodyPr/>
                    <a:lstStyle/>
                    <a:p>
                      <a:pPr algn="l" fontAlgn="b"/>
                      <a:endParaRPr lang="en-US" sz="1800" b="0" i="0" u="none" strike="noStrike" dirty="0">
                        <a:solidFill>
                          <a:srgbClr val="000000"/>
                        </a:solidFill>
                        <a:effectLst/>
                        <a:latin typeface="Calibri"/>
                      </a:endParaRPr>
                    </a:p>
                  </a:txBody>
                  <a:tcPr marL="8792" marR="8792" marT="8792" marB="0" anchor="b"/>
                </a:tc>
              </a:tr>
              <a:tr h="425512">
                <a:tc>
                  <a:txBody>
                    <a:bodyPr/>
                    <a:lstStyle/>
                    <a:p>
                      <a:pPr algn="ctr" fontAlgn="b"/>
                      <a:r>
                        <a:rPr lang="en-US" sz="1800" u="none" strike="noStrike">
                          <a:effectLst/>
                        </a:rPr>
                        <a:t>5</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Trainer’s Table </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800" kern="1200" dirty="0" smtClean="0">
                          <a:effectLst/>
                        </a:rPr>
                        <a:t>3 by 4 Sq. Ft.</a:t>
                      </a:r>
                      <a:endParaRPr lang="en-US" sz="2200" b="0" i="0" u="none" strike="noStrike" dirty="0">
                        <a:solidFill>
                          <a:srgbClr val="000000"/>
                        </a:solidFill>
                        <a:effectLst/>
                        <a:latin typeface="+mn-lt"/>
                      </a:endParaRPr>
                    </a:p>
                  </a:txBody>
                  <a:tcPr marL="8792" marR="8792" marT="8792" marB="0" anchor="b"/>
                </a:tc>
              </a:tr>
              <a:tr h="425512">
                <a:tc>
                  <a:txBody>
                    <a:bodyPr/>
                    <a:lstStyle/>
                    <a:p>
                      <a:pPr algn="ctr" fontAlgn="b"/>
                      <a:r>
                        <a:rPr lang="en-US" sz="1800" u="none" strike="noStrike">
                          <a:effectLst/>
                        </a:rPr>
                        <a:t>6</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Writing board</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5 feet X 3 feet.</a:t>
                      </a:r>
                      <a:endParaRPr lang="en-US" sz="1800" b="0" i="0" u="none" strike="noStrike" dirty="0">
                        <a:solidFill>
                          <a:srgbClr val="000000"/>
                        </a:solidFill>
                        <a:effectLst/>
                        <a:latin typeface="Calibri"/>
                      </a:endParaRPr>
                    </a:p>
                  </a:txBody>
                  <a:tcPr marL="8792" marR="8792" marT="8792" marB="0" anchor="b"/>
                </a:tc>
              </a:tr>
              <a:tr h="515229">
                <a:tc>
                  <a:txBody>
                    <a:bodyPr/>
                    <a:lstStyle/>
                    <a:p>
                      <a:pPr algn="ctr" fontAlgn="b"/>
                      <a:r>
                        <a:rPr lang="en-US" sz="1800" u="none" strike="noStrike">
                          <a:effectLst/>
                        </a:rPr>
                        <a:t>7</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Lights  (in number)</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1 ceiling fan for each 175 </a:t>
                      </a:r>
                      <a:r>
                        <a:rPr lang="en-IN" sz="1700" kern="1200" dirty="0" err="1" smtClean="0">
                          <a:effectLst/>
                        </a:rPr>
                        <a:t>sq.ft</a:t>
                      </a:r>
                      <a:endParaRPr lang="en-US" sz="1800" b="0" i="0" u="none" strike="noStrike" dirty="0">
                        <a:solidFill>
                          <a:srgbClr val="000000"/>
                        </a:solidFill>
                        <a:effectLst/>
                        <a:latin typeface="Calibri"/>
                      </a:endParaRPr>
                    </a:p>
                  </a:txBody>
                  <a:tcPr marL="8792" marR="8792" marT="8792" marB="0" anchor="b"/>
                </a:tc>
              </a:tr>
              <a:tr h="425512">
                <a:tc>
                  <a:txBody>
                    <a:bodyPr/>
                    <a:lstStyle/>
                    <a:p>
                      <a:pPr algn="ctr" fontAlgn="b"/>
                      <a:r>
                        <a:rPr lang="en-US" sz="1800" u="none" strike="noStrike">
                          <a:effectLst/>
                        </a:rPr>
                        <a:t>8</a:t>
                      </a:r>
                      <a:endParaRPr lang="en-US" sz="1800" b="0" i="0" u="none" strike="noStrike">
                        <a:solidFill>
                          <a:srgbClr val="000000"/>
                        </a:solidFill>
                        <a:effectLst/>
                        <a:latin typeface="Calibri"/>
                      </a:endParaRPr>
                    </a:p>
                  </a:txBody>
                  <a:tcPr marL="8792" marR="8792" marT="8792" marB="0" anchor="b"/>
                </a:tc>
                <a:tc>
                  <a:txBody>
                    <a:bodyPr/>
                    <a:lstStyle/>
                    <a:p>
                      <a:pPr algn="l" fontAlgn="b"/>
                      <a:r>
                        <a:rPr lang="en-US" sz="1800" u="none" strike="noStrike" dirty="0">
                          <a:effectLst/>
                        </a:rPr>
                        <a:t>Fans (in number)</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IN" sz="1700" kern="1200" dirty="0" smtClean="0">
                          <a:effectLst/>
                        </a:rPr>
                        <a:t>1 light for each 175 </a:t>
                      </a:r>
                      <a:r>
                        <a:rPr lang="en-IN" sz="1700" kern="1200" dirty="0" err="1" smtClean="0">
                          <a:effectLst/>
                        </a:rPr>
                        <a:t>sq.ft</a:t>
                      </a:r>
                      <a:r>
                        <a:rPr lang="en-IN" sz="1700" kern="1200" dirty="0" smtClean="0">
                          <a:effectLst/>
                        </a:rPr>
                        <a:t>. </a:t>
                      </a:r>
                      <a:endParaRPr lang="en-US" sz="1800" b="0" i="0" u="none" strike="noStrike" dirty="0">
                        <a:solidFill>
                          <a:srgbClr val="000000"/>
                        </a:solidFill>
                        <a:effectLst/>
                        <a:latin typeface="Calibri"/>
                      </a:endParaRPr>
                    </a:p>
                  </a:txBody>
                  <a:tcPr marL="8792" marR="8792" marT="8792" marB="0" anchor="b"/>
                </a:tc>
              </a:tr>
            </a:tbl>
          </a:graphicData>
        </a:graphic>
      </p:graphicFrame>
      <p:sp>
        <p:nvSpPr>
          <p:cNvPr id="3" name="Title 2"/>
          <p:cNvSpPr>
            <a:spLocks noGrp="1"/>
          </p:cNvSpPr>
          <p:nvPr>
            <p:ph type="title"/>
          </p:nvPr>
        </p:nvSpPr>
        <p:spPr/>
        <p:txBody>
          <a:bodyPr>
            <a:normAutofit fontScale="90000"/>
          </a:bodyPr>
          <a:lstStyle/>
          <a:p>
            <a:r>
              <a:rPr lang="en-IN" dirty="0"/>
              <a:t>List of parameters verified at the time of due diligence </a:t>
            </a:r>
            <a:r>
              <a:rPr lang="en-IN" dirty="0" smtClean="0"/>
              <a:t>(8/8</a:t>
            </a:r>
            <a:r>
              <a:rPr lang="en-IN" dirty="0"/>
              <a:t>)</a:t>
            </a:r>
            <a:endParaRPr lang="en-US" dirty="0"/>
          </a:p>
        </p:txBody>
      </p:sp>
    </p:spTree>
    <p:extLst>
      <p:ext uri="{BB962C8B-B14F-4D97-AF65-F5344CB8AC3E}">
        <p14:creationId xmlns:p14="http://schemas.microsoft.com/office/powerpoint/2010/main" val="669718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7" y="1364975"/>
            <a:ext cx="7604763" cy="5204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158728"/>
            <a:ext cx="8229600" cy="639762"/>
          </a:xfrm>
        </p:spPr>
        <p:txBody>
          <a:bodyPr>
            <a:normAutofit/>
          </a:bodyPr>
          <a:lstStyle/>
          <a:p>
            <a:r>
              <a:rPr lang="en-US" dirty="0" smtClean="0"/>
              <a:t>Biometric &amp; Reception</a:t>
            </a:r>
            <a:endParaRPr lang="en-US" dirty="0"/>
          </a:p>
        </p:txBody>
      </p:sp>
    </p:spTree>
    <p:extLst>
      <p:ext uri="{BB962C8B-B14F-4D97-AF65-F5344CB8AC3E}">
        <p14:creationId xmlns:p14="http://schemas.microsoft.com/office/powerpoint/2010/main" val="8218699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356" y="1550504"/>
            <a:ext cx="7763643" cy="465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4000" dirty="0" smtClean="0"/>
              <a:t>IT LAB</a:t>
            </a:r>
            <a:endParaRPr lang="en-US" sz="4000" dirty="0"/>
          </a:p>
        </p:txBody>
      </p:sp>
    </p:spTree>
    <p:extLst>
      <p:ext uri="{BB962C8B-B14F-4D97-AF65-F5344CB8AC3E}">
        <p14:creationId xmlns:p14="http://schemas.microsoft.com/office/powerpoint/2010/main" val="21841422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splaying DSC_03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165" y="1364973"/>
            <a:ext cx="7975236" cy="530358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110624"/>
            <a:ext cx="8239519" cy="936124"/>
          </a:xfrm>
        </p:spPr>
        <p:txBody>
          <a:bodyPr>
            <a:normAutofit/>
          </a:bodyPr>
          <a:lstStyle/>
          <a:p>
            <a:r>
              <a:rPr lang="en-US" sz="4000" dirty="0" smtClean="0"/>
              <a:t>Contact nos. of Important people</a:t>
            </a:r>
            <a:endParaRPr lang="en-US" sz="4000" dirty="0"/>
          </a:p>
        </p:txBody>
      </p:sp>
    </p:spTree>
    <p:extLst>
      <p:ext uri="{BB962C8B-B14F-4D97-AF65-F5344CB8AC3E}">
        <p14:creationId xmlns:p14="http://schemas.microsoft.com/office/powerpoint/2010/main" val="16074105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110624"/>
            <a:ext cx="8239519" cy="936124"/>
          </a:xfrm>
        </p:spPr>
        <p:txBody>
          <a:bodyPr>
            <a:normAutofit/>
          </a:bodyPr>
          <a:lstStyle/>
          <a:p>
            <a:r>
              <a:rPr lang="en-US" sz="4000" dirty="0" smtClean="0"/>
              <a:t>Fire extinguisher </a:t>
            </a:r>
            <a:endParaRPr lang="en-US" sz="40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658247" y="163648"/>
            <a:ext cx="5327654" cy="7557471"/>
          </a:xfrm>
          <a:prstGeom prst="rect">
            <a:avLst/>
          </a:prstGeom>
        </p:spPr>
      </p:pic>
    </p:spTree>
    <p:extLst>
      <p:ext uri="{BB962C8B-B14F-4D97-AF65-F5344CB8AC3E}">
        <p14:creationId xmlns:p14="http://schemas.microsoft.com/office/powerpoint/2010/main" val="4557321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110624"/>
            <a:ext cx="8239519" cy="936124"/>
          </a:xfrm>
        </p:spPr>
        <p:txBody>
          <a:bodyPr>
            <a:normAutofit/>
          </a:bodyPr>
          <a:lstStyle/>
          <a:p>
            <a:r>
              <a:rPr lang="en-US" sz="4000" dirty="0" smtClean="0"/>
              <a:t>Drinking Water </a:t>
            </a:r>
            <a:endParaRPr lang="en-US" sz="4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893378" y="2167127"/>
            <a:ext cx="5122623" cy="3422981"/>
          </a:xfrm>
          <a:prstGeom prst="rect">
            <a:avLst/>
          </a:prstGeom>
        </p:spPr>
      </p:pic>
    </p:spTree>
    <p:extLst>
      <p:ext uri="{BB962C8B-B14F-4D97-AF65-F5344CB8AC3E}">
        <p14:creationId xmlns:p14="http://schemas.microsoft.com/office/powerpoint/2010/main" val="30502407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4131" y="2120347"/>
            <a:ext cx="7886700" cy="1938545"/>
          </a:xfrm>
        </p:spPr>
        <p:txBody>
          <a:bodyPr/>
          <a:lstStyle/>
          <a:p>
            <a:pPr algn="ctr"/>
            <a:r>
              <a:rPr lang="en-US" dirty="0" smtClean="0"/>
              <a:t>Due diligence for residential facilities</a:t>
            </a:r>
            <a:endParaRPr lang="en-US" dirty="0"/>
          </a:p>
        </p:txBody>
      </p:sp>
    </p:spTree>
    <p:extLst>
      <p:ext uri="{BB962C8B-B14F-4D97-AF65-F5344CB8AC3E}">
        <p14:creationId xmlns:p14="http://schemas.microsoft.com/office/powerpoint/2010/main" val="22986032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2439632"/>
              </p:ext>
            </p:extLst>
          </p:nvPr>
        </p:nvGraphicFramePr>
        <p:xfrm>
          <a:off x="444906" y="1578709"/>
          <a:ext cx="8361836" cy="4789489"/>
        </p:xfrm>
        <a:graphic>
          <a:graphicData uri="http://schemas.openxmlformats.org/drawingml/2006/table">
            <a:tbl>
              <a:tblPr>
                <a:tableStyleId>{BDBED569-4797-4DF1-A0F4-6AAB3CD982D8}</a:tableStyleId>
              </a:tblPr>
              <a:tblGrid>
                <a:gridCol w="465903"/>
                <a:gridCol w="5435541"/>
                <a:gridCol w="2460392"/>
              </a:tblGrid>
              <a:tr h="612576">
                <a:tc>
                  <a:txBody>
                    <a:bodyPr/>
                    <a:lstStyle/>
                    <a:p>
                      <a:pPr algn="ctr" fontAlgn="ctr"/>
                      <a:r>
                        <a:rPr lang="en-US" sz="1700" u="none" strike="noStrike" dirty="0" smtClean="0">
                          <a:effectLst/>
                        </a:rPr>
                        <a:t>S. No</a:t>
                      </a:r>
                      <a:endParaRPr lang="en-US" sz="1700" b="1" i="0" u="none" strike="noStrike" dirty="0">
                        <a:solidFill>
                          <a:srgbClr val="000000"/>
                        </a:solidFill>
                        <a:effectLst/>
                        <a:latin typeface="Calibri"/>
                      </a:endParaRPr>
                    </a:p>
                  </a:txBody>
                  <a:tcPr marL="8792" marR="8792" marT="8792" marB="0" anchor="ctr"/>
                </a:tc>
                <a:tc>
                  <a:txBody>
                    <a:bodyPr/>
                    <a:lstStyle/>
                    <a:p>
                      <a:pPr algn="l" fontAlgn="ctr"/>
                      <a:r>
                        <a:rPr lang="en-US" sz="1700" u="none" strike="noStrike" dirty="0" smtClean="0">
                          <a:effectLst/>
                        </a:rPr>
                        <a:t>List of Parameters</a:t>
                      </a:r>
                      <a:endParaRPr lang="en-US" sz="1700" b="1" i="0" u="none" strike="noStrike" dirty="0">
                        <a:solidFill>
                          <a:srgbClr val="000000"/>
                        </a:solidFill>
                        <a:effectLst/>
                        <a:latin typeface="Arial"/>
                      </a:endParaRPr>
                    </a:p>
                  </a:txBody>
                  <a:tcPr marL="8792" marR="8792" marT="8792" marB="0" anchor="ctr"/>
                </a:tc>
                <a:tc>
                  <a:txBody>
                    <a:bodyPr/>
                    <a:lstStyle/>
                    <a:p>
                      <a:pPr algn="ctr" fontAlgn="b"/>
                      <a:r>
                        <a:rPr lang="en-US" sz="1700" u="none" strike="noStrike" dirty="0" smtClean="0">
                          <a:effectLst/>
                        </a:rPr>
                        <a:t>Proof of Documents</a:t>
                      </a:r>
                      <a:endParaRPr lang="en-US" sz="1700" b="1" i="0" u="none" strike="noStrike" dirty="0">
                        <a:solidFill>
                          <a:srgbClr val="000000"/>
                        </a:solidFill>
                        <a:effectLst/>
                        <a:latin typeface="Calibri"/>
                      </a:endParaRPr>
                    </a:p>
                  </a:txBody>
                  <a:tcPr marL="8792" marR="8792" marT="8792" marB="0" anchor="b"/>
                </a:tc>
              </a:tr>
              <a:tr h="317177">
                <a:tc gridSpan="3">
                  <a:txBody>
                    <a:bodyPr/>
                    <a:lstStyle/>
                    <a:p>
                      <a:pPr algn="l" fontAlgn="b"/>
                      <a:r>
                        <a:rPr lang="en-US" sz="1700" u="none" strike="noStrike" dirty="0" smtClean="0">
                          <a:effectLst/>
                        </a:rPr>
                        <a:t>Details of Residential areas</a:t>
                      </a:r>
                      <a:endParaRPr lang="en-US" sz="1700" b="1" i="0" u="none" strike="noStrike" dirty="0">
                        <a:solidFill>
                          <a:srgbClr val="000000"/>
                        </a:solidFill>
                        <a:effectLst/>
                        <a:latin typeface="Calibri"/>
                      </a:endParaRPr>
                    </a:p>
                  </a:txBody>
                  <a:tcPr marL="8792" marR="8792" marT="8792" marB="0" anchor="b"/>
                </a:tc>
                <a:tc hMerge="1">
                  <a:txBody>
                    <a:bodyPr/>
                    <a:lstStyle/>
                    <a:p>
                      <a:endParaRPr lang="en-US"/>
                    </a:p>
                  </a:txBody>
                  <a:tcPr/>
                </a:tc>
                <a:tc hMerge="1">
                  <a:txBody>
                    <a:bodyPr/>
                    <a:lstStyle/>
                    <a:p>
                      <a:endParaRPr lang="en-US"/>
                    </a:p>
                  </a:txBody>
                  <a:tcPr/>
                </a:tc>
              </a:tr>
              <a:tr h="311514">
                <a:tc>
                  <a:txBody>
                    <a:bodyPr/>
                    <a:lstStyle/>
                    <a:p>
                      <a:pPr algn="ctr" fontAlgn="b"/>
                      <a:r>
                        <a:rPr lang="en-US" sz="1700" u="none" strike="noStrike" dirty="0" smtClean="0">
                          <a:effectLst/>
                        </a:rPr>
                        <a:t>1</a:t>
                      </a:r>
                      <a:endParaRPr lang="en-US" sz="1700" b="0" i="0" u="none" strike="noStrike" dirty="0">
                        <a:solidFill>
                          <a:srgbClr val="000000"/>
                        </a:solidFill>
                        <a:effectLst/>
                        <a:latin typeface="Calibri"/>
                      </a:endParaRPr>
                    </a:p>
                  </a:txBody>
                  <a:tcPr marL="8792" marR="8792" marT="8792" marB="0" anchor="b"/>
                </a:tc>
                <a:tc>
                  <a:txBody>
                    <a:bodyPr/>
                    <a:lstStyle/>
                    <a:p>
                      <a:pPr algn="l" fontAlgn="b"/>
                      <a:r>
                        <a:rPr lang="en-US" sz="1700" u="none" strike="noStrike" dirty="0" smtClean="0">
                          <a:effectLst/>
                        </a:rPr>
                        <a:t> </a:t>
                      </a:r>
                      <a:r>
                        <a:rPr lang="en-US" sz="1500" u="none" strike="noStrike" dirty="0" smtClean="0">
                          <a:effectLst/>
                        </a:rPr>
                        <a:t>The size</a:t>
                      </a:r>
                      <a:r>
                        <a:rPr lang="en-US" sz="1500" u="none" strike="noStrike" baseline="0" dirty="0" smtClean="0">
                          <a:effectLst/>
                        </a:rPr>
                        <a:t> of the room </a:t>
                      </a:r>
                      <a:endParaRPr lang="en-US" sz="1500" b="0" i="0" u="none" strike="noStrike" dirty="0">
                        <a:solidFill>
                          <a:srgbClr val="000000"/>
                        </a:solidFill>
                        <a:effectLst/>
                        <a:latin typeface="Arial"/>
                      </a:endParaRPr>
                    </a:p>
                  </a:txBody>
                  <a:tcPr marL="8792" marR="8792" marT="8792" marB="0" anchor="b"/>
                </a:tc>
                <a:tc>
                  <a:txBody>
                    <a:bodyPr/>
                    <a:lstStyle/>
                    <a:p>
                      <a:r>
                        <a:rPr lang="en-US" sz="1700" dirty="0" smtClean="0"/>
                        <a:t>25 </a:t>
                      </a:r>
                      <a:r>
                        <a:rPr lang="en-US" sz="1700" dirty="0" err="1" smtClean="0"/>
                        <a:t>sft</a:t>
                      </a:r>
                      <a:r>
                        <a:rPr lang="en-US" sz="1700" baseline="0" dirty="0" smtClean="0"/>
                        <a:t> per candidate</a:t>
                      </a:r>
                      <a:endParaRPr lang="en-US" sz="1700" dirty="0"/>
                    </a:p>
                  </a:txBody>
                  <a:tcPr marL="8792" marR="8792" marT="8792" marB="0" anchor="b"/>
                </a:tc>
              </a:tr>
              <a:tr h="913637">
                <a:tc>
                  <a:txBody>
                    <a:bodyPr/>
                    <a:lstStyle/>
                    <a:p>
                      <a:pPr algn="ctr" fontAlgn="b"/>
                      <a:r>
                        <a:rPr lang="en-US" sz="1700" u="none" strike="noStrike" dirty="0" smtClean="0">
                          <a:effectLst/>
                        </a:rPr>
                        <a:t>2</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Reception area in female hostels for </a:t>
                      </a:r>
                    </a:p>
                    <a:p>
                      <a:r>
                        <a:rPr lang="en-US" sz="1700" dirty="0" smtClean="0"/>
                        <a:t>visitors </a:t>
                      </a:r>
                    </a:p>
                    <a:p>
                      <a:endParaRPr lang="en-US" sz="1700" dirty="0"/>
                    </a:p>
                  </a:txBody>
                  <a:tcPr marL="8792" marR="8792" marT="8792" marB="0" anchor="b"/>
                </a:tc>
                <a:tc>
                  <a:txBody>
                    <a:bodyPr/>
                    <a:lstStyle/>
                    <a:p>
                      <a:endParaRPr lang="en-US" sz="1700" dirty="0"/>
                    </a:p>
                  </a:txBody>
                  <a:tcPr marL="8792" marR="8792" marT="8792" marB="0" anchor="b"/>
                </a:tc>
              </a:tr>
              <a:tr h="311514">
                <a:tc>
                  <a:txBody>
                    <a:bodyPr/>
                    <a:lstStyle/>
                    <a:p>
                      <a:pPr algn="ctr"/>
                      <a:r>
                        <a:rPr lang="en-US" sz="1700" dirty="0" smtClean="0"/>
                        <a:t>3</a:t>
                      </a:r>
                      <a:endParaRPr lang="en-US" sz="1700" b="0" dirty="0"/>
                    </a:p>
                  </a:txBody>
                  <a:tcPr marL="8792" marR="8792" marT="8792" marB="0" anchor="b"/>
                </a:tc>
                <a:tc>
                  <a:txBody>
                    <a:bodyPr/>
                    <a:lstStyle/>
                    <a:p>
                      <a:r>
                        <a:rPr lang="en-US" sz="1700" dirty="0" smtClean="0"/>
                        <a:t>Window area (in </a:t>
                      </a:r>
                      <a:r>
                        <a:rPr lang="en-US" sz="1700" dirty="0" err="1" smtClean="0"/>
                        <a:t>sq</a:t>
                      </a:r>
                      <a:r>
                        <a:rPr lang="en-US" sz="1700" dirty="0" smtClean="0"/>
                        <a:t> </a:t>
                      </a:r>
                      <a:r>
                        <a:rPr lang="en-US" sz="1700" dirty="0" err="1" smtClean="0"/>
                        <a:t>ft</a:t>
                      </a:r>
                      <a:r>
                        <a:rPr lang="en-US" sz="1700" dirty="0" smtClean="0"/>
                        <a:t>)</a:t>
                      </a:r>
                      <a:endParaRPr lang="en-US" sz="1700" b="1" dirty="0"/>
                    </a:p>
                  </a:txBody>
                  <a:tcPr marL="8792" marR="8792" marT="8792" marB="0" anchor="b"/>
                </a:tc>
                <a:tc>
                  <a:txBody>
                    <a:bodyPr/>
                    <a:lstStyle/>
                    <a:p>
                      <a:endParaRPr lang="en-US" sz="1700" dirty="0"/>
                    </a:p>
                  </a:txBody>
                  <a:tcPr marL="8792" marR="8792" marT="8792" marB="0" anchor="b"/>
                </a:tc>
              </a:tr>
              <a:tr h="612576">
                <a:tc>
                  <a:txBody>
                    <a:bodyPr/>
                    <a:lstStyle/>
                    <a:p>
                      <a:pPr algn="ctr" fontAlgn="b"/>
                      <a:r>
                        <a:rPr lang="en-US" sz="1700" u="none" strike="noStrike" dirty="0" smtClean="0">
                          <a:effectLst/>
                        </a:rPr>
                        <a:t>4</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Do the rooms have windows with cross ventilation?</a:t>
                      </a:r>
                    </a:p>
                    <a:p>
                      <a:endParaRPr lang="en-US" sz="1700" dirty="0"/>
                    </a:p>
                  </a:txBody>
                  <a:tcPr marL="8792" marR="8792" marT="8792" marB="0" anchor="b"/>
                </a:tc>
                <a:tc>
                  <a:txBody>
                    <a:bodyPr/>
                    <a:lstStyle/>
                    <a:p>
                      <a:endParaRPr lang="en-US" sz="1700"/>
                    </a:p>
                  </a:txBody>
                  <a:tcPr marL="8792" marR="8792" marT="8792" marB="0" anchor="b"/>
                </a:tc>
              </a:tr>
              <a:tr h="342099">
                <a:tc>
                  <a:txBody>
                    <a:bodyPr/>
                    <a:lstStyle/>
                    <a:p>
                      <a:pPr algn="ctr" fontAlgn="b"/>
                      <a:r>
                        <a:rPr lang="en-US" sz="1700" u="none" strike="noStrike" dirty="0" smtClean="0">
                          <a:effectLst/>
                        </a:rPr>
                        <a:t>5</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Cot (in number) </a:t>
                      </a:r>
                      <a:endParaRPr lang="en-US" sz="1700" dirty="0"/>
                    </a:p>
                  </a:txBody>
                  <a:tcPr marL="8792" marR="8792" marT="8792" marB="0" anchor="b"/>
                </a:tc>
                <a:tc>
                  <a:txBody>
                    <a:bodyPr/>
                    <a:lstStyle/>
                    <a:p>
                      <a:endParaRPr lang="en-US" sz="1700"/>
                    </a:p>
                  </a:txBody>
                  <a:tcPr marL="8792" marR="8792" marT="8792" marB="0" anchor="b"/>
                </a:tc>
              </a:tr>
              <a:tr h="342099">
                <a:tc>
                  <a:txBody>
                    <a:bodyPr/>
                    <a:lstStyle/>
                    <a:p>
                      <a:pPr algn="ctr" fontAlgn="b"/>
                      <a:r>
                        <a:rPr lang="en-US" sz="1700" u="none" strike="noStrike" dirty="0" smtClean="0">
                          <a:effectLst/>
                        </a:rPr>
                        <a:t>6</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Mattress (in number)</a:t>
                      </a:r>
                      <a:endParaRPr lang="en-US" sz="1700" dirty="0"/>
                    </a:p>
                  </a:txBody>
                  <a:tcPr marL="8792" marR="8792" marT="8792" marB="0" anchor="b"/>
                </a:tc>
                <a:tc>
                  <a:txBody>
                    <a:bodyPr/>
                    <a:lstStyle/>
                    <a:p>
                      <a:endParaRPr lang="en-US" sz="1700" dirty="0"/>
                    </a:p>
                  </a:txBody>
                  <a:tcPr marL="8792" marR="8792" marT="8792" marB="0" anchor="b"/>
                </a:tc>
              </a:tr>
              <a:tr h="342099">
                <a:tc>
                  <a:txBody>
                    <a:bodyPr/>
                    <a:lstStyle/>
                    <a:p>
                      <a:pPr algn="ctr" fontAlgn="b"/>
                      <a:r>
                        <a:rPr lang="en-US" sz="1700" u="none" strike="noStrike" dirty="0" smtClean="0">
                          <a:effectLst/>
                        </a:rPr>
                        <a:t>7</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Bed sheet (in number) </a:t>
                      </a:r>
                      <a:endParaRPr lang="en-US" sz="1700" dirty="0"/>
                    </a:p>
                  </a:txBody>
                  <a:tcPr marL="8792" marR="8792" marT="8792" marB="0" anchor="b"/>
                </a:tc>
                <a:tc>
                  <a:txBody>
                    <a:bodyPr/>
                    <a:lstStyle/>
                    <a:p>
                      <a:endParaRPr lang="en-US" sz="1700" dirty="0"/>
                    </a:p>
                  </a:txBody>
                  <a:tcPr marL="8792" marR="8792" marT="8792" marB="0" anchor="b"/>
                </a:tc>
              </a:tr>
              <a:tr h="342099">
                <a:tc>
                  <a:txBody>
                    <a:bodyPr/>
                    <a:lstStyle/>
                    <a:p>
                      <a:pPr algn="ctr" fontAlgn="b"/>
                      <a:r>
                        <a:rPr lang="en-US" sz="1700" u="none" strike="noStrike" dirty="0" smtClean="0">
                          <a:effectLst/>
                        </a:rPr>
                        <a:t>8</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Cupboard/ almirah with locking arrangements (in number)</a:t>
                      </a:r>
                      <a:endParaRPr lang="en-US" sz="1700" dirty="0"/>
                    </a:p>
                  </a:txBody>
                  <a:tcPr marL="8792" marR="8792" marT="8792" marB="0" anchor="b"/>
                </a:tc>
                <a:tc>
                  <a:txBody>
                    <a:bodyPr/>
                    <a:lstStyle/>
                    <a:p>
                      <a:endParaRPr lang="en-US" sz="1700" dirty="0"/>
                    </a:p>
                  </a:txBody>
                  <a:tcPr marL="8792" marR="8792" marT="8792" marB="0" anchor="b"/>
                </a:tc>
              </a:tr>
              <a:tr h="342099">
                <a:tc>
                  <a:txBody>
                    <a:bodyPr/>
                    <a:lstStyle/>
                    <a:p>
                      <a:pPr algn="ctr" fontAlgn="b"/>
                      <a:r>
                        <a:rPr lang="en-US" sz="1700" u="none" strike="noStrike" dirty="0" smtClean="0">
                          <a:effectLst/>
                        </a:rPr>
                        <a:t>9</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No of students permitted in the room </a:t>
                      </a:r>
                      <a:endParaRPr lang="en-US" sz="1700" dirty="0"/>
                    </a:p>
                  </a:txBody>
                  <a:tcPr marL="8792" marR="8792" marT="8792" marB="0" anchor="b"/>
                </a:tc>
                <a:tc>
                  <a:txBody>
                    <a:bodyPr/>
                    <a:lstStyle/>
                    <a:p>
                      <a:endParaRPr lang="en-US" sz="1700" dirty="0"/>
                    </a:p>
                  </a:txBody>
                  <a:tcPr marL="8792" marR="8792" marT="8792" marB="0" anchor="b"/>
                </a:tc>
              </a:tr>
            </a:tbl>
          </a:graphicData>
        </a:graphic>
      </p:graphicFrame>
      <p:sp>
        <p:nvSpPr>
          <p:cNvPr id="5" name="Title 2"/>
          <p:cNvSpPr txBox="1">
            <a:spLocks/>
          </p:cNvSpPr>
          <p:nvPr/>
        </p:nvSpPr>
        <p:spPr>
          <a:xfrm>
            <a:off x="0" y="110624"/>
            <a:ext cx="8239519" cy="936124"/>
          </a:xfrm>
          <a:prstGeom prst="rect">
            <a:avLst/>
          </a:prstGeom>
          <a:noFill/>
          <a:effectLst/>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a:lstStyle>
          <a:p>
            <a:r>
              <a:rPr lang="en-IN" dirty="0"/>
              <a:t>List of </a:t>
            </a:r>
            <a:r>
              <a:rPr lang="en-IN" dirty="0">
                <a:hlinkClick r:id="rId2" action="ppaction://hlinkfile"/>
              </a:rPr>
              <a:t>parameters</a:t>
            </a:r>
            <a:r>
              <a:rPr lang="en-IN" dirty="0"/>
              <a:t> verified at the time of due diligence Residential </a:t>
            </a:r>
            <a:r>
              <a:rPr lang="en-IN" dirty="0" smtClean="0"/>
              <a:t>Training(1/3</a:t>
            </a:r>
            <a:r>
              <a:rPr lang="en-IN" dirty="0"/>
              <a:t>)</a:t>
            </a:r>
            <a:r>
              <a:rPr lang="en-IN" dirty="0">
                <a:solidFill>
                  <a:srgbClr val="CC8B3B"/>
                </a:solidFill>
              </a:rPr>
              <a:t/>
            </a:r>
            <a:br>
              <a:rPr lang="en-IN" dirty="0">
                <a:solidFill>
                  <a:srgbClr val="CC8B3B"/>
                </a:solidFill>
              </a:rPr>
            </a:br>
            <a:endParaRPr lang="en-US" dirty="0"/>
          </a:p>
        </p:txBody>
      </p:sp>
    </p:spTree>
    <p:extLst>
      <p:ext uri="{BB962C8B-B14F-4D97-AF65-F5344CB8AC3E}">
        <p14:creationId xmlns:p14="http://schemas.microsoft.com/office/powerpoint/2010/main" val="3713000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951980227"/>
              </p:ext>
            </p:extLst>
          </p:nvPr>
        </p:nvGraphicFramePr>
        <p:xfrm>
          <a:off x="495245" y="1608309"/>
          <a:ext cx="8201255" cy="4295895"/>
        </p:xfrm>
        <a:graphic>
          <a:graphicData uri="http://schemas.openxmlformats.org/drawingml/2006/table">
            <a:tbl>
              <a:tblPr>
                <a:tableStyleId>{BDBED569-4797-4DF1-A0F4-6AAB3CD982D8}</a:tableStyleId>
              </a:tblPr>
              <a:tblGrid>
                <a:gridCol w="650890"/>
                <a:gridCol w="5106366"/>
                <a:gridCol w="2443999"/>
              </a:tblGrid>
              <a:tr h="360999">
                <a:tc>
                  <a:txBody>
                    <a:bodyPr/>
                    <a:lstStyle/>
                    <a:p>
                      <a:pPr algn="ctr" fontAlgn="ctr"/>
                      <a:r>
                        <a:rPr lang="en-US" sz="1700" u="none" strike="noStrike" dirty="0" err="1" smtClean="0">
                          <a:effectLst/>
                        </a:rPr>
                        <a:t>S.No</a:t>
                      </a:r>
                      <a:endParaRPr lang="en-US" sz="1700" b="1" i="0" u="none" strike="noStrike" dirty="0">
                        <a:solidFill>
                          <a:srgbClr val="000000"/>
                        </a:solidFill>
                        <a:effectLst/>
                        <a:latin typeface="Calibri"/>
                      </a:endParaRPr>
                    </a:p>
                  </a:txBody>
                  <a:tcPr marL="8792" marR="8792" marT="8792" marB="0" anchor="ctr"/>
                </a:tc>
                <a:tc>
                  <a:txBody>
                    <a:bodyPr/>
                    <a:lstStyle/>
                    <a:p>
                      <a:pPr algn="l" fontAlgn="ctr"/>
                      <a:r>
                        <a:rPr lang="en-US" sz="1700" u="none" strike="noStrike" dirty="0" smtClean="0">
                          <a:effectLst/>
                        </a:rPr>
                        <a:t>List of Parameters</a:t>
                      </a:r>
                      <a:endParaRPr lang="en-US" sz="1700" b="1" i="0" u="none" strike="noStrike" dirty="0">
                        <a:solidFill>
                          <a:srgbClr val="000000"/>
                        </a:solidFill>
                        <a:effectLst/>
                        <a:latin typeface="Arial"/>
                      </a:endParaRPr>
                    </a:p>
                  </a:txBody>
                  <a:tcPr marL="8792" marR="8792" marT="8792" marB="0" anchor="ctr"/>
                </a:tc>
                <a:tc>
                  <a:txBody>
                    <a:bodyPr/>
                    <a:lstStyle/>
                    <a:p>
                      <a:pPr algn="ctr" fontAlgn="b"/>
                      <a:r>
                        <a:rPr lang="en-US" sz="1700" u="none" strike="noStrike" dirty="0" smtClean="0">
                          <a:effectLst/>
                        </a:rPr>
                        <a:t>Proof of Documents</a:t>
                      </a:r>
                      <a:endParaRPr lang="en-US" sz="1700" b="1" i="0" u="none" strike="noStrike" dirty="0">
                        <a:solidFill>
                          <a:srgbClr val="000000"/>
                        </a:solidFill>
                        <a:effectLst/>
                        <a:latin typeface="Calibri"/>
                      </a:endParaRPr>
                    </a:p>
                  </a:txBody>
                  <a:tcPr marL="8792" marR="8792" marT="8792" marB="0" anchor="b"/>
                </a:tc>
              </a:tr>
              <a:tr h="409700">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700" dirty="0" smtClean="0"/>
                        <a:t>Location</a:t>
                      </a:r>
                      <a:endParaRPr lang="en-US" sz="1700" b="0" i="0" u="none" strike="noStrike" dirty="0">
                        <a:solidFill>
                          <a:srgbClr val="000000"/>
                        </a:solidFill>
                        <a:effectLst/>
                        <a:latin typeface="Calibri"/>
                      </a:endParaRPr>
                    </a:p>
                  </a:txBody>
                  <a:tcPr marL="8792" marR="8792" marT="8792" marB="0" anchor="b"/>
                </a:tc>
                <a:tc hMerge="1">
                  <a:txBody>
                    <a:bodyPr/>
                    <a:lstStyle/>
                    <a:p>
                      <a:pPr algn="l" fontAlgn="b"/>
                      <a:endParaRPr lang="en-US" sz="1800" b="0" i="0" u="none" strike="noStrike" dirty="0">
                        <a:solidFill>
                          <a:srgbClr val="000000"/>
                        </a:solidFill>
                        <a:effectLst/>
                        <a:latin typeface="Arial"/>
                      </a:endParaRPr>
                    </a:p>
                  </a:txBody>
                  <a:tcPr marL="9525" marR="9525" marT="9525" marB="0" anchor="b"/>
                </a:tc>
                <a:tc hMerge="1">
                  <a:txBody>
                    <a:bodyPr/>
                    <a:lstStyle/>
                    <a:p>
                      <a:endParaRPr lang="en-US"/>
                    </a:p>
                  </a:txBody>
                  <a:tcPr/>
                </a:tc>
              </a:tr>
              <a:tr h="1058770">
                <a:tc>
                  <a:txBody>
                    <a:bodyPr/>
                    <a:lstStyle/>
                    <a:p>
                      <a:pPr algn="ctr" fontAlgn="b"/>
                      <a:r>
                        <a:rPr lang="en-US" sz="1800" u="none" strike="noStrike" dirty="0">
                          <a:effectLst/>
                        </a:rPr>
                        <a:t>11</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Distance of the training </a:t>
                      </a:r>
                      <a:r>
                        <a:rPr lang="en-US" sz="1800" u="none" strike="noStrike" dirty="0" smtClean="0">
                          <a:effectLst/>
                        </a:rPr>
                        <a:t>center </a:t>
                      </a:r>
                      <a:endParaRPr lang="en-US" sz="1800" b="0" i="0" u="none" strike="noStrike" dirty="0">
                        <a:solidFill>
                          <a:srgbClr val="000000"/>
                        </a:solidFill>
                        <a:effectLst/>
                        <a:latin typeface="Arial"/>
                      </a:endParaRPr>
                    </a:p>
                  </a:txBody>
                  <a:tcPr marL="8792" marR="8792" marT="8792" marB="0" anchor="b"/>
                </a:tc>
                <a:tc>
                  <a:txBody>
                    <a:bodyPr/>
                    <a:lstStyle/>
                    <a:p>
                      <a:pPr algn="l" fontAlgn="ctr"/>
                      <a:r>
                        <a:rPr lang="en-US" sz="1800" u="none" strike="noStrike" dirty="0">
                          <a:effectLst/>
                        </a:rPr>
                        <a:t>Google map snapshot showing the distance  </a:t>
                      </a:r>
                      <a:endParaRPr lang="en-US" sz="1800" b="0" i="0" u="none" strike="noStrike" dirty="0">
                        <a:solidFill>
                          <a:srgbClr val="000000"/>
                        </a:solidFill>
                        <a:effectLst/>
                        <a:latin typeface="Arial"/>
                      </a:endParaRPr>
                    </a:p>
                  </a:txBody>
                  <a:tcPr marL="8792" marR="8792" marT="8792" marB="0" anchor="ctr"/>
                </a:tc>
              </a:tr>
              <a:tr h="1058770">
                <a:tc>
                  <a:txBody>
                    <a:bodyPr/>
                    <a:lstStyle/>
                    <a:p>
                      <a:pPr algn="ctr" fontAlgn="b"/>
                      <a:r>
                        <a:rPr lang="en-US" sz="1800" u="none" strike="noStrike" dirty="0" smtClean="0">
                          <a:effectLst/>
                        </a:rPr>
                        <a:t>12</a:t>
                      </a:r>
                      <a:endParaRPr lang="en-US" sz="1800" b="0" i="0" u="none" strike="noStrike" dirty="0">
                        <a:solidFill>
                          <a:srgbClr val="000000"/>
                        </a:solidFill>
                        <a:effectLst/>
                        <a:latin typeface="Calibri"/>
                      </a:endParaRPr>
                    </a:p>
                  </a:txBody>
                  <a:tcPr marL="8792" marR="8792" marT="8792" marB="0" anchor="b"/>
                </a:tc>
                <a:tc>
                  <a:txBody>
                    <a:bodyPr/>
                    <a:lstStyle/>
                    <a:p>
                      <a:r>
                        <a:rPr lang="en-US" sz="1700" u="none" strike="noStrike" kern="1200" baseline="0" dirty="0" smtClean="0"/>
                        <a:t>If the training center is more than 1 km, then the availability</a:t>
                      </a:r>
                    </a:p>
                    <a:p>
                      <a:r>
                        <a:rPr lang="en-US" sz="1700" u="none" strike="noStrike" kern="1200" baseline="0" dirty="0" smtClean="0"/>
                        <a:t>of pick up and drop facilities</a:t>
                      </a:r>
                      <a:endParaRPr lang="en-US" sz="1800" b="0" i="0" u="none" strike="noStrike" dirty="0">
                        <a:solidFill>
                          <a:srgbClr val="000000"/>
                        </a:solidFill>
                        <a:effectLst/>
                        <a:latin typeface="Arial"/>
                      </a:endParaRPr>
                    </a:p>
                  </a:txBody>
                  <a:tcPr marL="8792" marR="8792" marT="8792" marB="0" anchor="b"/>
                </a:tc>
                <a:tc>
                  <a:txBody>
                    <a:bodyPr/>
                    <a:lstStyle/>
                    <a:p>
                      <a:r>
                        <a:rPr lang="en-US" sz="1700" u="none" strike="noStrike" kern="1200" baseline="0" dirty="0" smtClean="0"/>
                        <a:t>Quality auditors to use their judgment</a:t>
                      </a:r>
                    </a:p>
                    <a:p>
                      <a:r>
                        <a:rPr lang="en-US" sz="1700" u="none" strike="noStrike" kern="1200" baseline="0" dirty="0" smtClean="0"/>
                        <a:t>based on city conditions</a:t>
                      </a:r>
                      <a:endParaRPr lang="en-US" sz="1800" b="0" i="0" u="none" strike="noStrike" dirty="0">
                        <a:solidFill>
                          <a:srgbClr val="000000"/>
                        </a:solidFill>
                        <a:effectLst/>
                        <a:latin typeface="Arial"/>
                      </a:endParaRPr>
                    </a:p>
                  </a:txBody>
                  <a:tcPr marL="8792" marR="8792" marT="8792" marB="0" anchor="ctr"/>
                </a:tc>
              </a:tr>
              <a:tr h="1407656">
                <a:tc>
                  <a:txBody>
                    <a:bodyPr/>
                    <a:lstStyle/>
                    <a:p>
                      <a:pPr algn="ctr" fontAlgn="b"/>
                      <a:r>
                        <a:rPr lang="en-US" sz="1800" u="none" strike="noStrike" dirty="0" smtClean="0">
                          <a:effectLst/>
                        </a:rPr>
                        <a:t>13</a:t>
                      </a:r>
                      <a:endParaRPr lang="en-US" sz="1800" b="0" i="0" u="none" strike="noStrike" dirty="0">
                        <a:solidFill>
                          <a:srgbClr val="000000"/>
                        </a:solidFill>
                        <a:effectLst/>
                        <a:latin typeface="Calibri"/>
                      </a:endParaRPr>
                    </a:p>
                  </a:txBody>
                  <a:tcPr marL="8792" marR="8792" marT="8792" marB="0" anchor="b"/>
                </a:tc>
                <a:tc>
                  <a:txBody>
                    <a:bodyPr/>
                    <a:lstStyle/>
                    <a:p>
                      <a:pPr algn="l" fontAlgn="b"/>
                      <a:r>
                        <a:rPr lang="en-US" sz="1800" u="none" strike="noStrike" dirty="0">
                          <a:effectLst/>
                        </a:rPr>
                        <a:t>Can the candidates safely come to the </a:t>
                      </a:r>
                      <a:r>
                        <a:rPr lang="en-US" sz="1800" u="none" strike="noStrike" dirty="0" smtClean="0">
                          <a:effectLst/>
                        </a:rPr>
                        <a:t>center </a:t>
                      </a:r>
                      <a:r>
                        <a:rPr lang="en-US" sz="1800" u="none" strike="noStrike" dirty="0">
                          <a:effectLst/>
                        </a:rPr>
                        <a:t>when training is conducted</a:t>
                      </a:r>
                      <a:endParaRPr lang="en-US" sz="1800" b="0" i="0" u="none" strike="noStrike" dirty="0">
                        <a:solidFill>
                          <a:srgbClr val="000000"/>
                        </a:solidFill>
                        <a:effectLst/>
                        <a:latin typeface="Arial"/>
                      </a:endParaRPr>
                    </a:p>
                  </a:txBody>
                  <a:tcPr marL="8792" marR="8792" marT="8792" marB="0" anchor="b"/>
                </a:tc>
                <a:tc>
                  <a:txBody>
                    <a:bodyPr/>
                    <a:lstStyle/>
                    <a:p>
                      <a:pPr algn="l" fontAlgn="b"/>
                      <a:r>
                        <a:rPr lang="en-US" sz="1800" u="none" strike="noStrike" dirty="0">
                          <a:effectLst/>
                        </a:rPr>
                        <a:t>Auditor’s </a:t>
                      </a:r>
                      <a:r>
                        <a:rPr lang="en-US" sz="1800" u="none" strike="noStrike" dirty="0" smtClean="0">
                          <a:effectLst/>
                        </a:rPr>
                        <a:t>judgment. </a:t>
                      </a:r>
                      <a:r>
                        <a:rPr lang="en-US" sz="1800" u="none" strike="noStrike" dirty="0">
                          <a:effectLst/>
                        </a:rPr>
                        <a:t>In case of any difference CTSA decision is final.</a:t>
                      </a:r>
                      <a:endParaRPr lang="en-US" sz="1800" b="0" i="0" u="none" strike="noStrike" dirty="0">
                        <a:solidFill>
                          <a:srgbClr val="000000"/>
                        </a:solidFill>
                        <a:effectLst/>
                        <a:latin typeface="Arial"/>
                      </a:endParaRPr>
                    </a:p>
                  </a:txBody>
                  <a:tcPr marL="8792" marR="8792" marT="8792" marB="0" anchor="b"/>
                </a:tc>
              </a:tr>
            </a:tbl>
          </a:graphicData>
        </a:graphic>
      </p:graphicFrame>
      <p:sp>
        <p:nvSpPr>
          <p:cNvPr id="5" name="Title 2"/>
          <p:cNvSpPr txBox="1">
            <a:spLocks/>
          </p:cNvSpPr>
          <p:nvPr/>
        </p:nvSpPr>
        <p:spPr>
          <a:xfrm>
            <a:off x="0" y="110624"/>
            <a:ext cx="8239519" cy="936124"/>
          </a:xfrm>
          <a:prstGeom prst="rect">
            <a:avLst/>
          </a:prstGeom>
          <a:noFill/>
          <a:effectLst/>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a:lstStyle>
          <a:p>
            <a:r>
              <a:rPr lang="en-IN" dirty="0"/>
              <a:t>List of </a:t>
            </a:r>
            <a:r>
              <a:rPr lang="en-IN" dirty="0">
                <a:hlinkClick r:id="rId2" action="ppaction://hlinkfile"/>
              </a:rPr>
              <a:t>parameters</a:t>
            </a:r>
            <a:r>
              <a:rPr lang="en-IN" dirty="0"/>
              <a:t> verified at the time of due diligence Residential </a:t>
            </a:r>
            <a:r>
              <a:rPr lang="en-IN" dirty="0" smtClean="0"/>
              <a:t>Training(2/3</a:t>
            </a:r>
            <a:r>
              <a:rPr lang="en-IN" dirty="0"/>
              <a:t>)</a:t>
            </a:r>
            <a:r>
              <a:rPr lang="en-IN" dirty="0">
                <a:solidFill>
                  <a:srgbClr val="CC8B3B"/>
                </a:solidFill>
              </a:rPr>
              <a:t/>
            </a:r>
            <a:br>
              <a:rPr lang="en-IN" dirty="0">
                <a:solidFill>
                  <a:srgbClr val="CC8B3B"/>
                </a:solidFill>
              </a:rPr>
            </a:br>
            <a:endParaRPr lang="en-US" dirty="0"/>
          </a:p>
        </p:txBody>
      </p:sp>
    </p:spTree>
    <p:extLst>
      <p:ext uri="{BB962C8B-B14F-4D97-AF65-F5344CB8AC3E}">
        <p14:creationId xmlns:p14="http://schemas.microsoft.com/office/powerpoint/2010/main" val="2227414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5410962"/>
              </p:ext>
            </p:extLst>
          </p:nvPr>
        </p:nvGraphicFramePr>
        <p:xfrm>
          <a:off x="420225" y="1376383"/>
          <a:ext cx="8429361" cy="5279139"/>
        </p:xfrm>
        <a:graphic>
          <a:graphicData uri="http://schemas.openxmlformats.org/drawingml/2006/table">
            <a:tbl>
              <a:tblPr>
                <a:tableStyleId>{BDBED569-4797-4DF1-A0F4-6AAB3CD982D8}</a:tableStyleId>
              </a:tblPr>
              <a:tblGrid>
                <a:gridCol w="420886"/>
                <a:gridCol w="5435541"/>
                <a:gridCol w="164545"/>
                <a:gridCol w="2408389"/>
              </a:tblGrid>
              <a:tr h="642393">
                <a:tc>
                  <a:txBody>
                    <a:bodyPr/>
                    <a:lstStyle/>
                    <a:p>
                      <a:pPr algn="ctr" fontAlgn="ctr"/>
                      <a:r>
                        <a:rPr lang="en-US" sz="1700" u="none" strike="noStrike" dirty="0" smtClean="0">
                          <a:effectLst/>
                        </a:rPr>
                        <a:t>S. No</a:t>
                      </a:r>
                      <a:endParaRPr lang="en-US" sz="1700" b="1" i="0" u="none" strike="noStrike" dirty="0">
                        <a:solidFill>
                          <a:srgbClr val="000000"/>
                        </a:solidFill>
                        <a:effectLst/>
                        <a:latin typeface="Calibri"/>
                      </a:endParaRPr>
                    </a:p>
                  </a:txBody>
                  <a:tcPr marL="8792" marR="8792" marT="8792" marB="0" anchor="ctr"/>
                </a:tc>
                <a:tc gridSpan="2">
                  <a:txBody>
                    <a:bodyPr/>
                    <a:lstStyle/>
                    <a:p>
                      <a:pPr algn="l" fontAlgn="ctr"/>
                      <a:r>
                        <a:rPr lang="en-US" sz="1700" u="none" strike="noStrike" dirty="0" smtClean="0">
                          <a:effectLst/>
                        </a:rPr>
                        <a:t>List of Parameters</a:t>
                      </a:r>
                      <a:endParaRPr lang="en-US" sz="1700" b="1" i="0" u="none" strike="noStrike" dirty="0">
                        <a:solidFill>
                          <a:srgbClr val="000000"/>
                        </a:solidFill>
                        <a:effectLst/>
                        <a:latin typeface="Arial"/>
                      </a:endParaRPr>
                    </a:p>
                  </a:txBody>
                  <a:tcPr marL="8792" marR="8792" marT="8792" marB="0" anchor="ctr"/>
                </a:tc>
                <a:tc hMerge="1">
                  <a:txBody>
                    <a:bodyPr/>
                    <a:lstStyle/>
                    <a:p>
                      <a:pPr algn="ctr" fontAlgn="b"/>
                      <a:endParaRPr lang="en-US" sz="2000" b="1" i="0" u="none" strike="noStrike" dirty="0">
                        <a:solidFill>
                          <a:srgbClr val="000000"/>
                        </a:solidFill>
                        <a:effectLst/>
                        <a:latin typeface="Calibri"/>
                      </a:endParaRPr>
                    </a:p>
                  </a:txBody>
                  <a:tcPr marL="9525" marR="9525" marT="9525" marB="0" anchor="b"/>
                </a:tc>
                <a:tc>
                  <a:txBody>
                    <a:bodyPr/>
                    <a:lstStyle/>
                    <a:p>
                      <a:pPr algn="ctr" fontAlgn="b"/>
                      <a:r>
                        <a:rPr lang="en-US" sz="1700" u="none" strike="noStrike" dirty="0" smtClean="0">
                          <a:effectLst/>
                        </a:rPr>
                        <a:t>Standards</a:t>
                      </a:r>
                      <a:endParaRPr lang="en-US" sz="1700" b="1" i="0" u="none" strike="noStrike" dirty="0">
                        <a:solidFill>
                          <a:srgbClr val="000000"/>
                        </a:solidFill>
                        <a:effectLst/>
                        <a:latin typeface="Calibri"/>
                      </a:endParaRPr>
                    </a:p>
                  </a:txBody>
                  <a:tcPr marL="8792" marR="8792" marT="8792" marB="0" anchor="b"/>
                </a:tc>
              </a:tr>
              <a:tr h="446172">
                <a:tc gridSpan="4">
                  <a:txBody>
                    <a:bodyPr/>
                    <a:lstStyle/>
                    <a:p>
                      <a:pPr algn="l" fontAlgn="b"/>
                      <a:r>
                        <a:rPr lang="en-US" sz="1700" u="none" strike="noStrike" dirty="0" smtClean="0">
                          <a:effectLst/>
                        </a:rPr>
                        <a:t>Details of Residential </a:t>
                      </a:r>
                      <a:endParaRPr lang="en-US" sz="1700" b="1" i="0" u="none" strike="noStrike" dirty="0">
                        <a:solidFill>
                          <a:srgbClr val="000000"/>
                        </a:solidFill>
                        <a:effectLst/>
                        <a:latin typeface="Calibri"/>
                      </a:endParaRPr>
                    </a:p>
                  </a:txBody>
                  <a:tcPr marL="8792" marR="8792" marT="8792" marB="0" anchor="b"/>
                </a:tc>
                <a:tc hMerge="1">
                  <a:txBody>
                    <a:bodyPr/>
                    <a:lstStyle/>
                    <a:p>
                      <a:endParaRPr lang="en-US"/>
                    </a:p>
                  </a:txBody>
                  <a:tcPr/>
                </a:tc>
                <a:tc hMerge="1">
                  <a:txBody>
                    <a:bodyPr/>
                    <a:lstStyle/>
                    <a:p>
                      <a:endParaRPr lang="en-US"/>
                    </a:p>
                  </a:txBody>
                  <a:tcPr/>
                </a:tc>
                <a:tc hMerge="1">
                  <a:txBody>
                    <a:bodyPr/>
                    <a:lstStyle/>
                    <a:p>
                      <a:endParaRPr lang="en-US"/>
                    </a:p>
                  </a:txBody>
                  <a:tcPr/>
                </a:tc>
              </a:tr>
              <a:tr h="326138">
                <a:tc>
                  <a:txBody>
                    <a:bodyPr/>
                    <a:lstStyle/>
                    <a:p>
                      <a:pPr algn="ctr" fontAlgn="b"/>
                      <a:r>
                        <a:rPr lang="en-US" sz="1700" u="none" strike="noStrike" dirty="0" smtClean="0">
                          <a:effectLst/>
                        </a:rPr>
                        <a:t>1</a:t>
                      </a:r>
                      <a:endParaRPr lang="en-US" sz="1700" b="0" i="0" u="none" strike="noStrike" dirty="0">
                        <a:solidFill>
                          <a:srgbClr val="000000"/>
                        </a:solidFill>
                        <a:effectLst/>
                        <a:latin typeface="Calibri"/>
                      </a:endParaRPr>
                    </a:p>
                  </a:txBody>
                  <a:tcPr marL="8792" marR="8792" marT="8792" marB="0" anchor="b"/>
                </a:tc>
                <a:tc>
                  <a:txBody>
                    <a:bodyPr/>
                    <a:lstStyle/>
                    <a:p>
                      <a:pPr algn="l" fontAlgn="b"/>
                      <a:r>
                        <a:rPr lang="en-US" sz="1500" u="none" strike="noStrike" dirty="0" smtClean="0">
                          <a:effectLst/>
                        </a:rPr>
                        <a:t>Kitchen area</a:t>
                      </a:r>
                      <a:endParaRPr lang="en-US" sz="1500" b="0" i="0" u="none" strike="noStrike" dirty="0">
                        <a:solidFill>
                          <a:srgbClr val="000000"/>
                        </a:solidFill>
                        <a:effectLst/>
                        <a:latin typeface="Arial"/>
                      </a:endParaRPr>
                    </a:p>
                  </a:txBody>
                  <a:tcPr marL="8792" marR="8792" marT="8792" marB="0" anchor="b"/>
                </a:tc>
                <a:tc gridSpan="2">
                  <a:txBody>
                    <a:bodyPr/>
                    <a:lstStyle/>
                    <a:p>
                      <a:r>
                        <a:rPr lang="en-US" sz="1700" dirty="0" smtClean="0"/>
                        <a:t>No min.</a:t>
                      </a:r>
                      <a:r>
                        <a:rPr lang="en-US" sz="1700" baseline="0" dirty="0" smtClean="0"/>
                        <a:t> specifications</a:t>
                      </a:r>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2</a:t>
                      </a:r>
                      <a:endParaRPr lang="en-US" sz="1700" b="0" i="0" u="none" strike="noStrike" dirty="0">
                        <a:solidFill>
                          <a:srgbClr val="000000"/>
                        </a:solidFill>
                        <a:effectLst/>
                        <a:latin typeface="Calibri"/>
                      </a:endParaRPr>
                    </a:p>
                  </a:txBody>
                  <a:tcPr marL="8792" marR="8792" marT="8792" marB="0" anchor="b"/>
                </a:tc>
                <a:tc>
                  <a:txBody>
                    <a:bodyPr/>
                    <a:lstStyle/>
                    <a:p>
                      <a:pPr algn="l" fontAlgn="b"/>
                      <a:r>
                        <a:rPr lang="en-US" sz="1500" u="none" strike="noStrike" dirty="0" smtClean="0">
                          <a:effectLst/>
                        </a:rPr>
                        <a:t>Recreation area</a:t>
                      </a:r>
                      <a:endParaRPr lang="en-US" sz="1500" b="0" i="0" u="none" strike="noStrike" dirty="0">
                        <a:solidFill>
                          <a:srgbClr val="000000"/>
                        </a:solidFill>
                        <a:effectLst/>
                        <a:latin typeface="Arial"/>
                      </a:endParaRPr>
                    </a:p>
                  </a:txBody>
                  <a:tcPr marL="8792" marR="8792" marT="8792" marB="0" anchor="b"/>
                </a:tc>
                <a:tc gridSpan="2">
                  <a:txBody>
                    <a:bodyPr/>
                    <a:lstStyle/>
                    <a:p>
                      <a:r>
                        <a:rPr lang="en-IN" sz="1700" kern="1200" dirty="0" smtClean="0">
                          <a:effectLst/>
                        </a:rPr>
                        <a:t>3.3 </a:t>
                      </a:r>
                      <a:r>
                        <a:rPr lang="en-IN" sz="1700" kern="1200" dirty="0" err="1" smtClean="0">
                          <a:effectLst/>
                        </a:rPr>
                        <a:t>sq.ft</a:t>
                      </a:r>
                      <a:r>
                        <a:rPr lang="en-IN" sz="1700" kern="1200" dirty="0" smtClean="0">
                          <a:effectLst/>
                        </a:rPr>
                        <a:t> for every inmate </a:t>
                      </a:r>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3</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Dining Area</a:t>
                      </a:r>
                      <a:endParaRPr lang="en-US" sz="1700" dirty="0"/>
                    </a:p>
                  </a:txBody>
                  <a:tcPr marL="8792" marR="8792" marT="8792" marB="0" anchor="b"/>
                </a:tc>
                <a:tc gridSpan="2">
                  <a:txBody>
                    <a:bodyPr/>
                    <a:lstStyle/>
                    <a:p>
                      <a:r>
                        <a:rPr lang="en-IN" sz="1700" kern="1200" dirty="0" smtClean="0">
                          <a:effectLst/>
                        </a:rPr>
                        <a:t>2.3 </a:t>
                      </a:r>
                      <a:r>
                        <a:rPr lang="en-IN" sz="1700" kern="1200" dirty="0" err="1" smtClean="0">
                          <a:effectLst/>
                        </a:rPr>
                        <a:t>sq.ft</a:t>
                      </a:r>
                      <a:r>
                        <a:rPr lang="en-IN" sz="1700" kern="1200" dirty="0" smtClean="0">
                          <a:effectLst/>
                        </a:rPr>
                        <a:t> for every inmate</a:t>
                      </a:r>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4</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Number of stools/chairs/benches</a:t>
                      </a:r>
                      <a:endParaRPr lang="en-US" sz="1700" dirty="0"/>
                    </a:p>
                  </a:txBody>
                  <a:tcPr marL="8792" marR="8792" marT="8792" marB="0" anchor="b"/>
                </a:tc>
                <a:tc gridSpan="2">
                  <a:txBody>
                    <a:bodyPr/>
                    <a:lstStyle/>
                    <a:p>
                      <a:endParaRPr lang="en-US" sz="1700"/>
                    </a:p>
                  </a:txBody>
                  <a:tcPr marL="8792" marR="8792" marT="8792" marB="0" anchor="b"/>
                </a:tc>
                <a:tc hMerge="1">
                  <a:txBody>
                    <a:bodyPr/>
                    <a:lstStyle/>
                    <a:p>
                      <a:endParaRPr lang="en-US"/>
                    </a:p>
                  </a:txBody>
                  <a:tcPr/>
                </a:tc>
              </a:tr>
              <a:tr h="515229">
                <a:tc>
                  <a:txBody>
                    <a:bodyPr/>
                    <a:lstStyle/>
                    <a:p>
                      <a:pPr algn="ctr"/>
                      <a:r>
                        <a:rPr lang="en-US" sz="1700" dirty="0" smtClean="0"/>
                        <a:t>5</a:t>
                      </a:r>
                      <a:endParaRPr lang="en-US" sz="1700" b="0" dirty="0"/>
                    </a:p>
                  </a:txBody>
                  <a:tcPr marL="8792" marR="8792" marT="8792" marB="0" anchor="b"/>
                </a:tc>
                <a:tc>
                  <a:txBody>
                    <a:bodyPr/>
                    <a:lstStyle/>
                    <a:p>
                      <a:r>
                        <a:rPr lang="en-US" sz="1700" dirty="0" smtClean="0"/>
                        <a:t>Whether TV with a cable or satellite connection is available for viewing </a:t>
                      </a:r>
                      <a:endParaRPr lang="en-US" sz="1700" b="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r h="402242">
                <a:tc>
                  <a:txBody>
                    <a:bodyPr/>
                    <a:lstStyle/>
                    <a:p>
                      <a:pPr algn="ctr" fontAlgn="b"/>
                      <a:r>
                        <a:rPr lang="en-US" sz="1700" u="none" strike="noStrike" dirty="0" smtClean="0">
                          <a:effectLst/>
                        </a:rPr>
                        <a:t>6</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Equipment for indoor games </a:t>
                      </a:r>
                      <a:endParaRPr lang="en-US" sz="1700" dirty="0"/>
                    </a:p>
                  </a:txBody>
                  <a:tcPr marL="8792" marR="8792" marT="8792" marB="0" anchor="b"/>
                </a:tc>
                <a:tc gridSpan="2">
                  <a:txBody>
                    <a:bodyPr/>
                    <a:lstStyle/>
                    <a:p>
                      <a:r>
                        <a:rPr lang="en-US" sz="1700" dirty="0" smtClean="0"/>
                        <a:t>Min.</a:t>
                      </a:r>
                      <a:r>
                        <a:rPr lang="en-US" sz="1700" baseline="0" dirty="0" smtClean="0"/>
                        <a:t> 4 indoor games</a:t>
                      </a:r>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7</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Segregation of hostels for male &amp; female candidates </a:t>
                      </a:r>
                      <a:endParaRPr lang="en-US" sz="170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8</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Warden/care taker for hostels where males stay</a:t>
                      </a:r>
                      <a:endParaRPr lang="en-US" sz="170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9</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Lady warden/care taker for hostels where females stay</a:t>
                      </a:r>
                      <a:endParaRPr lang="en-US" sz="170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10</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Security Guards </a:t>
                      </a:r>
                      <a:endParaRPr lang="en-US" sz="170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11</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Availability of women doctor on call (if female hostel exists)</a:t>
                      </a:r>
                      <a:endParaRPr lang="en-US" sz="170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r h="326138">
                <a:tc>
                  <a:txBody>
                    <a:bodyPr/>
                    <a:lstStyle/>
                    <a:p>
                      <a:pPr algn="ctr" fontAlgn="b"/>
                      <a:r>
                        <a:rPr lang="en-US" sz="1700" u="none" strike="noStrike" dirty="0" smtClean="0">
                          <a:effectLst/>
                        </a:rPr>
                        <a:t>12</a:t>
                      </a:r>
                      <a:endParaRPr lang="en-US" sz="1700" b="0" i="0" u="none" strike="noStrike" dirty="0">
                        <a:solidFill>
                          <a:srgbClr val="000000"/>
                        </a:solidFill>
                        <a:effectLst/>
                        <a:latin typeface="Calibri"/>
                      </a:endParaRPr>
                    </a:p>
                  </a:txBody>
                  <a:tcPr marL="8792" marR="8792" marT="8792" marB="0" anchor="b"/>
                </a:tc>
                <a:tc>
                  <a:txBody>
                    <a:bodyPr/>
                    <a:lstStyle/>
                    <a:p>
                      <a:r>
                        <a:rPr lang="en-US" sz="1700" dirty="0" smtClean="0"/>
                        <a:t>Availability of men doctor on call (if male hostel exists) </a:t>
                      </a:r>
                      <a:endParaRPr lang="en-US" sz="1700" dirty="0"/>
                    </a:p>
                  </a:txBody>
                  <a:tcPr marL="8792" marR="8792" marT="8792" marB="0" anchor="b"/>
                </a:tc>
                <a:tc gridSpan="2">
                  <a:txBody>
                    <a:bodyPr/>
                    <a:lstStyle/>
                    <a:p>
                      <a:endParaRPr lang="en-US" sz="1700" dirty="0"/>
                    </a:p>
                  </a:txBody>
                  <a:tcPr marL="8792" marR="8792" marT="8792" marB="0" anchor="b"/>
                </a:tc>
                <a:tc hMerge="1">
                  <a:txBody>
                    <a:bodyPr/>
                    <a:lstStyle/>
                    <a:p>
                      <a:endParaRPr lang="en-US"/>
                    </a:p>
                  </a:txBody>
                  <a:tcPr/>
                </a:tc>
              </a:tr>
            </a:tbl>
          </a:graphicData>
        </a:graphic>
      </p:graphicFrame>
      <p:sp>
        <p:nvSpPr>
          <p:cNvPr id="6" name="Title 2"/>
          <p:cNvSpPr txBox="1">
            <a:spLocks/>
          </p:cNvSpPr>
          <p:nvPr/>
        </p:nvSpPr>
        <p:spPr>
          <a:xfrm>
            <a:off x="0" y="110624"/>
            <a:ext cx="8239519" cy="936124"/>
          </a:xfrm>
          <a:prstGeom prst="rect">
            <a:avLst/>
          </a:prstGeom>
          <a:noFill/>
          <a:effectLst/>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a:lstStyle>
          <a:p>
            <a:r>
              <a:rPr lang="en-IN" dirty="0"/>
              <a:t>List of </a:t>
            </a:r>
            <a:r>
              <a:rPr lang="en-IN" dirty="0">
                <a:hlinkClick r:id="rId2" action="ppaction://hlinkfile"/>
              </a:rPr>
              <a:t>parameters</a:t>
            </a:r>
            <a:r>
              <a:rPr lang="en-IN" dirty="0"/>
              <a:t> verified at the time of due diligence Residential </a:t>
            </a:r>
            <a:r>
              <a:rPr lang="en-IN" dirty="0" smtClean="0"/>
              <a:t>Training(3/3</a:t>
            </a:r>
            <a:r>
              <a:rPr lang="en-IN" dirty="0"/>
              <a:t>)</a:t>
            </a:r>
            <a:r>
              <a:rPr lang="en-IN" dirty="0">
                <a:solidFill>
                  <a:srgbClr val="CC8B3B"/>
                </a:solidFill>
              </a:rPr>
              <a:t/>
            </a:r>
            <a:br>
              <a:rPr lang="en-IN" dirty="0">
                <a:solidFill>
                  <a:srgbClr val="CC8B3B"/>
                </a:solidFill>
              </a:rPr>
            </a:br>
            <a:endParaRPr lang="en-US" dirty="0"/>
          </a:p>
        </p:txBody>
      </p:sp>
    </p:spTree>
    <p:extLst>
      <p:ext uri="{BB962C8B-B14F-4D97-AF65-F5344CB8AC3E}">
        <p14:creationId xmlns:p14="http://schemas.microsoft.com/office/powerpoint/2010/main" val="25641306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isplaying DSC_03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165" y="1493324"/>
            <a:ext cx="7131740" cy="4742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sz="4000" dirty="0" smtClean="0"/>
              <a:t>Accommodation</a:t>
            </a:r>
            <a:endParaRPr lang="en-US" sz="4000" dirty="0"/>
          </a:p>
        </p:txBody>
      </p:sp>
    </p:spTree>
    <p:extLst>
      <p:ext uri="{BB962C8B-B14F-4D97-AF65-F5344CB8AC3E}">
        <p14:creationId xmlns:p14="http://schemas.microsoft.com/office/powerpoint/2010/main" val="4293179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298713"/>
            <a:ext cx="6858000" cy="1654658"/>
          </a:xfrm>
        </p:spPr>
        <p:txBody>
          <a:bodyPr>
            <a:normAutofit/>
          </a:bodyPr>
          <a:lstStyle/>
          <a:p>
            <a:r>
              <a:rPr lang="en-US" sz="4800" dirty="0" smtClean="0"/>
              <a:t>Chapter – 5 </a:t>
            </a:r>
            <a:br>
              <a:rPr lang="en-US" sz="4800" dirty="0" smtClean="0"/>
            </a:br>
            <a:r>
              <a:rPr lang="en-US" sz="4800" dirty="0" smtClean="0"/>
              <a:t>Other Aspects of TC</a:t>
            </a:r>
            <a:endParaRPr lang="en-US" sz="4800" dirty="0"/>
          </a:p>
        </p:txBody>
      </p:sp>
      <p:sp>
        <p:nvSpPr>
          <p:cNvPr id="3" name="Subtitle 2"/>
          <p:cNvSpPr>
            <a:spLocks noGrp="1"/>
          </p:cNvSpPr>
          <p:nvPr>
            <p:ph type="subTitle" idx="1"/>
          </p:nvPr>
        </p:nvSpPr>
        <p:spPr/>
        <p:txBody>
          <a:bodyPr/>
          <a:lstStyle/>
          <a:p>
            <a:r>
              <a:rPr lang="en-US" b="1" dirty="0" smtClean="0"/>
              <a:t>NIRD&amp;PR</a:t>
            </a:r>
            <a:endParaRPr lang="en-US" b="1" dirty="0"/>
          </a:p>
        </p:txBody>
      </p:sp>
    </p:spTree>
    <p:extLst>
      <p:ext uri="{BB962C8B-B14F-4D97-AF65-F5344CB8AC3E}">
        <p14:creationId xmlns:p14="http://schemas.microsoft.com/office/powerpoint/2010/main" val="35487909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5.1.1 Look &amp; Feel</a:t>
            </a:r>
            <a:endParaRPr lang="en-US" dirty="0"/>
          </a:p>
        </p:txBody>
      </p:sp>
      <p:graphicFrame>
        <p:nvGraphicFramePr>
          <p:cNvPr id="3" name="Content Placeholder 4"/>
          <p:cNvGraphicFramePr>
            <a:graphicFrameLocks/>
          </p:cNvGraphicFramePr>
          <p:nvPr>
            <p:extLst>
              <p:ext uri="{D42A27DB-BD31-4B8C-83A1-F6EECF244321}">
                <p14:modId xmlns:p14="http://schemas.microsoft.com/office/powerpoint/2010/main" val="1354880027"/>
              </p:ext>
            </p:extLst>
          </p:nvPr>
        </p:nvGraphicFramePr>
        <p:xfrm>
          <a:off x="396274" y="1554213"/>
          <a:ext cx="8350161" cy="4954366"/>
        </p:xfrm>
        <a:graphic>
          <a:graphicData uri="http://schemas.openxmlformats.org/drawingml/2006/table">
            <a:tbl>
              <a:tblPr firstRow="1" firstCol="1" bandRow="1">
                <a:tableStyleId>{BDBED569-4797-4DF1-A0F4-6AAB3CD982D8}</a:tableStyleId>
              </a:tblPr>
              <a:tblGrid>
                <a:gridCol w="1992348"/>
                <a:gridCol w="6357813"/>
              </a:tblGrid>
              <a:tr h="662171">
                <a:tc>
                  <a:txBody>
                    <a:bodyPr/>
                    <a:lstStyle/>
                    <a:p>
                      <a:pPr marL="0" marR="0" algn="l">
                        <a:lnSpc>
                          <a:spcPct val="150000"/>
                        </a:lnSpc>
                        <a:spcBef>
                          <a:spcPts val="0"/>
                        </a:spcBef>
                        <a:spcAft>
                          <a:spcPts val="0"/>
                        </a:spcAft>
                        <a:tabLst>
                          <a:tab pos="2637155" algn="ctr"/>
                          <a:tab pos="5274310" algn="r"/>
                        </a:tabLst>
                      </a:pPr>
                      <a:r>
                        <a:rPr lang="en-IN" sz="1800" dirty="0" smtClean="0">
                          <a:effectLst/>
                        </a:rPr>
                        <a:t>Item`</a:t>
                      </a:r>
                      <a:endParaRPr lang="en-US" sz="18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tabLst>
                          <a:tab pos="2637155" algn="ctr"/>
                          <a:tab pos="5274310" algn="r"/>
                        </a:tabLst>
                      </a:pPr>
                      <a:r>
                        <a:rPr lang="en-IN" sz="1800" dirty="0">
                          <a:effectLst/>
                        </a:rPr>
                        <a:t>Description</a:t>
                      </a:r>
                      <a:endParaRPr lang="en-US" sz="18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62171">
                <a:tc>
                  <a:txBody>
                    <a:bodyPr/>
                    <a:lstStyle/>
                    <a:p>
                      <a:pPr marL="0" marR="0" algn="l">
                        <a:lnSpc>
                          <a:spcPct val="150000"/>
                        </a:lnSpc>
                        <a:spcBef>
                          <a:spcPts val="0"/>
                        </a:spcBef>
                        <a:spcAft>
                          <a:spcPts val="0"/>
                        </a:spcAft>
                        <a:tabLst>
                          <a:tab pos="2637155" algn="ctr"/>
                          <a:tab pos="5274310" algn="r"/>
                        </a:tabLst>
                      </a:pPr>
                      <a:r>
                        <a:rPr lang="en-IN" sz="1800" dirty="0">
                          <a:effectLst/>
                        </a:rPr>
                        <a:t>Purpose</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To ensure that all the </a:t>
                      </a:r>
                      <a:r>
                        <a:rPr lang="en-IN" sz="1800" dirty="0" smtClean="0">
                          <a:effectLst/>
                        </a:rPr>
                        <a:t>DDU-GKY</a:t>
                      </a:r>
                      <a:r>
                        <a:rPr lang="en-IN" sz="1800" baseline="0" dirty="0" smtClean="0">
                          <a:effectLst/>
                        </a:rPr>
                        <a:t> </a:t>
                      </a:r>
                      <a:r>
                        <a:rPr lang="en-IN" sz="1800" dirty="0" smtClean="0">
                          <a:effectLst/>
                        </a:rPr>
                        <a:t>training </a:t>
                      </a:r>
                      <a:r>
                        <a:rPr lang="en-IN" sz="1800" dirty="0">
                          <a:effectLst/>
                        </a:rPr>
                        <a:t>centres across India have distinctive look</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62171">
                <a:tc>
                  <a:txBody>
                    <a:bodyPr/>
                    <a:lstStyle/>
                    <a:p>
                      <a:pPr marL="0" marR="0" algn="l">
                        <a:lnSpc>
                          <a:spcPct val="150000"/>
                        </a:lnSpc>
                        <a:spcBef>
                          <a:spcPts val="0"/>
                        </a:spcBef>
                        <a:spcAft>
                          <a:spcPts val="0"/>
                        </a:spcAft>
                        <a:tabLst>
                          <a:tab pos="2637155" algn="ctr"/>
                          <a:tab pos="5274310" algn="r"/>
                        </a:tabLst>
                      </a:pPr>
                      <a:r>
                        <a:rPr lang="en-IN" sz="1800" dirty="0">
                          <a:effectLst/>
                        </a:rPr>
                        <a:t>Prerequisite/s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After completion of project execution assessment and locating prospective training centre</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62171">
                <a:tc>
                  <a:txBody>
                    <a:bodyPr/>
                    <a:lstStyle/>
                    <a:p>
                      <a:pPr marL="0" marR="0" algn="l">
                        <a:lnSpc>
                          <a:spcPct val="150000"/>
                        </a:lnSpc>
                        <a:spcBef>
                          <a:spcPts val="0"/>
                        </a:spcBef>
                        <a:spcAft>
                          <a:spcPts val="0"/>
                        </a:spcAft>
                        <a:tabLst>
                          <a:tab pos="2637155" algn="ctr"/>
                          <a:tab pos="5274310" algn="r"/>
                        </a:tabLst>
                      </a:pPr>
                      <a:r>
                        <a:rPr lang="en-IN" sz="1800" dirty="0">
                          <a:effectLst/>
                        </a:rPr>
                        <a:t>Time for completion</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kern="150" dirty="0">
                          <a:effectLst/>
                        </a:rPr>
                        <a:t>At least a week before due diligence</a:t>
                      </a:r>
                      <a:endParaRPr lang="en-US" sz="1800" kern="150" dirty="0">
                        <a:effectLst/>
                        <a:latin typeface="Times New Roman" panose="02020603050405020304" pitchFamily="18" charset="0"/>
                        <a:ea typeface="Andale Sans UI"/>
                        <a:cs typeface="Tahoma" panose="020B0604030504040204" pitchFamily="34" charset="0"/>
                      </a:endParaRPr>
                    </a:p>
                  </a:txBody>
                  <a:tcPr marL="68580" marR="68580" marT="0" marB="0"/>
                </a:tc>
              </a:tr>
              <a:tr h="1482722">
                <a:tc>
                  <a:txBody>
                    <a:bodyPr/>
                    <a:lstStyle/>
                    <a:p>
                      <a:pPr marL="0" marR="0" algn="l">
                        <a:lnSpc>
                          <a:spcPct val="150000"/>
                        </a:lnSpc>
                        <a:spcBef>
                          <a:spcPts val="0"/>
                        </a:spcBef>
                        <a:spcAft>
                          <a:spcPts val="0"/>
                        </a:spcAft>
                        <a:tabLst>
                          <a:tab pos="2637155" algn="ctr"/>
                          <a:tab pos="5274310" algn="r"/>
                        </a:tabLst>
                      </a:pPr>
                      <a:r>
                        <a:rPr lang="en-IN" sz="1800" dirty="0">
                          <a:effectLst/>
                        </a:rPr>
                        <a:t>Resource/s</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kern="150" dirty="0">
                          <a:effectLst/>
                        </a:rPr>
                        <a:t>As per SF 5.1A1: Look and feel of the training centre, SF 5.1A2: Training centre name board, SF 5.1B1: Activity summary and achievement board, SF 5.1B2: Contact details of important </a:t>
                      </a:r>
                      <a:r>
                        <a:rPr lang="en-IN" sz="1800" kern="150" dirty="0" smtClean="0">
                          <a:effectLst/>
                        </a:rPr>
                        <a:t>people </a:t>
                      </a:r>
                      <a:r>
                        <a:rPr lang="en-IN" sz="1800" kern="150" dirty="0">
                          <a:effectLst/>
                        </a:rPr>
                        <a:t>and SF 5.1C: Student entitlement </a:t>
                      </a:r>
                      <a:r>
                        <a:rPr lang="en-IN" sz="1800" kern="150" dirty="0" smtClean="0">
                          <a:effectLst/>
                        </a:rPr>
                        <a:t>banner</a:t>
                      </a:r>
                    </a:p>
                    <a:p>
                      <a:pPr marL="0" marR="0" algn="l">
                        <a:spcBef>
                          <a:spcPts val="0"/>
                        </a:spcBef>
                        <a:spcAft>
                          <a:spcPts val="0"/>
                        </a:spcAft>
                        <a:tabLst>
                          <a:tab pos="2637155" algn="ctr"/>
                          <a:tab pos="5274310" algn="r"/>
                        </a:tabLst>
                      </a:pPr>
                      <a:r>
                        <a:rPr lang="en-US" sz="1800" kern="150" dirty="0" smtClean="0">
                          <a:effectLst/>
                        </a:rPr>
                        <a:t>(</a:t>
                      </a:r>
                      <a:r>
                        <a:rPr lang="en-US" sz="1800" kern="150" dirty="0" err="1" smtClean="0">
                          <a:effectLst/>
                        </a:rPr>
                        <a:t>Pg</a:t>
                      </a:r>
                      <a:r>
                        <a:rPr lang="en-US" sz="1800" kern="150" dirty="0" smtClean="0">
                          <a:effectLst/>
                        </a:rPr>
                        <a:t>: 91 </a:t>
                      </a:r>
                      <a:r>
                        <a:rPr lang="en-US" sz="1800" kern="150" baseline="0" dirty="0" smtClean="0">
                          <a:effectLst/>
                        </a:rPr>
                        <a:t>of SOP)</a:t>
                      </a:r>
                      <a:endParaRPr lang="en-US" sz="1800" kern="150" dirty="0">
                        <a:effectLst/>
                        <a:latin typeface="+mn-lt"/>
                        <a:ea typeface="Andale Sans UI"/>
                        <a:cs typeface="Tahoma" panose="020B0604030504040204" pitchFamily="34" charset="0"/>
                      </a:endParaRPr>
                    </a:p>
                  </a:txBody>
                  <a:tcPr marL="68580" marR="68580" marT="0" marB="0"/>
                </a:tc>
              </a:tr>
              <a:tr h="662171">
                <a:tc>
                  <a:txBody>
                    <a:bodyPr/>
                    <a:lstStyle/>
                    <a:p>
                      <a:pPr marL="0" marR="0" algn="l">
                        <a:lnSpc>
                          <a:spcPct val="150000"/>
                        </a:lnSpc>
                        <a:spcBef>
                          <a:spcPts val="0"/>
                        </a:spcBef>
                        <a:spcAft>
                          <a:spcPts val="0"/>
                        </a:spcAft>
                        <a:tabLst>
                          <a:tab pos="2637155" algn="ctr"/>
                          <a:tab pos="5274310" algn="r"/>
                        </a:tabLst>
                      </a:pPr>
                      <a:r>
                        <a:rPr lang="en-IN" sz="1800">
                          <a:effectLst/>
                        </a:rPr>
                        <a:t>Process owner</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kern="150" dirty="0">
                          <a:effectLst/>
                        </a:rPr>
                        <a:t>PIA OP team</a:t>
                      </a:r>
                      <a:endParaRPr lang="en-US" sz="1800" kern="150" dirty="0">
                        <a:effectLst/>
                        <a:latin typeface="Times New Roman" panose="02020603050405020304" pitchFamily="18" charset="0"/>
                        <a:ea typeface="Andale Sans UI"/>
                        <a:cs typeface="Tahoma" panose="020B0604030504040204" pitchFamily="34" charset="0"/>
                      </a:endParaRPr>
                    </a:p>
                  </a:txBody>
                  <a:tcPr marL="68580" marR="68580" marT="0" marB="0"/>
                </a:tc>
              </a:tr>
            </a:tbl>
          </a:graphicData>
        </a:graphic>
      </p:graphicFrame>
    </p:spTree>
    <p:extLst>
      <p:ext uri="{BB962C8B-B14F-4D97-AF65-F5344CB8AC3E}">
        <p14:creationId xmlns:p14="http://schemas.microsoft.com/office/powerpoint/2010/main" val="12477199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5.1.3 Daily Monitoring </a:t>
            </a:r>
            <a:endParaRPr lang="en-US" dirty="0"/>
          </a:p>
        </p:txBody>
      </p:sp>
      <p:graphicFrame>
        <p:nvGraphicFramePr>
          <p:cNvPr id="4" name="Content Placeholder 4"/>
          <p:cNvGraphicFramePr>
            <a:graphicFrameLocks/>
          </p:cNvGraphicFramePr>
          <p:nvPr>
            <p:extLst>
              <p:ext uri="{D42A27DB-BD31-4B8C-83A1-F6EECF244321}">
                <p14:modId xmlns:p14="http://schemas.microsoft.com/office/powerpoint/2010/main" val="3498296271"/>
              </p:ext>
            </p:extLst>
          </p:nvPr>
        </p:nvGraphicFramePr>
        <p:xfrm>
          <a:off x="569844" y="1397614"/>
          <a:ext cx="8253261" cy="5075567"/>
        </p:xfrm>
        <a:graphic>
          <a:graphicData uri="http://schemas.openxmlformats.org/drawingml/2006/table">
            <a:tbl>
              <a:tblPr firstRow="1" firstCol="1" bandRow="1">
                <a:tableStyleId>{BDBED569-4797-4DF1-A0F4-6AAB3CD982D8}</a:tableStyleId>
              </a:tblPr>
              <a:tblGrid>
                <a:gridCol w="1969228"/>
                <a:gridCol w="6284033"/>
              </a:tblGrid>
              <a:tr h="704428">
                <a:tc>
                  <a:txBody>
                    <a:bodyPr/>
                    <a:lstStyle/>
                    <a:p>
                      <a:pPr marL="0" marR="0" algn="just">
                        <a:lnSpc>
                          <a:spcPct val="150000"/>
                        </a:lnSpc>
                        <a:spcBef>
                          <a:spcPts val="0"/>
                        </a:spcBef>
                        <a:spcAft>
                          <a:spcPts val="0"/>
                        </a:spcAft>
                        <a:tabLst>
                          <a:tab pos="2637155" algn="ctr"/>
                          <a:tab pos="5274310" algn="r"/>
                        </a:tabLst>
                      </a:pPr>
                      <a:r>
                        <a:rPr lang="en-IN" sz="1800" dirty="0">
                          <a:effectLst/>
                        </a:rPr>
                        <a:t>Item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tabLst>
                          <a:tab pos="2637155" algn="ctr"/>
                          <a:tab pos="5274310" algn="r"/>
                        </a:tabLst>
                      </a:pPr>
                      <a:r>
                        <a:rPr lang="en-IN" sz="1800">
                          <a:effectLst/>
                        </a:rPr>
                        <a:t>Description</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237589">
                <a:tc>
                  <a:txBody>
                    <a:bodyPr/>
                    <a:lstStyle/>
                    <a:p>
                      <a:pPr marL="0" marR="0" algn="just">
                        <a:lnSpc>
                          <a:spcPct val="150000"/>
                        </a:lnSpc>
                        <a:spcBef>
                          <a:spcPts val="0"/>
                        </a:spcBef>
                        <a:spcAft>
                          <a:spcPts val="0"/>
                        </a:spcAft>
                        <a:tabLst>
                          <a:tab pos="2637155" algn="ctr"/>
                          <a:tab pos="5274310" algn="r"/>
                        </a:tabLst>
                      </a:pPr>
                      <a:r>
                        <a:rPr lang="en-IN" sz="1800" dirty="0">
                          <a:effectLst/>
                        </a:rPr>
                        <a:t>Purpose</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dirty="0">
                          <a:effectLst/>
                        </a:rPr>
                        <a:t>To ensure proper functioning of training centre and capture details of non-functional equipment, trainer and trainee attendance, and deviations if any from the notified training plan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04428">
                <a:tc>
                  <a:txBody>
                    <a:bodyPr/>
                    <a:lstStyle/>
                    <a:p>
                      <a:pPr marL="0" marR="0" algn="just">
                        <a:lnSpc>
                          <a:spcPct val="150000"/>
                        </a:lnSpc>
                        <a:spcBef>
                          <a:spcPts val="0"/>
                        </a:spcBef>
                        <a:spcAft>
                          <a:spcPts val="0"/>
                        </a:spcAft>
                        <a:tabLst>
                          <a:tab pos="2637155" algn="ctr"/>
                          <a:tab pos="5274310" algn="r"/>
                        </a:tabLst>
                      </a:pPr>
                      <a:r>
                        <a:rPr lang="en-IN" sz="1800" dirty="0">
                          <a:effectLst/>
                        </a:rPr>
                        <a:t>Prerequisite/s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dirty="0" smtClean="0">
                          <a:effectLst/>
                        </a:rPr>
                        <a:t>Filling </a:t>
                      </a:r>
                      <a:r>
                        <a:rPr lang="en-IN" sz="1800" dirty="0">
                          <a:effectLst/>
                        </a:rPr>
                        <a:t>due diligence report by PIA Q team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928191">
                <a:tc>
                  <a:txBody>
                    <a:bodyPr/>
                    <a:lstStyle/>
                    <a:p>
                      <a:pPr marL="0" marR="0" algn="just">
                        <a:lnSpc>
                          <a:spcPct val="150000"/>
                        </a:lnSpc>
                        <a:spcBef>
                          <a:spcPts val="0"/>
                        </a:spcBef>
                        <a:spcAft>
                          <a:spcPts val="0"/>
                        </a:spcAft>
                        <a:tabLst>
                          <a:tab pos="2637155" algn="ctr"/>
                          <a:tab pos="5274310" algn="r"/>
                        </a:tabLst>
                      </a:pPr>
                      <a:r>
                        <a:rPr lang="en-IN" sz="1800">
                          <a:effectLst/>
                        </a:rPr>
                        <a:t>Time for completion                   </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dirty="0">
                          <a:effectLst/>
                        </a:rPr>
                        <a:t>On all days when the trainings are scheduled in the centre</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62836">
                <a:tc>
                  <a:txBody>
                    <a:bodyPr/>
                    <a:lstStyle/>
                    <a:p>
                      <a:pPr marL="0" marR="0" algn="just">
                        <a:lnSpc>
                          <a:spcPct val="150000"/>
                        </a:lnSpc>
                        <a:spcBef>
                          <a:spcPts val="0"/>
                        </a:spcBef>
                        <a:spcAft>
                          <a:spcPts val="0"/>
                        </a:spcAft>
                        <a:tabLst>
                          <a:tab pos="2637155" algn="ctr"/>
                          <a:tab pos="5274310" algn="r"/>
                        </a:tabLst>
                      </a:pPr>
                      <a:r>
                        <a:rPr lang="en-IN" sz="1800">
                          <a:effectLst/>
                        </a:rPr>
                        <a:t>Resource/s</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800" dirty="0">
                          <a:effectLst/>
                        </a:rPr>
                        <a:t>SF 5.1R: Daily report on centre status and SF 5.1S: 15 day summary of centre status </a:t>
                      </a:r>
                      <a:endParaRPr lang="en-IN" sz="1800" dirty="0" smtClean="0">
                        <a:effectLst/>
                      </a:endParaRPr>
                    </a:p>
                    <a:p>
                      <a:pPr marL="0" marR="0" algn="just">
                        <a:spcBef>
                          <a:spcPts val="0"/>
                        </a:spcBef>
                        <a:spcAft>
                          <a:spcPts val="0"/>
                        </a:spcAft>
                        <a:tabLst>
                          <a:tab pos="2637155" algn="ctr"/>
                          <a:tab pos="5274310" algn="r"/>
                        </a:tabLst>
                      </a:pPr>
                      <a:r>
                        <a:rPr lang="en-IN" sz="1800" dirty="0" smtClean="0">
                          <a:effectLst/>
                        </a:rPr>
                        <a:t>(</a:t>
                      </a:r>
                      <a:r>
                        <a:rPr lang="en-IN" sz="1800" dirty="0" err="1" smtClean="0">
                          <a:effectLst/>
                        </a:rPr>
                        <a:t>Pg</a:t>
                      </a:r>
                      <a:r>
                        <a:rPr lang="en-IN" sz="1800" dirty="0" smtClean="0">
                          <a:effectLst/>
                        </a:rPr>
                        <a:t>: 158-161 of SOP)</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77971">
                <a:tc>
                  <a:txBody>
                    <a:bodyPr/>
                    <a:lstStyle/>
                    <a:p>
                      <a:pPr marL="0" marR="0" algn="just">
                        <a:lnSpc>
                          <a:spcPct val="150000"/>
                        </a:lnSpc>
                        <a:spcBef>
                          <a:spcPts val="0"/>
                        </a:spcBef>
                        <a:spcAft>
                          <a:spcPts val="0"/>
                        </a:spcAft>
                        <a:tabLst>
                          <a:tab pos="2637155" algn="ctr"/>
                          <a:tab pos="5274310" algn="r"/>
                        </a:tabLst>
                      </a:pPr>
                      <a:r>
                        <a:rPr lang="en-IN" sz="1800">
                          <a:effectLst/>
                        </a:rPr>
                        <a:t>Process owner</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tabLst>
                          <a:tab pos="2637155" algn="ctr"/>
                          <a:tab pos="5274310" algn="r"/>
                        </a:tabLst>
                      </a:pPr>
                      <a:r>
                        <a:rPr lang="en-GB" sz="1800" kern="150" dirty="0">
                          <a:effectLst/>
                        </a:rPr>
                        <a:t>PIA OP team</a:t>
                      </a:r>
                      <a:endParaRPr lang="en-US" sz="1800" kern="150" dirty="0">
                        <a:effectLst/>
                        <a:latin typeface="Times New Roman" panose="02020603050405020304" pitchFamily="18" charset="0"/>
                        <a:ea typeface="Andale Sans UI"/>
                        <a:cs typeface="Tahoma" panose="020B0604030504040204" pitchFamily="34" charset="0"/>
                      </a:endParaRPr>
                    </a:p>
                  </a:txBody>
                  <a:tcPr marL="68580" marR="68580" marT="0" marB="0"/>
                </a:tc>
              </a:tr>
            </a:tbl>
          </a:graphicData>
        </a:graphic>
      </p:graphicFrame>
    </p:spTree>
    <p:extLst>
      <p:ext uri="{BB962C8B-B14F-4D97-AF65-F5344CB8AC3E}">
        <p14:creationId xmlns:p14="http://schemas.microsoft.com/office/powerpoint/2010/main" val="33426796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393" y="2782957"/>
            <a:ext cx="7886700" cy="772353"/>
          </a:xfrm>
        </p:spPr>
        <p:txBody>
          <a:bodyPr>
            <a:normAutofit/>
          </a:bodyPr>
          <a:lstStyle/>
          <a:p>
            <a:r>
              <a:rPr lang="en-US" sz="4400" dirty="0" smtClean="0"/>
              <a:t>5.2 Inspection of Training Center</a:t>
            </a:r>
            <a:endParaRPr lang="en-US" sz="4400" dirty="0"/>
          </a:p>
        </p:txBody>
      </p:sp>
    </p:spTree>
    <p:extLst>
      <p:ext uri="{BB962C8B-B14F-4D97-AF65-F5344CB8AC3E}">
        <p14:creationId xmlns:p14="http://schemas.microsoft.com/office/powerpoint/2010/main" val="13509989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 Inspection of TC </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3376533044"/>
              </p:ext>
            </p:extLst>
          </p:nvPr>
        </p:nvGraphicFramePr>
        <p:xfrm>
          <a:off x="264870" y="1444487"/>
          <a:ext cx="8716963" cy="5213297"/>
        </p:xfrm>
        <a:graphic>
          <a:graphicData uri="http://schemas.openxmlformats.org/drawingml/2006/table">
            <a:tbl>
              <a:tblPr firstRow="1" firstCol="1" bandRow="1">
                <a:tableStyleId>{BDBED569-4797-4DF1-A0F4-6AAB3CD982D8}</a:tableStyleId>
              </a:tblPr>
              <a:tblGrid>
                <a:gridCol w="1855478"/>
                <a:gridCol w="6861485"/>
              </a:tblGrid>
              <a:tr h="336150">
                <a:tc>
                  <a:txBody>
                    <a:bodyPr/>
                    <a:lstStyle/>
                    <a:p>
                      <a:pPr marL="0" marR="0" algn="just">
                        <a:lnSpc>
                          <a:spcPct val="150000"/>
                        </a:lnSpc>
                        <a:spcBef>
                          <a:spcPts val="0"/>
                        </a:spcBef>
                        <a:spcAft>
                          <a:spcPts val="0"/>
                        </a:spcAft>
                        <a:tabLst>
                          <a:tab pos="2637155" algn="ctr"/>
                          <a:tab pos="5274310" algn="r"/>
                        </a:tabLst>
                      </a:pPr>
                      <a:r>
                        <a:rPr lang="en-IN" sz="1800" dirty="0">
                          <a:effectLst/>
                        </a:rPr>
                        <a:t>Item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tabLst>
                          <a:tab pos="2637155" algn="ctr"/>
                          <a:tab pos="5274310" algn="r"/>
                        </a:tabLst>
                      </a:pPr>
                      <a:r>
                        <a:rPr lang="en-IN" sz="1800">
                          <a:effectLst/>
                        </a:rPr>
                        <a:t>Description</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219020">
                <a:tc>
                  <a:txBody>
                    <a:bodyPr/>
                    <a:lstStyle/>
                    <a:p>
                      <a:pPr marL="0" marR="0" algn="just">
                        <a:lnSpc>
                          <a:spcPct val="150000"/>
                        </a:lnSpc>
                        <a:spcBef>
                          <a:spcPts val="0"/>
                        </a:spcBef>
                        <a:spcAft>
                          <a:spcPts val="0"/>
                        </a:spcAft>
                        <a:tabLst>
                          <a:tab pos="2637155" algn="ctr"/>
                          <a:tab pos="5274310" algn="r"/>
                        </a:tabLst>
                      </a:pPr>
                      <a:r>
                        <a:rPr lang="en-US" sz="1400" dirty="0">
                          <a:effectLst/>
                        </a:rPr>
                        <a:t>Purpose</a:t>
                      </a:r>
                      <a:endParaRPr lang="en-US"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dirty="0">
                          <a:effectLst/>
                        </a:rPr>
                        <a:t>To describe inspection procedures to:</a:t>
                      </a:r>
                    </a:p>
                    <a:p>
                      <a:pPr marL="342900" marR="0" lvl="0" indent="-342900">
                        <a:spcBef>
                          <a:spcPts val="0"/>
                        </a:spcBef>
                        <a:spcAft>
                          <a:spcPts val="0"/>
                        </a:spcAft>
                        <a:buFont typeface="Symbol" panose="05050102010706020507" pitchFamily="18" charset="2"/>
                        <a:buChar char=""/>
                        <a:tabLst>
                          <a:tab pos="457200" algn="l"/>
                        </a:tabLst>
                      </a:pPr>
                      <a:r>
                        <a:rPr lang="en-US" sz="1400" dirty="0">
                          <a:effectLst/>
                        </a:rPr>
                        <a:t>ensure compliance of earlier checks</a:t>
                      </a:r>
                    </a:p>
                    <a:p>
                      <a:pPr marL="342900" marR="0" lvl="0" indent="-342900">
                        <a:spcBef>
                          <a:spcPts val="0"/>
                        </a:spcBef>
                        <a:spcAft>
                          <a:spcPts val="0"/>
                        </a:spcAft>
                        <a:buFont typeface="Symbol" panose="05050102010706020507" pitchFamily="18" charset="2"/>
                        <a:buChar char=""/>
                        <a:tabLst>
                          <a:tab pos="457200" algn="l"/>
                        </a:tabLst>
                      </a:pPr>
                      <a:r>
                        <a:rPr lang="en-US" sz="1400" dirty="0">
                          <a:effectLst/>
                        </a:rPr>
                        <a:t>check the documentation</a:t>
                      </a:r>
                    </a:p>
                    <a:p>
                      <a:pPr marL="342900" marR="0" lvl="0" indent="-342900">
                        <a:spcBef>
                          <a:spcPts val="0"/>
                        </a:spcBef>
                        <a:spcAft>
                          <a:spcPts val="0"/>
                        </a:spcAft>
                        <a:buFont typeface="Symbol" panose="05050102010706020507" pitchFamily="18" charset="2"/>
                        <a:buChar char=""/>
                        <a:tabLst>
                          <a:tab pos="457200" algn="l"/>
                        </a:tabLst>
                      </a:pPr>
                      <a:r>
                        <a:rPr lang="en-US" sz="1400" dirty="0">
                          <a:effectLst/>
                        </a:rPr>
                        <a:t>assess the quality of training and </a:t>
                      </a:r>
                    </a:p>
                    <a:p>
                      <a:pPr marL="342900" marR="0" lvl="0" indent="-342900">
                        <a:spcBef>
                          <a:spcPts val="0"/>
                        </a:spcBef>
                        <a:spcAft>
                          <a:spcPts val="0"/>
                        </a:spcAft>
                        <a:buFont typeface="Symbol" panose="05050102010706020507" pitchFamily="18" charset="2"/>
                        <a:buChar char=""/>
                        <a:tabLst>
                          <a:tab pos="457200" algn="l"/>
                        </a:tabLst>
                      </a:pPr>
                      <a:r>
                        <a:rPr lang="en-US" sz="1400" dirty="0">
                          <a:effectLst/>
                        </a:rPr>
                        <a:t>overall performance of training centers</a:t>
                      </a:r>
                      <a:endParaRPr lang="en-US"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203627">
                <a:tc>
                  <a:txBody>
                    <a:bodyPr/>
                    <a:lstStyle/>
                    <a:p>
                      <a:pPr marL="0" marR="0" algn="just">
                        <a:lnSpc>
                          <a:spcPct val="150000"/>
                        </a:lnSpc>
                        <a:spcBef>
                          <a:spcPts val="0"/>
                        </a:spcBef>
                        <a:spcAft>
                          <a:spcPts val="0"/>
                        </a:spcAft>
                        <a:tabLst>
                          <a:tab pos="2637155" algn="ctr"/>
                          <a:tab pos="5274310" algn="r"/>
                        </a:tabLst>
                      </a:pPr>
                      <a:r>
                        <a:rPr lang="en-US" sz="1400" dirty="0">
                          <a:effectLst/>
                        </a:rPr>
                        <a:t>Prerequisite/s                   </a:t>
                      </a:r>
                      <a:endParaRPr lang="en-US"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dirty="0">
                          <a:effectLst/>
                        </a:rPr>
                        <a:t>Access to completed:</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SF 5.1D1: Due diligence of training center (excluding residential facilities</a:t>
                      </a:r>
                      <a:r>
                        <a:rPr lang="en-US" sz="1400" dirty="0" smtClean="0">
                          <a:effectLst/>
                        </a:rPr>
                        <a:t>) : SF </a:t>
                      </a:r>
                      <a:r>
                        <a:rPr lang="en-US" sz="1400" dirty="0">
                          <a:effectLst/>
                        </a:rPr>
                        <a:t>5.1D2: Due diligence of residential facilities </a:t>
                      </a:r>
                      <a:r>
                        <a:rPr lang="en-US" sz="1400" dirty="0" smtClean="0">
                          <a:effectLst/>
                        </a:rPr>
                        <a:t>: </a:t>
                      </a:r>
                      <a:r>
                        <a:rPr lang="en-IN" sz="1400" dirty="0" smtClean="0">
                          <a:effectLst/>
                        </a:rPr>
                        <a:t>SF </a:t>
                      </a:r>
                      <a:r>
                        <a:rPr lang="en-IN" sz="1400" dirty="0">
                          <a:effectLst/>
                        </a:rPr>
                        <a:t>5.1H1: Batch summary as on day  of batch freezing </a:t>
                      </a:r>
                      <a:r>
                        <a:rPr lang="en-IN" sz="1400" dirty="0" smtClean="0">
                          <a:effectLst/>
                        </a:rPr>
                        <a:t>: SF </a:t>
                      </a:r>
                      <a:r>
                        <a:rPr lang="en-IN" sz="1400" dirty="0">
                          <a:effectLst/>
                        </a:rPr>
                        <a:t>5.1H2: Candidate wise </a:t>
                      </a:r>
                      <a:r>
                        <a:rPr lang="en-IN" sz="1400" dirty="0" smtClean="0">
                          <a:effectLst/>
                        </a:rPr>
                        <a:t>details : SF </a:t>
                      </a:r>
                      <a:r>
                        <a:rPr lang="en-IN" sz="1400" dirty="0">
                          <a:effectLst/>
                        </a:rPr>
                        <a:t>5.1I: Attendance registers for candidates (as per biometric</a:t>
                      </a:r>
                      <a:r>
                        <a:rPr lang="en-IN" sz="1400" dirty="0" smtClean="0">
                          <a:effectLst/>
                        </a:rPr>
                        <a:t>)</a:t>
                      </a:r>
                      <a:r>
                        <a:rPr lang="en-IN" sz="1400" baseline="0" dirty="0" smtClean="0">
                          <a:effectLst/>
                        </a:rPr>
                        <a:t> : </a:t>
                      </a:r>
                      <a:r>
                        <a:rPr lang="en-IN" sz="1400" dirty="0" smtClean="0">
                          <a:effectLst/>
                        </a:rPr>
                        <a:t>SF </a:t>
                      </a:r>
                      <a:r>
                        <a:rPr lang="en-IN" sz="1400" dirty="0">
                          <a:effectLst/>
                        </a:rPr>
                        <a:t>5.1J: Attendance registers for trainers (as per biometric) </a:t>
                      </a:r>
                      <a:r>
                        <a:rPr lang="en-IN" sz="1400" dirty="0" smtClean="0">
                          <a:effectLst/>
                        </a:rPr>
                        <a:t>: SF </a:t>
                      </a:r>
                      <a:r>
                        <a:rPr lang="en-IN" sz="1400" dirty="0">
                          <a:effectLst/>
                        </a:rPr>
                        <a:t>5.1P: List of equipment in the training centre</a:t>
                      </a:r>
                      <a:endParaRPr lang="en-US" sz="1400" dirty="0">
                        <a:effectLst/>
                      </a:endParaRPr>
                    </a:p>
                    <a:p>
                      <a:pPr marL="342900" marR="0" lvl="0" indent="-342900">
                        <a:lnSpc>
                          <a:spcPct val="115000"/>
                        </a:lnSpc>
                        <a:spcBef>
                          <a:spcPts val="0"/>
                        </a:spcBef>
                        <a:spcAft>
                          <a:spcPts val="0"/>
                        </a:spcAft>
                        <a:buFont typeface="Symbol" panose="05050102010706020507" pitchFamily="18" charset="2"/>
                        <a:buChar char=""/>
                      </a:pPr>
                      <a:r>
                        <a:rPr lang="en-IN" sz="1400" dirty="0">
                          <a:effectLst/>
                        </a:rPr>
                        <a:t>SF 5.1Q: List of equipment in the trainees’ accommodation facilities (applicable for residential training only) </a:t>
                      </a:r>
                      <a:r>
                        <a:rPr lang="en-IN" sz="1400" dirty="0" smtClean="0">
                          <a:effectLst/>
                        </a:rPr>
                        <a:t>: SF </a:t>
                      </a:r>
                      <a:r>
                        <a:rPr lang="en-IN" sz="1400" dirty="0">
                          <a:effectLst/>
                        </a:rPr>
                        <a:t>5.1R : Daily failure items </a:t>
                      </a:r>
                      <a:r>
                        <a:rPr lang="en-IN" sz="1400" dirty="0" smtClean="0">
                          <a:effectLst/>
                        </a:rPr>
                        <a:t>report : SF </a:t>
                      </a:r>
                      <a:r>
                        <a:rPr lang="en-IN" sz="1400" dirty="0">
                          <a:effectLst/>
                        </a:rPr>
                        <a:t>5.1S: 15 day summary of centre status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3813">
                <a:tc>
                  <a:txBody>
                    <a:bodyPr/>
                    <a:lstStyle/>
                    <a:p>
                      <a:pPr marL="0" marR="0" algn="just">
                        <a:lnSpc>
                          <a:spcPct val="150000"/>
                        </a:lnSpc>
                        <a:spcBef>
                          <a:spcPts val="0"/>
                        </a:spcBef>
                        <a:spcAft>
                          <a:spcPts val="0"/>
                        </a:spcAft>
                        <a:tabLst>
                          <a:tab pos="2637155" algn="ctr"/>
                          <a:tab pos="5274310" algn="r"/>
                        </a:tabLst>
                      </a:pPr>
                      <a:r>
                        <a:rPr lang="en-US" sz="1400">
                          <a:effectLst/>
                        </a:rPr>
                        <a:t>Time for completion                   </a:t>
                      </a:r>
                      <a:endParaRPr lang="en-US"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tabLst>
                          <a:tab pos="2637155" algn="ctr"/>
                          <a:tab pos="5274310" algn="r"/>
                        </a:tabLst>
                      </a:pPr>
                      <a:r>
                        <a:rPr lang="en-US" sz="1400">
                          <a:effectLst/>
                        </a:rPr>
                        <a:t>As per the inspection schedule</a:t>
                      </a:r>
                      <a:endParaRPr lang="en-US"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03528">
                <a:tc>
                  <a:txBody>
                    <a:bodyPr/>
                    <a:lstStyle/>
                    <a:p>
                      <a:pPr marL="0" marR="0" algn="just">
                        <a:lnSpc>
                          <a:spcPct val="150000"/>
                        </a:lnSpc>
                        <a:spcBef>
                          <a:spcPts val="0"/>
                        </a:spcBef>
                        <a:spcAft>
                          <a:spcPts val="0"/>
                        </a:spcAft>
                        <a:tabLst>
                          <a:tab pos="2637155" algn="ctr"/>
                          <a:tab pos="5274310" algn="r"/>
                        </a:tabLst>
                      </a:pPr>
                      <a:r>
                        <a:rPr lang="en-US" sz="1400">
                          <a:effectLst/>
                        </a:rPr>
                        <a:t>Resource/s</a:t>
                      </a:r>
                      <a:endParaRPr lang="en-US"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0"/>
                        </a:spcBef>
                        <a:spcAft>
                          <a:spcPts val="0"/>
                        </a:spcAft>
                        <a:tabLst>
                          <a:tab pos="2637155" algn="ctr"/>
                          <a:tab pos="5274310" algn="r"/>
                        </a:tabLst>
                      </a:pPr>
                      <a:r>
                        <a:rPr lang="en-IN" sz="1400" kern="150" dirty="0">
                          <a:effectLst/>
                        </a:rPr>
                        <a:t>SF 5.2A: Training centre inspection and as per the SFs listed after the activities table </a:t>
                      </a:r>
                      <a:r>
                        <a:rPr lang="en-IN" sz="1400" kern="150" dirty="0" smtClean="0">
                          <a:effectLst/>
                        </a:rPr>
                        <a:t>below (</a:t>
                      </a:r>
                      <a:r>
                        <a:rPr lang="en-IN" sz="1400" kern="150" dirty="0" err="1" smtClean="0">
                          <a:effectLst/>
                        </a:rPr>
                        <a:t>Pg</a:t>
                      </a:r>
                      <a:r>
                        <a:rPr lang="en-IN" sz="1400" kern="150" dirty="0" smtClean="0">
                          <a:effectLst/>
                        </a:rPr>
                        <a:t>: 162-170</a:t>
                      </a:r>
                      <a:r>
                        <a:rPr lang="en-IN" sz="1400" kern="150" baseline="0" dirty="0" smtClean="0">
                          <a:effectLst/>
                        </a:rPr>
                        <a:t> of SOP)</a:t>
                      </a:r>
                      <a:endParaRPr lang="en-US" sz="1400" kern="150" dirty="0">
                        <a:effectLst/>
                        <a:latin typeface="Times New Roman" panose="02020603050405020304" pitchFamily="18" charset="0"/>
                        <a:ea typeface="Andale Sans UI"/>
                        <a:cs typeface="Tahoma" panose="020B0604030504040204" pitchFamily="34" charset="0"/>
                      </a:endParaRPr>
                    </a:p>
                  </a:txBody>
                  <a:tcPr marL="68580" marR="68580" marT="0" marB="0"/>
                </a:tc>
              </a:tr>
              <a:tr h="471829">
                <a:tc>
                  <a:txBody>
                    <a:bodyPr/>
                    <a:lstStyle/>
                    <a:p>
                      <a:pPr marL="0" marR="0" algn="just">
                        <a:lnSpc>
                          <a:spcPct val="150000"/>
                        </a:lnSpc>
                        <a:spcBef>
                          <a:spcPts val="0"/>
                        </a:spcBef>
                        <a:spcAft>
                          <a:spcPts val="0"/>
                        </a:spcAft>
                        <a:tabLst>
                          <a:tab pos="2637155" algn="ctr"/>
                          <a:tab pos="5274310" algn="r"/>
                        </a:tabLst>
                      </a:pPr>
                      <a:r>
                        <a:rPr lang="en-US" sz="1400">
                          <a:effectLst/>
                        </a:rPr>
                        <a:t>Process owner</a:t>
                      </a:r>
                      <a:endParaRPr lang="en-US"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200000"/>
                        </a:lnSpc>
                        <a:spcBef>
                          <a:spcPts val="0"/>
                        </a:spcBef>
                        <a:spcAft>
                          <a:spcPts val="0"/>
                        </a:spcAft>
                        <a:tabLst>
                          <a:tab pos="2637155" algn="ctr"/>
                          <a:tab pos="5274310" algn="r"/>
                        </a:tabLst>
                      </a:pPr>
                      <a:r>
                        <a:rPr lang="en-IN" sz="1400" kern="150" dirty="0">
                          <a:effectLst/>
                        </a:rPr>
                        <a:t>PIA OP team</a:t>
                      </a:r>
                      <a:endParaRPr lang="en-US" sz="1400" kern="150" dirty="0">
                        <a:effectLst/>
                        <a:latin typeface="Times New Roman" panose="02020603050405020304" pitchFamily="18" charset="0"/>
                        <a:ea typeface="Andale Sans UI"/>
                        <a:cs typeface="Tahoma" panose="020B0604030504040204" pitchFamily="34" charset="0"/>
                      </a:endParaRPr>
                    </a:p>
                  </a:txBody>
                  <a:tcPr marL="68580" marR="68580" marT="0" marB="0"/>
                </a:tc>
              </a:tr>
            </a:tbl>
          </a:graphicData>
        </a:graphic>
      </p:graphicFrame>
    </p:spTree>
    <p:extLst>
      <p:ext uri="{BB962C8B-B14F-4D97-AF65-F5344CB8AC3E}">
        <p14:creationId xmlns:p14="http://schemas.microsoft.com/office/powerpoint/2010/main" val="41139793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for Inspection of TC </a:t>
            </a:r>
            <a:endParaRPr lang="en-US" dirty="0"/>
          </a:p>
        </p:txBody>
      </p:sp>
      <p:sp>
        <p:nvSpPr>
          <p:cNvPr id="4" name="Content Placeholder 2"/>
          <p:cNvSpPr txBox="1">
            <a:spLocks/>
          </p:cNvSpPr>
          <p:nvPr/>
        </p:nvSpPr>
        <p:spPr>
          <a:xfrm>
            <a:off x="303431" y="1705881"/>
            <a:ext cx="8716963" cy="43636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At least a total 13 inspection per year by Q team of PIA, SRLM, CTSA</a:t>
            </a:r>
          </a:p>
          <a:p>
            <a:r>
              <a:rPr lang="en-US" dirty="0" smtClean="0"/>
              <a:t>6 inspections - Q team of PIA</a:t>
            </a:r>
          </a:p>
          <a:p>
            <a:pPr lvl="1"/>
            <a:r>
              <a:rPr lang="en-US" sz="2400" dirty="0" smtClean="0"/>
              <a:t>4 inspections –  planned and </a:t>
            </a:r>
            <a:r>
              <a:rPr lang="en-IN" sz="2400" dirty="0" smtClean="0"/>
              <a:t>staggered such that a centre is inspected around 40 days after a batch starts. </a:t>
            </a:r>
          </a:p>
          <a:p>
            <a:pPr lvl="1"/>
            <a:r>
              <a:rPr lang="en-US" sz="2400" dirty="0" smtClean="0"/>
              <a:t>2 inspections – surprise visits (modules will be verified)</a:t>
            </a:r>
          </a:p>
          <a:p>
            <a:r>
              <a:rPr lang="en-US" dirty="0" smtClean="0"/>
              <a:t>4 inspections – SRLM for AAP/ CTSA for Non AAP </a:t>
            </a:r>
          </a:p>
          <a:p>
            <a:pPr lvl="1"/>
            <a:r>
              <a:rPr lang="en-US" sz="2400" dirty="0" smtClean="0"/>
              <a:t>2 inspections – Detailed visit </a:t>
            </a:r>
          </a:p>
          <a:p>
            <a:pPr lvl="1"/>
            <a:r>
              <a:rPr lang="en-US" sz="2400" dirty="0" smtClean="0"/>
              <a:t>2 inspections – surprise visits (modules will be verified)</a:t>
            </a:r>
          </a:p>
          <a:p>
            <a:r>
              <a:rPr lang="en-US" dirty="0" smtClean="0"/>
              <a:t>3 inspections – CTSA for AAP &amp; Non AAP</a:t>
            </a:r>
          </a:p>
          <a:p>
            <a:pPr lvl="1"/>
            <a:r>
              <a:rPr lang="en-US" sz="2400" dirty="0" smtClean="0"/>
              <a:t>1 inspection – Detailed visit </a:t>
            </a:r>
          </a:p>
          <a:p>
            <a:pPr lvl="1"/>
            <a:r>
              <a:rPr lang="en-US" sz="2400" dirty="0" smtClean="0"/>
              <a:t>2 inspections – surprise visits</a:t>
            </a:r>
            <a:endParaRPr lang="en-US" sz="2400" dirty="0"/>
          </a:p>
        </p:txBody>
      </p:sp>
    </p:spTree>
    <p:extLst>
      <p:ext uri="{BB962C8B-B14F-4D97-AF65-F5344CB8AC3E}">
        <p14:creationId xmlns:p14="http://schemas.microsoft.com/office/powerpoint/2010/main" val="10688480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141" y="2557670"/>
            <a:ext cx="7886700" cy="865118"/>
          </a:xfrm>
        </p:spPr>
        <p:txBody>
          <a:bodyPr>
            <a:normAutofit fontScale="90000"/>
          </a:bodyPr>
          <a:lstStyle/>
          <a:p>
            <a:pPr algn="ctr"/>
            <a:r>
              <a:rPr lang="en-US" dirty="0" smtClean="0"/>
              <a:t>Protocol for CCTV </a:t>
            </a:r>
            <a:endParaRPr lang="en-US" dirty="0"/>
          </a:p>
        </p:txBody>
      </p:sp>
    </p:spTree>
    <p:extLst>
      <p:ext uri="{BB962C8B-B14F-4D97-AF65-F5344CB8AC3E}">
        <p14:creationId xmlns:p14="http://schemas.microsoft.com/office/powerpoint/2010/main" val="15787300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CCTV : Location &amp; Recording </a:t>
            </a:r>
            <a:endParaRPr lang="en-US" dirty="0"/>
          </a:p>
        </p:txBody>
      </p:sp>
      <p:sp>
        <p:nvSpPr>
          <p:cNvPr id="5" name="Content Placeholder 2"/>
          <p:cNvSpPr txBox="1">
            <a:spLocks/>
          </p:cNvSpPr>
          <p:nvPr/>
        </p:nvSpPr>
        <p:spPr>
          <a:xfrm>
            <a:off x="210369" y="1501416"/>
            <a:ext cx="8716963" cy="497889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b="1" dirty="0" smtClean="0"/>
              <a:t>Specifications</a:t>
            </a:r>
          </a:p>
          <a:p>
            <a:pPr marL="0" indent="0">
              <a:buNone/>
            </a:pPr>
            <a:endParaRPr lang="en-US" dirty="0" smtClean="0"/>
          </a:p>
          <a:p>
            <a:r>
              <a:rPr lang="en-IN" dirty="0" smtClean="0"/>
              <a:t>No technical specifications are prescribed for the time being for CCTVs to be procured for the training centres. </a:t>
            </a:r>
          </a:p>
          <a:p>
            <a:r>
              <a:rPr lang="en-IN" dirty="0" smtClean="0"/>
              <a:t>However, on replay visual images and sounds should be identifiable easily.</a:t>
            </a:r>
          </a:p>
          <a:p>
            <a:pPr marL="0" indent="0">
              <a:buNone/>
            </a:pPr>
            <a:endParaRPr lang="en-IN" dirty="0" smtClean="0"/>
          </a:p>
          <a:p>
            <a:pPr marL="0" indent="0">
              <a:buFont typeface="Arial" panose="020B0604020202020204" pitchFamily="34" charset="0"/>
              <a:buNone/>
            </a:pPr>
            <a:r>
              <a:rPr lang="en-IN" b="1" dirty="0" smtClean="0"/>
              <a:t>Location and recording</a:t>
            </a:r>
          </a:p>
          <a:p>
            <a:pPr marL="0" indent="0">
              <a:buFont typeface="Arial" panose="020B0604020202020204" pitchFamily="34" charset="0"/>
              <a:buNone/>
            </a:pPr>
            <a:endParaRPr lang="en-US" dirty="0" smtClean="0"/>
          </a:p>
          <a:p>
            <a:r>
              <a:rPr lang="en-IN" dirty="0" smtClean="0"/>
              <a:t>The systems should be located such that all the important areas of training centre related to academic instruction, assessment and marking of attendance are recorded.</a:t>
            </a:r>
            <a:endParaRPr lang="en-US" dirty="0" smtClean="0"/>
          </a:p>
          <a:p>
            <a:r>
              <a:rPr lang="en-IN" dirty="0" smtClean="0"/>
              <a:t>In addition to covering the training areas, cameras should be placed such that all important events in training including uniform distribution, tablet distribution etc. are covered. </a:t>
            </a:r>
            <a:endParaRPr lang="en-US" dirty="0"/>
          </a:p>
        </p:txBody>
      </p:sp>
    </p:spTree>
    <p:extLst>
      <p:ext uri="{BB962C8B-B14F-4D97-AF65-F5344CB8AC3E}">
        <p14:creationId xmlns:p14="http://schemas.microsoft.com/office/powerpoint/2010/main" val="25397568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CCTV : Storage of data</a:t>
            </a:r>
            <a:endParaRPr lang="en-US" dirty="0"/>
          </a:p>
        </p:txBody>
      </p:sp>
      <p:sp>
        <p:nvSpPr>
          <p:cNvPr id="4" name="Content Placeholder 2"/>
          <p:cNvSpPr txBox="1">
            <a:spLocks/>
          </p:cNvSpPr>
          <p:nvPr/>
        </p:nvSpPr>
        <p:spPr>
          <a:xfrm>
            <a:off x="235754" y="1223867"/>
            <a:ext cx="8716963" cy="568920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N" b="1" dirty="0" smtClean="0"/>
              <a:t>Storage </a:t>
            </a:r>
            <a:endParaRPr lang="en-US" dirty="0" smtClean="0"/>
          </a:p>
          <a:p>
            <a:r>
              <a:rPr lang="en-IN" dirty="0" smtClean="0"/>
              <a:t>Nomenclature of Footage - PRN no., Project Code as per MIS, State (name), TC (name only first 3 alphabets), Batch no. (), </a:t>
            </a:r>
          </a:p>
          <a:p>
            <a:endParaRPr lang="en-US" dirty="0" smtClean="0"/>
          </a:p>
          <a:p>
            <a:r>
              <a:rPr lang="en-IN" dirty="0" smtClean="0"/>
              <a:t>For </a:t>
            </a:r>
            <a:r>
              <a:rPr lang="en-IN" dirty="0" err="1" smtClean="0"/>
              <a:t>eg</a:t>
            </a:r>
            <a:r>
              <a:rPr lang="en-IN" dirty="0" smtClean="0"/>
              <a:t>. </a:t>
            </a:r>
            <a:r>
              <a:rPr lang="en-IN" dirty="0" err="1" smtClean="0"/>
              <a:t>PRNNoProjectCodeStateTCASMO</a:t>
            </a:r>
            <a:endParaRPr lang="en-IN" dirty="0" smtClean="0"/>
          </a:p>
          <a:p>
            <a:endParaRPr lang="en-US" dirty="0" smtClean="0"/>
          </a:p>
          <a:p>
            <a:r>
              <a:rPr lang="en-IN" dirty="0" smtClean="0"/>
              <a:t>Sampled video footage should be stored either till E</a:t>
            </a:r>
            <a:r>
              <a:rPr lang="en-IN" baseline="-25000" dirty="0" smtClean="0"/>
              <a:t>6</a:t>
            </a:r>
            <a:r>
              <a:rPr lang="en-IN" dirty="0" smtClean="0"/>
              <a:t> (training completion) + three months or till the project is closed (in case of early closure) - whichever is earlier. Rest of the videos should be stored for three and half months after a batch is completed. </a:t>
            </a:r>
          </a:p>
          <a:p>
            <a:endParaRPr lang="en-US" dirty="0" smtClean="0"/>
          </a:p>
          <a:p>
            <a:r>
              <a:rPr lang="en-IN" dirty="0" smtClean="0"/>
              <a:t>All CCTV footage should be stored in the training centre till the inspection schedules specified for the batch are completed. Sampled video footage, in addition to being stored safely, will be uploaded to the ERP system and also on PIA website.. </a:t>
            </a:r>
            <a:endParaRPr lang="en-US" sz="2400" dirty="0"/>
          </a:p>
        </p:txBody>
      </p:sp>
    </p:spTree>
    <p:extLst>
      <p:ext uri="{BB962C8B-B14F-4D97-AF65-F5344CB8AC3E}">
        <p14:creationId xmlns:p14="http://schemas.microsoft.com/office/powerpoint/2010/main" val="20250667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Screenshot of CCTV video footage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094" y="1360004"/>
            <a:ext cx="7484145" cy="5166226"/>
          </a:xfrm>
          <a:prstGeom prst="rect">
            <a:avLst/>
          </a:prstGeom>
        </p:spPr>
      </p:pic>
    </p:spTree>
    <p:extLst>
      <p:ext uri="{BB962C8B-B14F-4D97-AF65-F5344CB8AC3E}">
        <p14:creationId xmlns:p14="http://schemas.microsoft.com/office/powerpoint/2010/main" val="15729744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383" y="2637182"/>
            <a:ext cx="7886700" cy="798858"/>
          </a:xfrm>
        </p:spPr>
        <p:txBody>
          <a:bodyPr>
            <a:normAutofit fontScale="90000"/>
          </a:bodyPr>
          <a:lstStyle/>
          <a:p>
            <a:pPr algn="ctr"/>
            <a:r>
              <a:rPr lang="en-US" dirty="0" smtClean="0"/>
              <a:t>Protocol for uniform  </a:t>
            </a:r>
            <a:endParaRPr lang="en-US" dirty="0"/>
          </a:p>
        </p:txBody>
      </p:sp>
    </p:spTree>
    <p:extLst>
      <p:ext uri="{BB962C8B-B14F-4D97-AF65-F5344CB8AC3E}">
        <p14:creationId xmlns:p14="http://schemas.microsoft.com/office/powerpoint/2010/main" val="5603472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distribution </a:t>
            </a:r>
            <a:endParaRPr lang="en-US" dirty="0"/>
          </a:p>
        </p:txBody>
      </p:sp>
      <p:graphicFrame>
        <p:nvGraphicFramePr>
          <p:cNvPr id="5" name="Content Placeholder 6"/>
          <p:cNvGraphicFramePr>
            <a:graphicFrameLocks/>
          </p:cNvGraphicFramePr>
          <p:nvPr>
            <p:extLst>
              <p:ext uri="{D42A27DB-BD31-4B8C-83A1-F6EECF244321}">
                <p14:modId xmlns:p14="http://schemas.microsoft.com/office/powerpoint/2010/main" val="4209720126"/>
              </p:ext>
            </p:extLst>
          </p:nvPr>
        </p:nvGraphicFramePr>
        <p:xfrm>
          <a:off x="583096" y="1709529"/>
          <a:ext cx="8135485" cy="4508060"/>
        </p:xfrm>
        <a:graphic>
          <a:graphicData uri="http://schemas.openxmlformats.org/drawingml/2006/table">
            <a:tbl>
              <a:tblPr firstRow="1" firstCol="1" bandRow="1">
                <a:tableStyleId>{BDBED569-4797-4DF1-A0F4-6AAB3CD982D8}</a:tableStyleId>
              </a:tblPr>
              <a:tblGrid>
                <a:gridCol w="1592928"/>
                <a:gridCol w="6542557"/>
              </a:tblGrid>
              <a:tr h="737020">
                <a:tc>
                  <a:txBody>
                    <a:bodyPr/>
                    <a:lstStyle/>
                    <a:p>
                      <a:pPr marL="0" marR="0" algn="l">
                        <a:lnSpc>
                          <a:spcPct val="150000"/>
                        </a:lnSpc>
                        <a:spcBef>
                          <a:spcPts val="0"/>
                        </a:spcBef>
                        <a:spcAft>
                          <a:spcPts val="0"/>
                        </a:spcAft>
                        <a:tabLst>
                          <a:tab pos="2637155" algn="ctr"/>
                          <a:tab pos="5274310" algn="r"/>
                        </a:tabLst>
                      </a:pPr>
                      <a:r>
                        <a:rPr lang="en-IN" sz="1800" dirty="0">
                          <a:effectLst/>
                        </a:rPr>
                        <a:t>Item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tabLst>
                          <a:tab pos="2637155" algn="ctr"/>
                          <a:tab pos="5274310" algn="r"/>
                        </a:tabLst>
                      </a:pPr>
                      <a:r>
                        <a:rPr lang="en-IN" sz="1800" dirty="0">
                          <a:effectLst/>
                        </a:rPr>
                        <a:t>Description</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37020">
                <a:tc>
                  <a:txBody>
                    <a:bodyPr/>
                    <a:lstStyle/>
                    <a:p>
                      <a:pPr marL="0" marR="0" algn="l">
                        <a:lnSpc>
                          <a:spcPct val="150000"/>
                        </a:lnSpc>
                        <a:spcBef>
                          <a:spcPts val="0"/>
                        </a:spcBef>
                        <a:spcAft>
                          <a:spcPts val="0"/>
                        </a:spcAft>
                        <a:tabLst>
                          <a:tab pos="2637155" algn="ctr"/>
                          <a:tab pos="5274310" algn="r"/>
                        </a:tabLst>
                      </a:pPr>
                      <a:r>
                        <a:rPr lang="en-IN" sz="1800" dirty="0">
                          <a:effectLst/>
                        </a:rPr>
                        <a:t>Prerequisite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Freezing of batch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37020">
                <a:tc>
                  <a:txBody>
                    <a:bodyPr/>
                    <a:lstStyle/>
                    <a:p>
                      <a:pPr marL="0" marR="0" algn="l">
                        <a:lnSpc>
                          <a:spcPct val="150000"/>
                        </a:lnSpc>
                        <a:spcBef>
                          <a:spcPts val="0"/>
                        </a:spcBef>
                        <a:spcAft>
                          <a:spcPts val="0"/>
                        </a:spcAft>
                        <a:tabLst>
                          <a:tab pos="2637155" algn="ctr"/>
                          <a:tab pos="5274310" algn="r"/>
                        </a:tabLst>
                      </a:pPr>
                      <a:r>
                        <a:rPr lang="en-IN" sz="1800" dirty="0">
                          <a:effectLst/>
                        </a:rPr>
                        <a:t>Purpose</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To generate a distinct identity and a sense oneness amongst the candidates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37020">
                <a:tc>
                  <a:txBody>
                    <a:bodyPr/>
                    <a:lstStyle/>
                    <a:p>
                      <a:pPr marL="0" marR="0" algn="l">
                        <a:lnSpc>
                          <a:spcPct val="150000"/>
                        </a:lnSpc>
                        <a:spcBef>
                          <a:spcPts val="0"/>
                        </a:spcBef>
                        <a:spcAft>
                          <a:spcPts val="0"/>
                        </a:spcAft>
                        <a:tabLst>
                          <a:tab pos="2637155" algn="ctr"/>
                          <a:tab pos="5274310" algn="r"/>
                        </a:tabLst>
                      </a:pPr>
                      <a:r>
                        <a:rPr lang="en-IN" sz="1800" dirty="0">
                          <a:effectLst/>
                        </a:rPr>
                        <a:t>Time for completion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To be distributed with the welcome kit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37020">
                <a:tc>
                  <a:txBody>
                    <a:bodyPr/>
                    <a:lstStyle/>
                    <a:p>
                      <a:pPr marL="0" marR="0" algn="l">
                        <a:lnSpc>
                          <a:spcPct val="150000"/>
                        </a:lnSpc>
                        <a:spcBef>
                          <a:spcPts val="0"/>
                        </a:spcBef>
                        <a:spcAft>
                          <a:spcPts val="0"/>
                        </a:spcAft>
                        <a:tabLst>
                          <a:tab pos="2637155" algn="ctr"/>
                          <a:tab pos="5274310" algn="r"/>
                        </a:tabLst>
                      </a:pPr>
                      <a:r>
                        <a:rPr lang="en-IN" sz="1800" dirty="0">
                          <a:effectLst/>
                        </a:rPr>
                        <a:t>Resources</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As per SF 5.3A: Specifications for uniform and SF 5.1K: Checklist of items given to candidates </a:t>
                      </a:r>
                      <a:r>
                        <a:rPr lang="en-IN" sz="1800" dirty="0" smtClean="0">
                          <a:effectLst/>
                        </a:rPr>
                        <a:t>(Pg-173 of SOP)</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37020">
                <a:tc>
                  <a:txBody>
                    <a:bodyPr/>
                    <a:lstStyle/>
                    <a:p>
                      <a:pPr marL="0" marR="0" algn="l">
                        <a:lnSpc>
                          <a:spcPct val="150000"/>
                        </a:lnSpc>
                        <a:spcBef>
                          <a:spcPts val="0"/>
                        </a:spcBef>
                        <a:spcAft>
                          <a:spcPts val="0"/>
                        </a:spcAft>
                        <a:tabLst>
                          <a:tab pos="2637155" algn="ctr"/>
                          <a:tab pos="5274310" algn="r"/>
                        </a:tabLst>
                      </a:pPr>
                      <a:r>
                        <a:rPr lang="en-IN" sz="1800" dirty="0">
                          <a:effectLst/>
                        </a:rPr>
                        <a:t>Process owner</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spcBef>
                          <a:spcPts val="0"/>
                        </a:spcBef>
                        <a:spcAft>
                          <a:spcPts val="0"/>
                        </a:spcAft>
                        <a:tabLst>
                          <a:tab pos="2637155" algn="ctr"/>
                          <a:tab pos="5274310" algn="r"/>
                        </a:tabLst>
                      </a:pPr>
                      <a:r>
                        <a:rPr lang="en-IN" sz="1800" dirty="0">
                          <a:effectLst/>
                        </a:rPr>
                        <a:t>PIA OP team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3533271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 &amp; Distribution of Uniform </a:t>
            </a:r>
            <a:endParaRPr lang="en-US" dirty="0"/>
          </a:p>
        </p:txBody>
      </p:sp>
      <p:sp>
        <p:nvSpPr>
          <p:cNvPr id="5" name="Content Placeholder 2"/>
          <p:cNvSpPr txBox="1">
            <a:spLocks/>
          </p:cNvSpPr>
          <p:nvPr/>
        </p:nvSpPr>
        <p:spPr>
          <a:xfrm>
            <a:off x="543339" y="1444487"/>
            <a:ext cx="8159377" cy="46337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Choice of uniform - One pair of uniform shall consist of one cap and any of the following</a:t>
            </a:r>
          </a:p>
          <a:p>
            <a:r>
              <a:rPr lang="en-US" dirty="0" smtClean="0"/>
              <a:t>Two T-shirts</a:t>
            </a:r>
          </a:p>
          <a:p>
            <a:r>
              <a:rPr lang="en-US" dirty="0" smtClean="0"/>
              <a:t>Two jerseys</a:t>
            </a:r>
          </a:p>
          <a:p>
            <a:r>
              <a:rPr lang="en-US" dirty="0" smtClean="0"/>
              <a:t>One T-shirt and one jersey</a:t>
            </a:r>
          </a:p>
          <a:p>
            <a:r>
              <a:rPr lang="en-US" dirty="0" smtClean="0"/>
              <a:t>Two sets of Salwar, </a:t>
            </a:r>
            <a:r>
              <a:rPr lang="en-US" dirty="0" err="1" smtClean="0"/>
              <a:t>Kameez</a:t>
            </a:r>
            <a:r>
              <a:rPr lang="en-US" dirty="0" smtClean="0"/>
              <a:t> and </a:t>
            </a:r>
            <a:r>
              <a:rPr lang="en-US" dirty="0" err="1" smtClean="0"/>
              <a:t>Dupatta</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Distribution of uniform </a:t>
            </a:r>
          </a:p>
          <a:p>
            <a:r>
              <a:rPr lang="en-US" dirty="0" smtClean="0"/>
              <a:t>One pair – 3 &amp; 6 months </a:t>
            </a:r>
          </a:p>
          <a:p>
            <a:r>
              <a:rPr lang="en-US" dirty="0" smtClean="0"/>
              <a:t>Two pairs – 9 &amp; 12 months</a:t>
            </a:r>
          </a:p>
          <a:p>
            <a:pPr marL="0" indent="0">
              <a:buFont typeface="Arial" panose="020B0604020202020204" pitchFamily="34" charset="0"/>
              <a:buNone/>
            </a:pPr>
            <a:r>
              <a:rPr lang="en-US" dirty="0" smtClean="0"/>
              <a:t>                                                  (Pg-173)</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0440911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2623931"/>
            <a:ext cx="7886700" cy="706092"/>
          </a:xfrm>
        </p:spPr>
        <p:txBody>
          <a:bodyPr>
            <a:normAutofit fontScale="90000"/>
          </a:bodyPr>
          <a:lstStyle/>
          <a:p>
            <a:pPr algn="ctr"/>
            <a:r>
              <a:rPr lang="en-US" sz="4800" dirty="0" smtClean="0"/>
              <a:t>Assessment &amp; Certification </a:t>
            </a:r>
            <a:endParaRPr lang="en-US" sz="4800" dirty="0"/>
          </a:p>
        </p:txBody>
      </p:sp>
    </p:spTree>
    <p:extLst>
      <p:ext uri="{BB962C8B-B14F-4D97-AF65-F5344CB8AC3E}">
        <p14:creationId xmlns:p14="http://schemas.microsoft.com/office/powerpoint/2010/main" val="26026077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5.4 Assessment &amp; Certification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30008705"/>
              </p:ext>
            </p:extLst>
          </p:nvPr>
        </p:nvGraphicFramePr>
        <p:xfrm>
          <a:off x="675861" y="1683026"/>
          <a:ext cx="7987471" cy="4470798"/>
        </p:xfrm>
        <a:graphic>
          <a:graphicData uri="http://schemas.openxmlformats.org/drawingml/2006/table">
            <a:tbl>
              <a:tblPr firstRow="1" firstCol="1" bandRow="1">
                <a:tableStyleId>{BDBED569-4797-4DF1-A0F4-6AAB3CD982D8}</a:tableStyleId>
              </a:tblPr>
              <a:tblGrid>
                <a:gridCol w="1905810"/>
                <a:gridCol w="6081661"/>
              </a:tblGrid>
              <a:tr h="822372">
                <a:tc>
                  <a:txBody>
                    <a:bodyPr/>
                    <a:lstStyle/>
                    <a:p>
                      <a:pPr marL="0" marR="0">
                        <a:lnSpc>
                          <a:spcPct val="150000"/>
                        </a:lnSpc>
                        <a:spcBef>
                          <a:spcPts val="0"/>
                        </a:spcBef>
                        <a:spcAft>
                          <a:spcPts val="0"/>
                        </a:spcAft>
                      </a:pPr>
                      <a:r>
                        <a:rPr lang="en-US" sz="1800" dirty="0">
                          <a:effectLst/>
                        </a:rPr>
                        <a:t>Item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US" sz="1800">
                          <a:effectLst/>
                        </a:rPr>
                        <a:t>Description</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0094">
                <a:tc>
                  <a:txBody>
                    <a:bodyPr/>
                    <a:lstStyle/>
                    <a:p>
                      <a:pPr marL="0" marR="0">
                        <a:lnSpc>
                          <a:spcPct val="150000"/>
                        </a:lnSpc>
                        <a:spcBef>
                          <a:spcPts val="0"/>
                        </a:spcBef>
                        <a:spcAft>
                          <a:spcPts val="0"/>
                        </a:spcAft>
                      </a:pPr>
                      <a:r>
                        <a:rPr lang="en-US" sz="1800">
                          <a:effectLst/>
                        </a:rPr>
                        <a:t>Purpose</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a:effectLst/>
                        </a:rPr>
                        <a:t>Outline procedures for assessment and certification of candidates</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0094">
                <a:tc>
                  <a:txBody>
                    <a:bodyPr/>
                    <a:lstStyle/>
                    <a:p>
                      <a:pPr marL="0" marR="0">
                        <a:lnSpc>
                          <a:spcPct val="150000"/>
                        </a:lnSpc>
                        <a:spcBef>
                          <a:spcPts val="0"/>
                        </a:spcBef>
                        <a:spcAft>
                          <a:spcPts val="0"/>
                        </a:spcAft>
                      </a:pPr>
                      <a:r>
                        <a:rPr lang="en-US" sz="1800" dirty="0">
                          <a:effectLst/>
                        </a:rPr>
                        <a:t>Prerequisite/s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dirty="0">
                          <a:effectLst/>
                        </a:rPr>
                        <a:t>Admission of a candidate to a batch </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048050">
                <a:tc>
                  <a:txBody>
                    <a:bodyPr/>
                    <a:lstStyle/>
                    <a:p>
                      <a:pPr marL="0" marR="0">
                        <a:lnSpc>
                          <a:spcPct val="150000"/>
                        </a:lnSpc>
                        <a:spcBef>
                          <a:spcPts val="0"/>
                        </a:spcBef>
                        <a:spcAft>
                          <a:spcPts val="0"/>
                        </a:spcAft>
                      </a:pPr>
                      <a:r>
                        <a:rPr lang="en-US" sz="1800">
                          <a:effectLst/>
                        </a:rPr>
                        <a:t>Time for completion                   </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a:effectLst/>
                        </a:rPr>
                        <a:t>1. Internal assessment: Continuous during the training </a:t>
                      </a:r>
                    </a:p>
                    <a:p>
                      <a:pPr marL="0" marR="0">
                        <a:spcBef>
                          <a:spcPts val="0"/>
                        </a:spcBef>
                        <a:spcAft>
                          <a:spcPts val="0"/>
                        </a:spcAft>
                      </a:pPr>
                      <a:r>
                        <a:rPr lang="en-US" sz="1800">
                          <a:effectLst/>
                        </a:rPr>
                        <a:t>2. External assessment: Assessment to be done in the last ten days of training by an agency accredited by NCVT/SSC </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0094">
                <a:tc>
                  <a:txBody>
                    <a:bodyPr/>
                    <a:lstStyle/>
                    <a:p>
                      <a:pPr marL="0" marR="0">
                        <a:lnSpc>
                          <a:spcPct val="150000"/>
                        </a:lnSpc>
                        <a:spcBef>
                          <a:spcPts val="0"/>
                        </a:spcBef>
                        <a:spcAft>
                          <a:spcPts val="0"/>
                        </a:spcAft>
                      </a:pPr>
                      <a:r>
                        <a:rPr lang="en-US" sz="1800">
                          <a:effectLst/>
                        </a:rPr>
                        <a:t>Resource/s</a:t>
                      </a:r>
                      <a:endParaRPr lang="en-US" sz="18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dirty="0">
                          <a:effectLst/>
                        </a:rPr>
                        <a:t>SF 5.4A: Assessment and certification of candidates, assessment tests and question banks </a:t>
                      </a:r>
                      <a:r>
                        <a:rPr lang="en-US" sz="1800" dirty="0" smtClean="0">
                          <a:effectLst/>
                        </a:rPr>
                        <a:t>(</a:t>
                      </a:r>
                      <a:r>
                        <a:rPr lang="en-US" sz="1800" dirty="0" err="1" smtClean="0">
                          <a:effectLst/>
                        </a:rPr>
                        <a:t>Pg</a:t>
                      </a:r>
                      <a:r>
                        <a:rPr lang="en-US" sz="1800" dirty="0" smtClean="0">
                          <a:effectLst/>
                        </a:rPr>
                        <a:t> 174-175 of SOP)</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0094">
                <a:tc>
                  <a:txBody>
                    <a:bodyPr/>
                    <a:lstStyle/>
                    <a:p>
                      <a:pPr marL="0" marR="0">
                        <a:lnSpc>
                          <a:spcPct val="150000"/>
                        </a:lnSpc>
                        <a:spcBef>
                          <a:spcPts val="0"/>
                        </a:spcBef>
                        <a:spcAft>
                          <a:spcPts val="0"/>
                        </a:spcAft>
                      </a:pPr>
                      <a:r>
                        <a:rPr lang="en-US" sz="1800" dirty="0">
                          <a:effectLst/>
                        </a:rPr>
                        <a:t>Process owner</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dirty="0">
                          <a:effectLst/>
                        </a:rPr>
                        <a:t>PIA OP team</a:t>
                      </a:r>
                      <a:endParaRPr lang="en-US" sz="18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778014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39519" cy="1107583"/>
          </a:xfrm>
        </p:spPr>
        <p:txBody>
          <a:bodyPr>
            <a:normAutofit fontScale="90000"/>
          </a:bodyPr>
          <a:lstStyle/>
          <a:p>
            <a:r>
              <a:rPr lang="en-IN" sz="5400" dirty="0"/>
              <a:t>Assessment &amp; Certification</a:t>
            </a:r>
            <a:r>
              <a:rPr lang="en-IN" dirty="0"/>
              <a:t/>
            </a:r>
            <a:br>
              <a:rPr lang="en-IN" dirty="0"/>
            </a:br>
            <a:r>
              <a:rPr lang="en-IN" dirty="0"/>
              <a:t>(Refer to sub section - 4.7 &amp; 5.4 )</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559500308"/>
              </p:ext>
            </p:extLst>
          </p:nvPr>
        </p:nvGraphicFramePr>
        <p:xfrm>
          <a:off x="183920" y="1926738"/>
          <a:ext cx="8742632" cy="4117283"/>
        </p:xfrm>
        <a:graphic>
          <a:graphicData uri="http://schemas.openxmlformats.org/drawingml/2006/table">
            <a:tbl>
              <a:tblPr firstRow="1" firstCol="1" lastRow="1" lastCol="1" bandRow="1" bandCol="1">
                <a:tableStyleId>{BDBED569-4797-4DF1-A0F4-6AAB3CD982D8}</a:tableStyleId>
              </a:tblPr>
              <a:tblGrid>
                <a:gridCol w="2185658"/>
                <a:gridCol w="704927"/>
                <a:gridCol w="2676939"/>
                <a:gridCol w="3175108"/>
              </a:tblGrid>
              <a:tr h="684228">
                <a:tc>
                  <a:txBody>
                    <a:bodyPr/>
                    <a:lstStyle/>
                    <a:p>
                      <a:pPr marL="0" marR="0" algn="l">
                        <a:lnSpc>
                          <a:spcPct val="150000"/>
                        </a:lnSpc>
                        <a:spcBef>
                          <a:spcPts val="1200"/>
                        </a:spcBef>
                        <a:spcAft>
                          <a:spcPts val="600"/>
                        </a:spcAft>
                      </a:pPr>
                      <a:r>
                        <a:rPr lang="en-IN" sz="1800" b="0" dirty="0">
                          <a:effectLst/>
                        </a:rPr>
                        <a:t> </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a:effectLst/>
                        </a:rPr>
                        <a:t> </a:t>
                      </a:r>
                      <a:endParaRPr lang="en-US" sz="1800" b="0" dirty="0">
                        <a:effectLst/>
                        <a:latin typeface="Arial"/>
                        <a:ea typeface="Times New Roman"/>
                        <a:cs typeface="Vrinda"/>
                      </a:endParaRPr>
                    </a:p>
                  </a:txBody>
                  <a:tcPr marL="68580" marR="68580" marT="0" marB="0"/>
                </a:tc>
                <a:tc gridSpan="2">
                  <a:txBody>
                    <a:bodyPr/>
                    <a:lstStyle/>
                    <a:p>
                      <a:pPr marL="0" marR="0" algn="l">
                        <a:lnSpc>
                          <a:spcPct val="150000"/>
                        </a:lnSpc>
                        <a:spcBef>
                          <a:spcPts val="1200"/>
                        </a:spcBef>
                        <a:spcAft>
                          <a:spcPts val="600"/>
                        </a:spcAft>
                      </a:pPr>
                      <a:r>
                        <a:rPr lang="en-IN" sz="1800" b="0" dirty="0" smtClean="0">
                          <a:effectLst/>
                        </a:rPr>
                        <a:t>Has </a:t>
                      </a:r>
                      <a:r>
                        <a:rPr lang="en-IN" sz="1800" b="0" dirty="0">
                          <a:effectLst/>
                        </a:rPr>
                        <a:t>a candidate cleared the assessment test?</a:t>
                      </a:r>
                      <a:endParaRPr lang="en-US" sz="1800" b="0" dirty="0">
                        <a:effectLst/>
                        <a:latin typeface="Arial"/>
                        <a:ea typeface="Times New Roman"/>
                        <a:cs typeface="Vrinda"/>
                      </a:endParaRPr>
                    </a:p>
                  </a:txBody>
                  <a:tcPr marL="68580" marR="68580" marT="0" marB="0"/>
                </a:tc>
                <a:tc hMerge="1">
                  <a:txBody>
                    <a:bodyPr/>
                    <a:lstStyle/>
                    <a:p>
                      <a:endParaRPr lang="en-US"/>
                    </a:p>
                  </a:txBody>
                  <a:tcPr/>
                </a:tc>
              </a:tr>
              <a:tr h="432077">
                <a:tc>
                  <a:txBody>
                    <a:bodyPr/>
                    <a:lstStyle/>
                    <a:p>
                      <a:pPr marL="0" marR="0" algn="l">
                        <a:lnSpc>
                          <a:spcPct val="150000"/>
                        </a:lnSpc>
                        <a:spcBef>
                          <a:spcPts val="1200"/>
                        </a:spcBef>
                        <a:spcAft>
                          <a:spcPts val="600"/>
                        </a:spcAft>
                      </a:pPr>
                      <a:r>
                        <a:rPr lang="en-IN" sz="1800" b="0" dirty="0">
                          <a:effectLst/>
                        </a:rPr>
                        <a:t> </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a:effectLst/>
                        </a:rPr>
                        <a:t> </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tabLst>
                          <a:tab pos="664845" algn="ctr"/>
                        </a:tabLst>
                      </a:pPr>
                      <a:r>
                        <a:rPr lang="en-IN" sz="1800" b="0" dirty="0" smtClean="0">
                          <a:effectLst/>
                        </a:rPr>
                        <a:t>Yes</a:t>
                      </a:r>
                      <a:r>
                        <a:rPr lang="en-IN" sz="1800" b="0" dirty="0">
                          <a:effectLst/>
                        </a:rPr>
                        <a:t>	</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smtClean="0">
                          <a:effectLst/>
                        </a:rPr>
                        <a:t>No</a:t>
                      </a:r>
                      <a:endParaRPr lang="en-US" sz="1800" b="0" dirty="0">
                        <a:effectLst/>
                        <a:latin typeface="Arial"/>
                        <a:ea typeface="Times New Roman"/>
                        <a:cs typeface="Vrinda"/>
                      </a:endParaRPr>
                    </a:p>
                  </a:txBody>
                  <a:tcPr marL="68580" marR="68580" marT="0" marB="0"/>
                </a:tc>
              </a:tr>
              <a:tr h="604283">
                <a:tc rowSpan="2">
                  <a:txBody>
                    <a:bodyPr/>
                    <a:lstStyle/>
                    <a:p>
                      <a:pPr marL="0" marR="0" algn="l">
                        <a:lnSpc>
                          <a:spcPct val="150000"/>
                        </a:lnSpc>
                        <a:spcBef>
                          <a:spcPts val="1200"/>
                        </a:spcBef>
                        <a:spcAft>
                          <a:spcPts val="600"/>
                        </a:spcAft>
                      </a:pPr>
                      <a:r>
                        <a:rPr lang="en-IN" sz="1800" b="0" dirty="0" smtClean="0">
                          <a:effectLst/>
                        </a:rPr>
                        <a:t>Whether </a:t>
                      </a:r>
                      <a:r>
                        <a:rPr lang="en-IN" sz="1800" b="0" dirty="0">
                          <a:effectLst/>
                        </a:rPr>
                        <a:t>a candidate has eligibility criteria prescribed by NCVT/SSC?</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smtClean="0">
                          <a:effectLst/>
                        </a:rPr>
                        <a:t>Yes</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smtClean="0">
                          <a:effectLst/>
                        </a:rPr>
                        <a:t>Category 1: Will </a:t>
                      </a:r>
                      <a:r>
                        <a:rPr lang="en-IN" sz="1800" b="0" dirty="0">
                          <a:effectLst/>
                        </a:rPr>
                        <a:t>get the certificate from NCVT/SSC </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smtClean="0">
                          <a:effectLst/>
                        </a:rPr>
                        <a:t>Category 3: Only </a:t>
                      </a:r>
                      <a:r>
                        <a:rPr lang="en-IN" sz="1800" b="0" dirty="0">
                          <a:effectLst/>
                        </a:rPr>
                        <a:t>course completion certificate from PIA </a:t>
                      </a:r>
                      <a:endParaRPr lang="en-US" sz="1800" b="0" dirty="0">
                        <a:effectLst/>
                        <a:latin typeface="Arial"/>
                        <a:ea typeface="Times New Roman"/>
                        <a:cs typeface="Vrinda"/>
                      </a:endParaRPr>
                    </a:p>
                  </a:txBody>
                  <a:tcPr marL="68580" marR="68580" marT="0" marB="0"/>
                </a:tc>
              </a:tr>
              <a:tr h="1193142">
                <a:tc vMerge="1">
                  <a:txBody>
                    <a:bodyPr/>
                    <a:lstStyle/>
                    <a:p>
                      <a:endParaRPr lang="en-US"/>
                    </a:p>
                  </a:txBody>
                  <a:tcPr/>
                </a:tc>
                <a:tc>
                  <a:txBody>
                    <a:bodyPr/>
                    <a:lstStyle/>
                    <a:p>
                      <a:pPr marL="0" marR="0" algn="l">
                        <a:lnSpc>
                          <a:spcPct val="150000"/>
                        </a:lnSpc>
                        <a:spcBef>
                          <a:spcPts val="1200"/>
                        </a:spcBef>
                        <a:spcAft>
                          <a:spcPts val="600"/>
                        </a:spcAft>
                      </a:pPr>
                      <a:r>
                        <a:rPr lang="en-IN" sz="1800" b="0" dirty="0" smtClean="0">
                          <a:effectLst/>
                        </a:rPr>
                        <a:t>No</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smtClean="0">
                          <a:effectLst/>
                        </a:rPr>
                        <a:t>Category 2: Will </a:t>
                      </a:r>
                      <a:r>
                        <a:rPr lang="en-IN" sz="1800" b="0" dirty="0">
                          <a:effectLst/>
                        </a:rPr>
                        <a:t>get certificate from assessing body</a:t>
                      </a:r>
                      <a:endParaRPr lang="en-US" sz="1800" b="0" dirty="0">
                        <a:effectLst/>
                        <a:latin typeface="Arial"/>
                        <a:ea typeface="Times New Roman"/>
                        <a:cs typeface="Vrinda"/>
                      </a:endParaRPr>
                    </a:p>
                  </a:txBody>
                  <a:tcPr marL="68580" marR="68580" marT="0" marB="0"/>
                </a:tc>
                <a:tc>
                  <a:txBody>
                    <a:bodyPr/>
                    <a:lstStyle/>
                    <a:p>
                      <a:pPr marL="0" marR="0" algn="l">
                        <a:lnSpc>
                          <a:spcPct val="150000"/>
                        </a:lnSpc>
                        <a:spcBef>
                          <a:spcPts val="1200"/>
                        </a:spcBef>
                        <a:spcAft>
                          <a:spcPts val="600"/>
                        </a:spcAft>
                      </a:pPr>
                      <a:r>
                        <a:rPr lang="en-IN" sz="1800" b="0" dirty="0" smtClean="0">
                          <a:effectLst/>
                        </a:rPr>
                        <a:t>Category 4: Only </a:t>
                      </a:r>
                      <a:r>
                        <a:rPr lang="en-IN" sz="1800" b="0" dirty="0">
                          <a:effectLst/>
                        </a:rPr>
                        <a:t>course completion certificate from PIA</a:t>
                      </a:r>
                      <a:endParaRPr lang="en-US" sz="1800" b="0" dirty="0">
                        <a:effectLst/>
                        <a:latin typeface="Arial"/>
                        <a:ea typeface="Times New Roman"/>
                        <a:cs typeface="Vrinda"/>
                      </a:endParaRPr>
                    </a:p>
                  </a:txBody>
                  <a:tcPr marL="68580" marR="68580" marT="0" marB="0"/>
                </a:tc>
              </a:tr>
              <a:tr h="943578">
                <a:tc gridSpan="4">
                  <a:txBody>
                    <a:bodyPr/>
                    <a:lstStyle/>
                    <a:p>
                      <a:pPr marL="0" marR="0" indent="0" algn="l" defTabSz="914400" rtl="0" eaLnBrk="1" fontAlgn="auto" latinLnBrk="0" hangingPunct="1">
                        <a:lnSpc>
                          <a:spcPct val="150000"/>
                        </a:lnSpc>
                        <a:spcBef>
                          <a:spcPts val="1200"/>
                        </a:spcBef>
                        <a:spcAft>
                          <a:spcPts val="600"/>
                        </a:spcAft>
                        <a:buClrTx/>
                        <a:buSzTx/>
                        <a:buFontTx/>
                        <a:buNone/>
                        <a:tabLst/>
                        <a:defRPr/>
                      </a:pPr>
                      <a:r>
                        <a:rPr lang="en-IN" sz="1800" b="0" kern="1200" dirty="0" smtClean="0">
                          <a:effectLst/>
                        </a:rPr>
                        <a:t>All category 1 and 2 students who complete 3 months of placement will get Aajeevika skills certificate from </a:t>
                      </a:r>
                      <a:r>
                        <a:rPr lang="en-IN" sz="1800" b="0" kern="1200" dirty="0" err="1" smtClean="0">
                          <a:effectLst/>
                        </a:rPr>
                        <a:t>MoRD</a:t>
                      </a:r>
                      <a:r>
                        <a:rPr lang="en-IN" sz="1800" b="0" kern="1200" dirty="0" smtClean="0">
                          <a:effectLst/>
                        </a:rPr>
                        <a:t>. </a:t>
                      </a:r>
                      <a:endParaRPr lang="en-US" sz="1800" b="0" kern="1200" dirty="0" smtClean="0">
                        <a:solidFill>
                          <a:schemeClr val="lt1"/>
                        </a:solidFill>
                        <a:effectLst/>
                        <a:latin typeface="+mn-lt"/>
                        <a:ea typeface="+mn-ea"/>
                        <a:cs typeface="+mn-cs"/>
                      </a:endParaRPr>
                    </a:p>
                  </a:txBody>
                  <a:tcPr marL="68580" marR="68580" marT="0" marB="0"/>
                </a:tc>
                <a:tc hMerge="1">
                  <a:txBody>
                    <a:bodyPr/>
                    <a:lstStyle/>
                    <a:p>
                      <a:pPr marL="0" marR="0" algn="ctr">
                        <a:lnSpc>
                          <a:spcPts val="1500"/>
                        </a:lnSpc>
                        <a:spcBef>
                          <a:spcPts val="1200"/>
                        </a:spcBef>
                        <a:spcAft>
                          <a:spcPts val="600"/>
                        </a:spcAft>
                      </a:pPr>
                      <a:endParaRPr lang="en-US" sz="1800" dirty="0">
                        <a:effectLst/>
                        <a:latin typeface="Arial"/>
                        <a:ea typeface="Times New Roman"/>
                        <a:cs typeface="Vrinda"/>
                      </a:endParaRPr>
                    </a:p>
                  </a:txBody>
                  <a:tcPr marL="68580" marR="68580" marT="0" marB="0"/>
                </a:tc>
                <a:tc hMerge="1">
                  <a:txBody>
                    <a:bodyPr/>
                    <a:lstStyle/>
                    <a:p>
                      <a:pPr marL="0" marR="0" algn="just">
                        <a:lnSpc>
                          <a:spcPts val="1500"/>
                        </a:lnSpc>
                        <a:spcBef>
                          <a:spcPts val="1200"/>
                        </a:spcBef>
                        <a:spcAft>
                          <a:spcPts val="600"/>
                        </a:spcAft>
                      </a:pPr>
                      <a:endParaRPr lang="en-US" sz="1800" dirty="0">
                        <a:effectLst/>
                        <a:latin typeface="Arial"/>
                        <a:ea typeface="Times New Roman"/>
                        <a:cs typeface="Vrinda"/>
                      </a:endParaRPr>
                    </a:p>
                  </a:txBody>
                  <a:tcPr marL="68580" marR="68580" marT="0" marB="0"/>
                </a:tc>
                <a:tc hMerge="1">
                  <a:txBody>
                    <a:bodyPr/>
                    <a:lstStyle/>
                    <a:p>
                      <a:pPr marL="0" marR="0" algn="just">
                        <a:lnSpc>
                          <a:spcPts val="1500"/>
                        </a:lnSpc>
                        <a:spcBef>
                          <a:spcPts val="1200"/>
                        </a:spcBef>
                        <a:spcAft>
                          <a:spcPts val="600"/>
                        </a:spcAft>
                      </a:pPr>
                      <a:endParaRPr lang="en-US" sz="1800" dirty="0">
                        <a:effectLst/>
                        <a:latin typeface="Arial"/>
                        <a:ea typeface="Times New Roman"/>
                        <a:cs typeface="Vrinda"/>
                      </a:endParaRPr>
                    </a:p>
                  </a:txBody>
                  <a:tcPr marL="68580" marR="68580" marT="0" marB="0"/>
                </a:tc>
              </a:tr>
            </a:tbl>
          </a:graphicData>
        </a:graphic>
      </p:graphicFrame>
    </p:spTree>
    <p:extLst>
      <p:ext uri="{BB962C8B-B14F-4D97-AF65-F5344CB8AC3E}">
        <p14:creationId xmlns:p14="http://schemas.microsoft.com/office/powerpoint/2010/main" val="19311506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5.5 Conducting training outside of state – Implementation</a:t>
            </a:r>
            <a:endParaRPr lang="en-US" dirty="0"/>
          </a:p>
        </p:txBody>
      </p:sp>
      <p:sp>
        <p:nvSpPr>
          <p:cNvPr id="5" name="Content Placeholder 2"/>
          <p:cNvSpPr txBox="1">
            <a:spLocks/>
          </p:cNvSpPr>
          <p:nvPr/>
        </p:nvSpPr>
        <p:spPr>
          <a:xfrm>
            <a:off x="590506" y="1394243"/>
            <a:ext cx="8089900" cy="493340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IN" dirty="0" smtClean="0"/>
          </a:p>
          <a:p>
            <a:r>
              <a:rPr lang="en-IN" dirty="0" smtClean="0"/>
              <a:t>At least to train 200 candidates </a:t>
            </a:r>
          </a:p>
          <a:p>
            <a:endParaRPr lang="en-IN" dirty="0" smtClean="0"/>
          </a:p>
          <a:p>
            <a:r>
              <a:rPr lang="en-IN" dirty="0" smtClean="0"/>
              <a:t>At least 60 days before the training commences – submission of the list of training centres and their addresses</a:t>
            </a:r>
          </a:p>
          <a:p>
            <a:endParaRPr lang="en-IN" dirty="0" smtClean="0"/>
          </a:p>
          <a:p>
            <a:r>
              <a:rPr lang="en-IN" dirty="0" smtClean="0"/>
              <a:t>Submission of proofs of due diligence carried out already. </a:t>
            </a:r>
          </a:p>
          <a:p>
            <a:pPr marL="0" indent="0">
              <a:buFont typeface="Arial" panose="020B0604020202020204" pitchFamily="34" charset="0"/>
              <a:buNone/>
            </a:pPr>
            <a:r>
              <a:rPr lang="en-IN" dirty="0" smtClean="0"/>
              <a:t>                                 </a:t>
            </a:r>
          </a:p>
          <a:p>
            <a:pPr marL="0" indent="0">
              <a:buFont typeface="Arial" panose="020B0604020202020204" pitchFamily="34" charset="0"/>
              <a:buNone/>
            </a:pPr>
            <a:endParaRPr lang="en-IN" dirty="0" smtClean="0"/>
          </a:p>
          <a:p>
            <a:pPr marL="0" indent="0">
              <a:buFont typeface="Arial" panose="020B0604020202020204" pitchFamily="34" charset="0"/>
              <a:buNone/>
            </a:pPr>
            <a:r>
              <a:rPr lang="en-IN" dirty="0" smtClean="0"/>
              <a:t>                                       </a:t>
            </a:r>
          </a:p>
          <a:p>
            <a:pPr marL="0" indent="0">
              <a:buFont typeface="Arial" panose="020B0604020202020204" pitchFamily="34" charset="0"/>
              <a:buNone/>
            </a:pPr>
            <a:r>
              <a:rPr lang="en-IN" dirty="0" smtClean="0"/>
              <a:t>                                          </a:t>
            </a:r>
            <a:r>
              <a:rPr lang="en-IN" dirty="0" err="1" smtClean="0"/>
              <a:t>Pg</a:t>
            </a:r>
            <a:r>
              <a:rPr lang="en-IN" dirty="0" smtClean="0"/>
              <a:t> (88-89 of SOP)</a:t>
            </a:r>
          </a:p>
          <a:p>
            <a:pPr marL="0" indent="0">
              <a:buFont typeface="Arial" panose="020B0604020202020204" pitchFamily="34" charset="0"/>
              <a:buNone/>
            </a:pPr>
            <a:endParaRPr lang="en-IN" dirty="0" smtClean="0"/>
          </a:p>
          <a:p>
            <a:pPr marL="0" indent="0">
              <a:buFont typeface="Arial" panose="020B0604020202020204" pitchFamily="34" charset="0"/>
              <a:buNone/>
            </a:pPr>
            <a:endParaRPr lang="en-IN" dirty="0" smtClean="0"/>
          </a:p>
          <a:p>
            <a:endParaRPr lang="en-US" dirty="0"/>
          </a:p>
        </p:txBody>
      </p:sp>
    </p:spTree>
    <p:extLst>
      <p:ext uri="{BB962C8B-B14F-4D97-AF65-F5344CB8AC3E}">
        <p14:creationId xmlns:p14="http://schemas.microsoft.com/office/powerpoint/2010/main" val="4711015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5.5 Conducting training outside of state – </a:t>
            </a:r>
            <a:r>
              <a:rPr lang="en-IN" dirty="0" smtClean="0"/>
              <a:t>Monitoring </a:t>
            </a:r>
            <a:endParaRPr lang="en-US" dirty="0"/>
          </a:p>
        </p:txBody>
      </p:sp>
      <p:sp>
        <p:nvSpPr>
          <p:cNvPr id="4" name="Content Placeholder 2"/>
          <p:cNvSpPr txBox="1">
            <a:spLocks/>
          </p:cNvSpPr>
          <p:nvPr/>
        </p:nvSpPr>
        <p:spPr>
          <a:xfrm>
            <a:off x="495300" y="1143000"/>
            <a:ext cx="8089900" cy="5230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IN" dirty="0" smtClean="0"/>
          </a:p>
          <a:p>
            <a:r>
              <a:rPr lang="en-IN" dirty="0" smtClean="0"/>
              <a:t>Training Centre within 100 km from state: No change in the monitoring agency</a:t>
            </a:r>
          </a:p>
          <a:p>
            <a:endParaRPr lang="en-IN" dirty="0" smtClean="0"/>
          </a:p>
          <a:p>
            <a:r>
              <a:rPr lang="en-IN" dirty="0" smtClean="0"/>
              <a:t>Training Centre outside 100 km from state : CTSA will be the monitoring agency</a:t>
            </a:r>
          </a:p>
          <a:p>
            <a:endParaRPr lang="en-IN" dirty="0" smtClean="0"/>
          </a:p>
          <a:p>
            <a:pPr lvl="1"/>
            <a:r>
              <a:rPr lang="en-IN" dirty="0" smtClean="0"/>
              <a:t>In case of AAP state : </a:t>
            </a:r>
          </a:p>
          <a:p>
            <a:pPr lvl="2"/>
            <a:r>
              <a:rPr lang="en-IN" dirty="0" smtClean="0"/>
              <a:t>Same TC/Trade – CTSA will consider SRLM report. </a:t>
            </a:r>
          </a:p>
          <a:p>
            <a:pPr lvl="2"/>
            <a:r>
              <a:rPr lang="en-IN" dirty="0" smtClean="0"/>
              <a:t>Different TC/Trade – Separate due diligence will be conducted by CTSA</a:t>
            </a:r>
          </a:p>
          <a:p>
            <a:pPr lvl="2"/>
            <a:r>
              <a:rPr lang="en-IN" dirty="0" smtClean="0"/>
              <a:t>Monitoring fee will be charged accordingly i.e. 1%</a:t>
            </a:r>
          </a:p>
          <a:p>
            <a:pPr marL="914400" lvl="2" indent="0">
              <a:buFont typeface="Arial" panose="020B0604020202020204" pitchFamily="34" charset="0"/>
              <a:buNone/>
            </a:pPr>
            <a:endParaRPr lang="en-IN" dirty="0" smtClean="0"/>
          </a:p>
          <a:p>
            <a:pPr lvl="1"/>
            <a:r>
              <a:rPr lang="en-IN" dirty="0" smtClean="0"/>
              <a:t>In case of Non AAP state : CTSA will be  monitoring the TC </a:t>
            </a:r>
          </a:p>
        </p:txBody>
      </p:sp>
    </p:spTree>
    <p:extLst>
      <p:ext uri="{BB962C8B-B14F-4D97-AF65-F5344CB8AC3E}">
        <p14:creationId xmlns:p14="http://schemas.microsoft.com/office/powerpoint/2010/main" val="2143798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692</TotalTime>
  <Words>2544</Words>
  <Application>Microsoft Office PowerPoint</Application>
  <PresentationFormat>On-screen Show (4:3)</PresentationFormat>
  <Paragraphs>515</Paragraphs>
  <Slides>47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Andale Sans UI</vt:lpstr>
      <vt:lpstr>Arial</vt:lpstr>
      <vt:lpstr>Calibri</vt:lpstr>
      <vt:lpstr>Calibri Light</vt:lpstr>
      <vt:lpstr>Symbol</vt:lpstr>
      <vt:lpstr>Tahoma</vt:lpstr>
      <vt:lpstr>Times</vt:lpstr>
      <vt:lpstr>Times New Roman</vt:lpstr>
      <vt:lpstr>Vrinda</vt:lpstr>
      <vt:lpstr>Custom Design</vt:lpstr>
      <vt:lpstr>Chapter – 5  Training Center</vt:lpstr>
      <vt:lpstr>PowerPoint Presentation</vt:lpstr>
      <vt:lpstr>Outline of Chapter 5 </vt:lpstr>
      <vt:lpstr>5.1.2 Due Diligence </vt:lpstr>
      <vt:lpstr>Student Welcome Kit</vt:lpstr>
      <vt:lpstr>Training Center</vt:lpstr>
      <vt:lpstr>Training Center</vt:lpstr>
      <vt:lpstr>Signage's </vt:lpstr>
      <vt:lpstr>5.1 Opening of a Training center</vt:lpstr>
      <vt:lpstr>List of parameters verified at the time of due diligence (1/8)</vt:lpstr>
      <vt:lpstr>List of parameters verified at the time of due diligence (2/8)</vt:lpstr>
      <vt:lpstr>List of parameters verified at the time of due diligence (3/8)</vt:lpstr>
      <vt:lpstr>PowerPoint Presentation</vt:lpstr>
      <vt:lpstr>List of parameters verified at the time of due diligence (5/8) </vt:lpstr>
      <vt:lpstr>Office room</vt:lpstr>
      <vt:lpstr>List of parameters verified at the time of due diligence (6/8)</vt:lpstr>
      <vt:lpstr>Classroom</vt:lpstr>
      <vt:lpstr>List of parameters verified at the time of due diligence (7/8)</vt:lpstr>
      <vt:lpstr>List of parameters verified at the time of due diligence (8/8)</vt:lpstr>
      <vt:lpstr>Biometric &amp; Reception</vt:lpstr>
      <vt:lpstr>IT LAB</vt:lpstr>
      <vt:lpstr>Contact nos. of Important people</vt:lpstr>
      <vt:lpstr>Fire extinguisher </vt:lpstr>
      <vt:lpstr>Drinking Water </vt:lpstr>
      <vt:lpstr>Due diligence for residential facilities</vt:lpstr>
      <vt:lpstr>PowerPoint Presentation</vt:lpstr>
      <vt:lpstr>PowerPoint Presentation</vt:lpstr>
      <vt:lpstr>PowerPoint Presentation</vt:lpstr>
      <vt:lpstr>Accommodation</vt:lpstr>
      <vt:lpstr>Chapter – 5  Other Aspects of TC</vt:lpstr>
      <vt:lpstr>5.1.1 Look &amp; Feel</vt:lpstr>
      <vt:lpstr>5.1.3 Daily Monitoring </vt:lpstr>
      <vt:lpstr>5.2 Inspection of Training Center</vt:lpstr>
      <vt:lpstr>5.2 Inspection of TC </vt:lpstr>
      <vt:lpstr>Protocol for Inspection of TC </vt:lpstr>
      <vt:lpstr>Protocol for CCTV </vt:lpstr>
      <vt:lpstr>CCTV : Location &amp; Recording </vt:lpstr>
      <vt:lpstr>CCTV : Storage of data</vt:lpstr>
      <vt:lpstr>Screenshot of CCTV video footage</vt:lpstr>
      <vt:lpstr>Protocol for uniform  </vt:lpstr>
      <vt:lpstr>Uniform distribution </vt:lpstr>
      <vt:lpstr>Choice &amp; Distribution of Uniform </vt:lpstr>
      <vt:lpstr>Assessment &amp; Certification </vt:lpstr>
      <vt:lpstr>5.4 Assessment &amp; Certification </vt:lpstr>
      <vt:lpstr>Assessment &amp; Certification (Refer to sub section - 4.7 &amp; 5.4 )</vt:lpstr>
      <vt:lpstr>5.5 Conducting training outside of state – Implementation</vt:lpstr>
      <vt:lpstr>5.5 Conducting training outside of state – Monitoring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Som.Shekhar</dc:creator>
  <cp:lastModifiedBy>RAVI KUMAR GANESAN</cp:lastModifiedBy>
  <cp:revision>49</cp:revision>
  <dcterms:created xsi:type="dcterms:W3CDTF">2014-07-28T14:05:51Z</dcterms:created>
  <dcterms:modified xsi:type="dcterms:W3CDTF">2014-12-06T07:19:08Z</dcterms:modified>
</cp:coreProperties>
</file>