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92" r:id="rId3"/>
    <p:sldId id="257" r:id="rId4"/>
    <p:sldId id="259" r:id="rId5"/>
    <p:sldId id="278" r:id="rId6"/>
    <p:sldId id="279" r:id="rId7"/>
    <p:sldId id="281" r:id="rId8"/>
    <p:sldId id="260" r:id="rId9"/>
    <p:sldId id="282" r:id="rId10"/>
    <p:sldId id="283" r:id="rId11"/>
    <p:sldId id="284" r:id="rId12"/>
    <p:sldId id="286" r:id="rId13"/>
    <p:sldId id="287" r:id="rId14"/>
    <p:sldId id="288" r:id="rId15"/>
    <p:sldId id="291" r:id="rId16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9F9"/>
    <a:srgbClr val="583A84"/>
    <a:srgbClr val="B2B3B3"/>
    <a:srgbClr val="898989"/>
    <a:srgbClr val="D9DADA"/>
    <a:srgbClr val="000099"/>
    <a:srgbClr val="FFCC28"/>
    <a:srgbClr val="D3913D"/>
    <a:srgbClr val="CC8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266" y="66"/>
      </p:cViewPr>
      <p:guideLst>
        <p:guide orient="horz" pos="2160"/>
        <p:guide pos="29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F7AD07-79BC-479A-8934-11102E08763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2A4D4A-D629-45FE-AB57-D14C58C5151F}">
      <dgm:prSet phldrT="[Text]"/>
      <dgm:spPr>
        <a:solidFill>
          <a:srgbClr val="583A84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dirty="0" smtClean="0"/>
            <a:t>Planner</a:t>
          </a:r>
          <a:endParaRPr lang="en-US" dirty="0"/>
        </a:p>
      </dgm:t>
    </dgm:pt>
    <dgm:pt modelId="{3D87B2EE-9568-43C6-B4D0-07F456B8A92C}" type="parTrans" cxnId="{105F4501-775B-48E3-AD45-02F0F3CE4980}">
      <dgm:prSet/>
      <dgm:spPr/>
      <dgm:t>
        <a:bodyPr/>
        <a:lstStyle/>
        <a:p>
          <a:endParaRPr lang="en-US"/>
        </a:p>
      </dgm:t>
    </dgm:pt>
    <dgm:pt modelId="{4E63D06F-6A68-4D32-B17D-B43B149744C0}" type="sibTrans" cxnId="{105F4501-775B-48E3-AD45-02F0F3CE4980}">
      <dgm:prSet/>
      <dgm:spPr/>
      <dgm:t>
        <a:bodyPr/>
        <a:lstStyle/>
        <a:p>
          <a:endParaRPr lang="en-US"/>
        </a:p>
      </dgm:t>
    </dgm:pt>
    <dgm:pt modelId="{8505D6E0-299E-4206-BBAD-5DBE57EA2032}">
      <dgm:prSet phldrT="[Text]"/>
      <dgm:spPr>
        <a:solidFill>
          <a:srgbClr val="CBC9F9">
            <a:alpha val="89804"/>
          </a:srgbClr>
        </a:solidFill>
      </dgm:spPr>
      <dgm:t>
        <a:bodyPr/>
        <a:lstStyle/>
        <a:p>
          <a:r>
            <a:rPr lang="en-US" dirty="0" smtClean="0"/>
            <a:t>Training Plan</a:t>
          </a:r>
          <a:endParaRPr lang="en-US" dirty="0"/>
        </a:p>
      </dgm:t>
    </dgm:pt>
    <dgm:pt modelId="{A943B2CA-DB64-4C49-9805-619B92034E93}" type="parTrans" cxnId="{F945747F-9915-429A-9E80-190D1EAECD77}">
      <dgm:prSet/>
      <dgm:spPr/>
      <dgm:t>
        <a:bodyPr/>
        <a:lstStyle/>
        <a:p>
          <a:endParaRPr lang="en-US"/>
        </a:p>
      </dgm:t>
    </dgm:pt>
    <dgm:pt modelId="{DE153002-1DDA-437F-B222-C5836EDDD5F8}" type="sibTrans" cxnId="{F945747F-9915-429A-9E80-190D1EAECD77}">
      <dgm:prSet/>
      <dgm:spPr/>
      <dgm:t>
        <a:bodyPr/>
        <a:lstStyle/>
        <a:p>
          <a:endParaRPr lang="en-US"/>
        </a:p>
      </dgm:t>
    </dgm:pt>
    <dgm:pt modelId="{E4000336-5FDD-4376-AD62-605633B5A070}">
      <dgm:prSet phldrT="[Text]"/>
      <dgm:spPr>
        <a:solidFill>
          <a:srgbClr val="583A84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dirty="0" smtClean="0"/>
            <a:t>Curriculum	</a:t>
          </a:r>
          <a:endParaRPr lang="en-US" dirty="0"/>
        </a:p>
      </dgm:t>
    </dgm:pt>
    <dgm:pt modelId="{E70F58B8-A051-4179-82DD-F91307170832}" type="parTrans" cxnId="{1463D429-E86A-47EA-8B63-408C5E66ED80}">
      <dgm:prSet/>
      <dgm:spPr/>
      <dgm:t>
        <a:bodyPr/>
        <a:lstStyle/>
        <a:p>
          <a:endParaRPr lang="en-US"/>
        </a:p>
      </dgm:t>
    </dgm:pt>
    <dgm:pt modelId="{2C644BCA-68F3-4FD1-B497-062DBE2F5BF2}" type="sibTrans" cxnId="{1463D429-E86A-47EA-8B63-408C5E66ED80}">
      <dgm:prSet/>
      <dgm:spPr/>
      <dgm:t>
        <a:bodyPr/>
        <a:lstStyle/>
        <a:p>
          <a:endParaRPr lang="en-US"/>
        </a:p>
      </dgm:t>
    </dgm:pt>
    <dgm:pt modelId="{FBC504AE-426F-4866-84ED-3103A9D94C66}">
      <dgm:prSet phldrT="[Text]"/>
      <dgm:spPr>
        <a:solidFill>
          <a:srgbClr val="CBC9F9">
            <a:alpha val="89804"/>
          </a:srgbClr>
        </a:solidFill>
      </dgm:spPr>
      <dgm:t>
        <a:bodyPr/>
        <a:lstStyle/>
        <a:p>
          <a:r>
            <a:rPr lang="en-US" dirty="0" smtClean="0"/>
            <a:t>Domain Curriculum</a:t>
          </a:r>
          <a:endParaRPr lang="en-US" dirty="0"/>
        </a:p>
      </dgm:t>
    </dgm:pt>
    <dgm:pt modelId="{66D6C48E-0EE6-468E-A1E6-62B4784F0A62}" type="parTrans" cxnId="{5F11D343-3D3A-4F55-A1CC-0DE7289F0C00}">
      <dgm:prSet/>
      <dgm:spPr/>
      <dgm:t>
        <a:bodyPr/>
        <a:lstStyle/>
        <a:p>
          <a:endParaRPr lang="en-US"/>
        </a:p>
      </dgm:t>
    </dgm:pt>
    <dgm:pt modelId="{E539F90C-01DF-4E5C-8FF7-4B60EC1B7236}" type="sibTrans" cxnId="{5F11D343-3D3A-4F55-A1CC-0DE7289F0C00}">
      <dgm:prSet/>
      <dgm:spPr/>
      <dgm:t>
        <a:bodyPr/>
        <a:lstStyle/>
        <a:p>
          <a:endParaRPr lang="en-US"/>
        </a:p>
      </dgm:t>
    </dgm:pt>
    <dgm:pt modelId="{720A2DDE-6234-4E43-A6D0-02EDBD1AC67F}">
      <dgm:prSet phldrT="[Text]"/>
      <dgm:spPr>
        <a:solidFill>
          <a:srgbClr val="583A84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dirty="0" smtClean="0"/>
            <a:t>Assessment &amp; Certification</a:t>
          </a:r>
          <a:endParaRPr lang="en-US" dirty="0"/>
        </a:p>
      </dgm:t>
    </dgm:pt>
    <dgm:pt modelId="{3505EF9F-C4BE-44F6-8A1D-847CB3C80C5E}" type="parTrans" cxnId="{7ABB1AB4-7304-4D1C-BA52-A91DCCA6BB2E}">
      <dgm:prSet/>
      <dgm:spPr/>
      <dgm:t>
        <a:bodyPr/>
        <a:lstStyle/>
        <a:p>
          <a:endParaRPr lang="en-US"/>
        </a:p>
      </dgm:t>
    </dgm:pt>
    <dgm:pt modelId="{A3019DAE-495A-42DC-8190-6626D414FA57}" type="sibTrans" cxnId="{7ABB1AB4-7304-4D1C-BA52-A91DCCA6BB2E}">
      <dgm:prSet/>
      <dgm:spPr/>
      <dgm:t>
        <a:bodyPr/>
        <a:lstStyle/>
        <a:p>
          <a:endParaRPr lang="en-US"/>
        </a:p>
      </dgm:t>
    </dgm:pt>
    <dgm:pt modelId="{79A77308-01B7-4027-AA44-8E15461AC4CD}">
      <dgm:prSet phldrT="[Text]"/>
      <dgm:spPr>
        <a:solidFill>
          <a:srgbClr val="CBC9F9">
            <a:alpha val="89804"/>
          </a:srgbClr>
        </a:solidFill>
      </dgm:spPr>
      <dgm:t>
        <a:bodyPr/>
        <a:lstStyle/>
        <a:p>
          <a:r>
            <a:rPr lang="en-US" dirty="0" smtClean="0"/>
            <a:t>Outline of assessment and certifying</a:t>
          </a:r>
          <a:endParaRPr lang="en-US" dirty="0"/>
        </a:p>
      </dgm:t>
    </dgm:pt>
    <dgm:pt modelId="{EBFAB088-6296-48E3-B3BF-E2F64B3C35C4}" type="parTrans" cxnId="{993E8ED5-4E8B-4AB6-BC28-7501CB3215DD}">
      <dgm:prSet/>
      <dgm:spPr/>
      <dgm:t>
        <a:bodyPr/>
        <a:lstStyle/>
        <a:p>
          <a:endParaRPr lang="en-US"/>
        </a:p>
      </dgm:t>
    </dgm:pt>
    <dgm:pt modelId="{3C9EF59B-931B-43A9-9958-5000854468E0}" type="sibTrans" cxnId="{993E8ED5-4E8B-4AB6-BC28-7501CB3215DD}">
      <dgm:prSet/>
      <dgm:spPr/>
      <dgm:t>
        <a:bodyPr/>
        <a:lstStyle/>
        <a:p>
          <a:endParaRPr lang="en-US"/>
        </a:p>
      </dgm:t>
    </dgm:pt>
    <dgm:pt modelId="{E6BF44D9-4465-4552-A970-4740009D5161}">
      <dgm:prSet/>
      <dgm:spPr>
        <a:solidFill>
          <a:srgbClr val="CBC9F9">
            <a:alpha val="89804"/>
          </a:srgbClr>
        </a:solidFill>
      </dgm:spPr>
      <dgm:t>
        <a:bodyPr/>
        <a:lstStyle/>
        <a:p>
          <a:r>
            <a:rPr lang="en-US" dirty="0" smtClean="0"/>
            <a:t>Activity cum lesson Planner</a:t>
          </a:r>
          <a:endParaRPr lang="en-US" dirty="0"/>
        </a:p>
      </dgm:t>
    </dgm:pt>
    <dgm:pt modelId="{42C071C7-E5C9-4BE2-8D26-10D6673644CB}" type="parTrans" cxnId="{00A50A3F-5FDD-4449-BA1B-27EB6E85F354}">
      <dgm:prSet/>
      <dgm:spPr/>
      <dgm:t>
        <a:bodyPr/>
        <a:lstStyle/>
        <a:p>
          <a:endParaRPr lang="en-US"/>
        </a:p>
      </dgm:t>
    </dgm:pt>
    <dgm:pt modelId="{FFA98587-1450-4A24-B338-FD96A6ECCB58}" type="sibTrans" cxnId="{00A50A3F-5FDD-4449-BA1B-27EB6E85F354}">
      <dgm:prSet/>
      <dgm:spPr/>
      <dgm:t>
        <a:bodyPr/>
        <a:lstStyle/>
        <a:p>
          <a:endParaRPr lang="en-US"/>
        </a:p>
      </dgm:t>
    </dgm:pt>
    <dgm:pt modelId="{97AFD055-2FBF-46AB-B47A-B7D9214F438B}">
      <dgm:prSet/>
      <dgm:spPr>
        <a:solidFill>
          <a:srgbClr val="CBC9F9">
            <a:alpha val="89804"/>
          </a:srgbClr>
        </a:solidFill>
      </dgm:spPr>
      <dgm:t>
        <a:bodyPr/>
        <a:lstStyle/>
        <a:p>
          <a:r>
            <a:rPr lang="en-US" dirty="0" smtClean="0"/>
            <a:t>Non - Domain Curriculum</a:t>
          </a:r>
          <a:endParaRPr lang="en-US" dirty="0"/>
        </a:p>
      </dgm:t>
    </dgm:pt>
    <dgm:pt modelId="{7E63E868-6F1C-40C0-BD3F-2A136FD151F3}" type="parTrans" cxnId="{4DFBB051-D526-4D6A-89D5-61D29C528227}">
      <dgm:prSet/>
      <dgm:spPr/>
      <dgm:t>
        <a:bodyPr/>
        <a:lstStyle/>
        <a:p>
          <a:endParaRPr lang="en-US"/>
        </a:p>
      </dgm:t>
    </dgm:pt>
    <dgm:pt modelId="{57F5F3DF-7B85-4342-BB56-1410524239E4}" type="sibTrans" cxnId="{4DFBB051-D526-4D6A-89D5-61D29C528227}">
      <dgm:prSet/>
      <dgm:spPr/>
      <dgm:t>
        <a:bodyPr/>
        <a:lstStyle/>
        <a:p>
          <a:endParaRPr lang="en-US"/>
        </a:p>
      </dgm:t>
    </dgm:pt>
    <dgm:pt modelId="{38431F3F-8099-4218-A00E-55803E0F1652}">
      <dgm:prSet/>
      <dgm:spPr>
        <a:solidFill>
          <a:srgbClr val="583A84"/>
        </a:solidFill>
      </dgm:spPr>
      <dgm:t>
        <a:bodyPr/>
        <a:lstStyle/>
        <a:p>
          <a:r>
            <a:rPr lang="en-US" dirty="0" smtClean="0"/>
            <a:t>Others</a:t>
          </a:r>
          <a:endParaRPr lang="en-US" dirty="0"/>
        </a:p>
      </dgm:t>
    </dgm:pt>
    <dgm:pt modelId="{8FCA47A8-0189-413B-B5AA-FA27F5B6E26D}" type="parTrans" cxnId="{D8FCA488-4971-4F09-B6C8-FD61F194B863}">
      <dgm:prSet/>
      <dgm:spPr/>
      <dgm:t>
        <a:bodyPr/>
        <a:lstStyle/>
        <a:p>
          <a:endParaRPr lang="en-US"/>
        </a:p>
      </dgm:t>
    </dgm:pt>
    <dgm:pt modelId="{C6F87531-649D-41C8-A450-3398087514B1}" type="sibTrans" cxnId="{D8FCA488-4971-4F09-B6C8-FD61F194B863}">
      <dgm:prSet/>
      <dgm:spPr/>
      <dgm:t>
        <a:bodyPr/>
        <a:lstStyle/>
        <a:p>
          <a:endParaRPr lang="en-US"/>
        </a:p>
      </dgm:t>
    </dgm:pt>
    <dgm:pt modelId="{BA1D9818-81C5-432A-A0F2-BC2880C191DD}">
      <dgm:prSet/>
      <dgm:spPr>
        <a:solidFill>
          <a:srgbClr val="CBC9F9">
            <a:alpha val="89804"/>
          </a:srgbClr>
        </a:solidFill>
      </dgm:spPr>
      <dgm:t>
        <a:bodyPr/>
        <a:lstStyle/>
        <a:p>
          <a:r>
            <a:rPr lang="en-US" dirty="0" smtClean="0"/>
            <a:t>Finishing and Work readiness module</a:t>
          </a:r>
          <a:endParaRPr lang="en-US" dirty="0"/>
        </a:p>
      </dgm:t>
    </dgm:pt>
    <dgm:pt modelId="{79170798-74D9-45F7-B244-DC096FF09EB5}" type="parTrans" cxnId="{DCF7531C-39CF-4995-BE7A-C4479B49DD2D}">
      <dgm:prSet/>
      <dgm:spPr/>
    </dgm:pt>
    <dgm:pt modelId="{E1A7A949-035E-4C9C-9552-BD98A068BD0C}" type="sibTrans" cxnId="{DCF7531C-39CF-4995-BE7A-C4479B49DD2D}">
      <dgm:prSet/>
      <dgm:spPr/>
    </dgm:pt>
    <dgm:pt modelId="{09A1F244-E5DD-4EAA-BBFF-57C458EFA4DB}">
      <dgm:prSet/>
      <dgm:spPr>
        <a:solidFill>
          <a:srgbClr val="CBC9F9">
            <a:alpha val="89804"/>
          </a:srgbClr>
        </a:solidFill>
      </dgm:spPr>
      <dgm:t>
        <a:bodyPr/>
        <a:lstStyle/>
        <a:p>
          <a:r>
            <a:rPr lang="en-US" dirty="0" smtClean="0"/>
            <a:t>OJT plan</a:t>
          </a:r>
          <a:endParaRPr lang="en-US" dirty="0"/>
        </a:p>
      </dgm:t>
    </dgm:pt>
    <dgm:pt modelId="{CBADA47D-4E34-4135-A499-641DE31645F6}" type="parTrans" cxnId="{3DAFF27D-4711-431A-B507-CFB958F0F5A7}">
      <dgm:prSet/>
      <dgm:spPr/>
    </dgm:pt>
    <dgm:pt modelId="{643D9B00-EC7D-4335-B7B5-FC42CB26C089}" type="sibTrans" cxnId="{3DAFF27D-4711-431A-B507-CFB958F0F5A7}">
      <dgm:prSet/>
      <dgm:spPr/>
    </dgm:pt>
    <dgm:pt modelId="{7FC42D5C-2F98-49D7-A657-519377DBC556}">
      <dgm:prSet/>
      <dgm:spPr>
        <a:solidFill>
          <a:srgbClr val="CBC9F9">
            <a:alpha val="90000"/>
          </a:srgbClr>
        </a:solidFill>
      </dgm:spPr>
      <dgm:t>
        <a:bodyPr/>
        <a:lstStyle/>
        <a:p>
          <a:r>
            <a:rPr lang="en-US" dirty="0" smtClean="0"/>
            <a:t>Protocol for managing tablets and electronic content</a:t>
          </a:r>
          <a:endParaRPr lang="en-US" dirty="0"/>
        </a:p>
      </dgm:t>
    </dgm:pt>
    <dgm:pt modelId="{98F5FC96-7BBE-4E8A-90BC-77BCA8FBE0E5}" type="parTrans" cxnId="{6A476152-6D9B-4FA8-B688-B291736BFD1F}">
      <dgm:prSet/>
      <dgm:spPr/>
    </dgm:pt>
    <dgm:pt modelId="{D2AD754B-5181-4180-9141-DBF9C394E4A9}" type="sibTrans" cxnId="{6A476152-6D9B-4FA8-B688-B291736BFD1F}">
      <dgm:prSet/>
      <dgm:spPr/>
    </dgm:pt>
    <dgm:pt modelId="{7032C3D0-A5A5-4073-9677-D2748F0BDB87}">
      <dgm:prSet/>
      <dgm:spPr>
        <a:solidFill>
          <a:srgbClr val="CBC9F9">
            <a:alpha val="90000"/>
          </a:srgbClr>
        </a:solidFill>
      </dgm:spPr>
      <dgm:t>
        <a:bodyPr/>
        <a:lstStyle/>
        <a:p>
          <a:r>
            <a:rPr lang="en-US" dirty="0" smtClean="0"/>
            <a:t>Distance education using live studio based broadcasts</a:t>
          </a:r>
          <a:endParaRPr lang="en-US" dirty="0"/>
        </a:p>
      </dgm:t>
    </dgm:pt>
    <dgm:pt modelId="{AE363FB5-36D7-4C4A-A8D5-1330AE4C7502}" type="parTrans" cxnId="{EA53446A-6DB6-4293-A363-11863D596468}">
      <dgm:prSet/>
      <dgm:spPr/>
    </dgm:pt>
    <dgm:pt modelId="{34BFB138-CC8C-4630-8AFD-8F20D174A9AB}" type="sibTrans" cxnId="{EA53446A-6DB6-4293-A363-11863D596468}">
      <dgm:prSet/>
      <dgm:spPr/>
    </dgm:pt>
    <dgm:pt modelId="{05D528E0-45E5-4A49-8FA2-44A8AB6A8325}" type="pres">
      <dgm:prSet presAssocID="{72F7AD07-79BC-479A-8934-11102E0876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077D6D-EE56-4A1D-A67C-9C18596A42A6}" type="pres">
      <dgm:prSet presAssocID="{C62A4D4A-D629-45FE-AB57-D14C58C5151F}" presName="composite" presStyleCnt="0"/>
      <dgm:spPr/>
    </dgm:pt>
    <dgm:pt modelId="{61E60F6F-8580-4CBA-AEA2-8462EDA4CED8}" type="pres">
      <dgm:prSet presAssocID="{C62A4D4A-D629-45FE-AB57-D14C58C5151F}" presName="parTx" presStyleLbl="alignNode1" presStyleIdx="0" presStyleCnt="4" custLinFactNeighborX="7801" custLinFactNeighborY="-18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089862-2253-478B-B6B0-4E2E1ECFE5B5}" type="pres">
      <dgm:prSet presAssocID="{C62A4D4A-D629-45FE-AB57-D14C58C5151F}" presName="desTx" presStyleLbl="alignAccFollowNode1" presStyleIdx="0" presStyleCnt="4" custLinFactNeighborX="9101" custLinFactNeighborY="4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1092A-663C-4BCC-A2CB-1C359837E0EB}" type="pres">
      <dgm:prSet presAssocID="{4E63D06F-6A68-4D32-B17D-B43B149744C0}" presName="space" presStyleCnt="0"/>
      <dgm:spPr/>
    </dgm:pt>
    <dgm:pt modelId="{761AF748-7434-4F0C-9FCE-94B1A0DE0D9F}" type="pres">
      <dgm:prSet presAssocID="{E4000336-5FDD-4376-AD62-605633B5A070}" presName="composite" presStyleCnt="0"/>
      <dgm:spPr/>
    </dgm:pt>
    <dgm:pt modelId="{B7FB82D8-61F6-4734-9E4A-20489B465D52}" type="pres">
      <dgm:prSet presAssocID="{E4000336-5FDD-4376-AD62-605633B5A07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A46E3-5F15-45BB-B2A6-2E88DB2F4475}" type="pres">
      <dgm:prSet presAssocID="{E4000336-5FDD-4376-AD62-605633B5A070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908C2A-275D-4D23-8B1A-B12283D0C6F9}" type="pres">
      <dgm:prSet presAssocID="{2C644BCA-68F3-4FD1-B497-062DBE2F5BF2}" presName="space" presStyleCnt="0"/>
      <dgm:spPr/>
    </dgm:pt>
    <dgm:pt modelId="{A99D3054-273E-4DE9-BC02-94F9F1F1009E}" type="pres">
      <dgm:prSet presAssocID="{720A2DDE-6234-4E43-A6D0-02EDBD1AC67F}" presName="composite" presStyleCnt="0"/>
      <dgm:spPr/>
    </dgm:pt>
    <dgm:pt modelId="{48C18F5A-2B29-4121-88C8-D5F8D185E476}" type="pres">
      <dgm:prSet presAssocID="{720A2DDE-6234-4E43-A6D0-02EDBD1AC67F}" presName="parTx" presStyleLbl="alignNode1" presStyleIdx="2" presStyleCnt="4" custScaleY="90909" custLinFactNeighborX="-9500" custLinFactNeighborY="-51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DEFF09-D760-4980-A260-888AE2587514}" type="pres">
      <dgm:prSet presAssocID="{720A2DDE-6234-4E43-A6D0-02EDBD1AC67F}" presName="desTx" presStyleLbl="alignAccFollowNode1" presStyleIdx="2" presStyleCnt="4" custLinFactNeighborX="-77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75E939-56C9-4595-9167-EBB5CDAD454A}" type="pres">
      <dgm:prSet presAssocID="{A3019DAE-495A-42DC-8190-6626D414FA57}" presName="space" presStyleCnt="0"/>
      <dgm:spPr/>
    </dgm:pt>
    <dgm:pt modelId="{0AD74FFA-E29E-4031-91B3-0DF8E7719187}" type="pres">
      <dgm:prSet presAssocID="{38431F3F-8099-4218-A00E-55803E0F1652}" presName="composite" presStyleCnt="0"/>
      <dgm:spPr/>
    </dgm:pt>
    <dgm:pt modelId="{8330D7E1-0D79-44A9-832D-C96E91EE6730}" type="pres">
      <dgm:prSet presAssocID="{38431F3F-8099-4218-A00E-55803E0F1652}" presName="parTx" presStyleLbl="alignNode1" presStyleIdx="3" presStyleCnt="4" custLinFactNeighborX="-11051" custLinFactNeighborY="-18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3A2B1E-CD0E-4753-B61B-03AE74740CC8}" type="pres">
      <dgm:prSet presAssocID="{38431F3F-8099-4218-A00E-55803E0F1652}" presName="desTx" presStyleLbl="alignAccFollowNode1" presStyleIdx="3" presStyleCnt="4" custScaleX="95546" custLinFactNeighborX="-12351" custLinFactNeighborY="-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A9C3D9-1A4C-4F80-A5F8-DA0952FAD24B}" type="presOf" srcId="{BA1D9818-81C5-432A-A0F2-BC2880C191DD}" destId="{C06A46E3-5F15-45BB-B2A6-2E88DB2F4475}" srcOrd="0" destOrd="2" presId="urn:microsoft.com/office/officeart/2005/8/layout/hList1"/>
    <dgm:cxn modelId="{5F11D343-3D3A-4F55-A1CC-0DE7289F0C00}" srcId="{E4000336-5FDD-4376-AD62-605633B5A070}" destId="{FBC504AE-426F-4866-84ED-3103A9D94C66}" srcOrd="0" destOrd="0" parTransId="{66D6C48E-0EE6-468E-A1E6-62B4784F0A62}" sibTransId="{E539F90C-01DF-4E5C-8FF7-4B60EC1B7236}"/>
    <dgm:cxn modelId="{2F60994A-E3A6-4D73-8288-ED585073C529}" type="presOf" srcId="{79A77308-01B7-4027-AA44-8E15461AC4CD}" destId="{08DEFF09-D760-4980-A260-888AE2587514}" srcOrd="0" destOrd="0" presId="urn:microsoft.com/office/officeart/2005/8/layout/hList1"/>
    <dgm:cxn modelId="{D8A7AC69-87F8-40C7-9EFE-1C40FBD7E5FC}" type="presOf" srcId="{38431F3F-8099-4218-A00E-55803E0F1652}" destId="{8330D7E1-0D79-44A9-832D-C96E91EE6730}" srcOrd="0" destOrd="0" presId="urn:microsoft.com/office/officeart/2005/8/layout/hList1"/>
    <dgm:cxn modelId="{7175F49B-A479-4F56-8C43-2A20F6BA81AB}" type="presOf" srcId="{E4000336-5FDD-4376-AD62-605633B5A070}" destId="{B7FB82D8-61F6-4734-9E4A-20489B465D52}" srcOrd="0" destOrd="0" presId="urn:microsoft.com/office/officeart/2005/8/layout/hList1"/>
    <dgm:cxn modelId="{39C747E8-4778-4B58-A7E8-BF745482EE97}" type="presOf" srcId="{FBC504AE-426F-4866-84ED-3103A9D94C66}" destId="{C06A46E3-5F15-45BB-B2A6-2E88DB2F4475}" srcOrd="0" destOrd="0" presId="urn:microsoft.com/office/officeart/2005/8/layout/hList1"/>
    <dgm:cxn modelId="{4DFBB051-D526-4D6A-89D5-61D29C528227}" srcId="{E4000336-5FDD-4376-AD62-605633B5A070}" destId="{97AFD055-2FBF-46AB-B47A-B7D9214F438B}" srcOrd="1" destOrd="0" parTransId="{7E63E868-6F1C-40C0-BD3F-2A136FD151F3}" sibTransId="{57F5F3DF-7B85-4342-BB56-1410524239E4}"/>
    <dgm:cxn modelId="{F0C8944F-1391-4DF8-B5FF-CBF751DF2A2A}" type="presOf" srcId="{E6BF44D9-4465-4552-A970-4740009D5161}" destId="{72089862-2253-478B-B6B0-4E2E1ECFE5B5}" srcOrd="0" destOrd="1" presId="urn:microsoft.com/office/officeart/2005/8/layout/hList1"/>
    <dgm:cxn modelId="{AA94514D-8F92-443B-BBC3-CB4D3A180F2E}" type="presOf" srcId="{720A2DDE-6234-4E43-A6D0-02EDBD1AC67F}" destId="{48C18F5A-2B29-4121-88C8-D5F8D185E476}" srcOrd="0" destOrd="0" presId="urn:microsoft.com/office/officeart/2005/8/layout/hList1"/>
    <dgm:cxn modelId="{EA53446A-6DB6-4293-A363-11863D596468}" srcId="{38431F3F-8099-4218-A00E-55803E0F1652}" destId="{7032C3D0-A5A5-4073-9677-D2748F0BDB87}" srcOrd="1" destOrd="0" parTransId="{AE363FB5-36D7-4C4A-A8D5-1330AE4C7502}" sibTransId="{34BFB138-CC8C-4630-8AFD-8F20D174A9AB}"/>
    <dgm:cxn modelId="{D8FCA488-4971-4F09-B6C8-FD61F194B863}" srcId="{72F7AD07-79BC-479A-8934-11102E087634}" destId="{38431F3F-8099-4218-A00E-55803E0F1652}" srcOrd="3" destOrd="0" parTransId="{8FCA47A8-0189-413B-B5AA-FA27F5B6E26D}" sibTransId="{C6F87531-649D-41C8-A450-3398087514B1}"/>
    <dgm:cxn modelId="{F945747F-9915-429A-9E80-190D1EAECD77}" srcId="{C62A4D4A-D629-45FE-AB57-D14C58C5151F}" destId="{8505D6E0-299E-4206-BBAD-5DBE57EA2032}" srcOrd="0" destOrd="0" parTransId="{A943B2CA-DB64-4C49-9805-619B92034E93}" sibTransId="{DE153002-1DDA-437F-B222-C5836EDDD5F8}"/>
    <dgm:cxn modelId="{7BA6C3C8-B343-45DD-8F48-2E7D37264571}" type="presOf" srcId="{7032C3D0-A5A5-4073-9677-D2748F0BDB87}" destId="{583A2B1E-CD0E-4753-B61B-03AE74740CC8}" srcOrd="0" destOrd="1" presId="urn:microsoft.com/office/officeart/2005/8/layout/hList1"/>
    <dgm:cxn modelId="{5F4AA76F-4BB3-45D1-9A5D-22C3566D0836}" type="presOf" srcId="{C62A4D4A-D629-45FE-AB57-D14C58C5151F}" destId="{61E60F6F-8580-4CBA-AEA2-8462EDA4CED8}" srcOrd="0" destOrd="0" presId="urn:microsoft.com/office/officeart/2005/8/layout/hList1"/>
    <dgm:cxn modelId="{6A476152-6D9B-4FA8-B688-B291736BFD1F}" srcId="{38431F3F-8099-4218-A00E-55803E0F1652}" destId="{7FC42D5C-2F98-49D7-A657-519377DBC556}" srcOrd="0" destOrd="0" parTransId="{98F5FC96-7BBE-4E8A-90BC-77BCA8FBE0E5}" sibTransId="{D2AD754B-5181-4180-9141-DBF9C394E4A9}"/>
    <dgm:cxn modelId="{1463D429-E86A-47EA-8B63-408C5E66ED80}" srcId="{72F7AD07-79BC-479A-8934-11102E087634}" destId="{E4000336-5FDD-4376-AD62-605633B5A070}" srcOrd="1" destOrd="0" parTransId="{E70F58B8-A051-4179-82DD-F91307170832}" sibTransId="{2C644BCA-68F3-4FD1-B497-062DBE2F5BF2}"/>
    <dgm:cxn modelId="{3DAFF27D-4711-431A-B507-CFB958F0F5A7}" srcId="{E4000336-5FDD-4376-AD62-605633B5A070}" destId="{09A1F244-E5DD-4EAA-BBFF-57C458EFA4DB}" srcOrd="3" destOrd="0" parTransId="{CBADA47D-4E34-4135-A499-641DE31645F6}" sibTransId="{643D9B00-EC7D-4335-B7B5-FC42CB26C089}"/>
    <dgm:cxn modelId="{05D331D0-9B64-47A0-8A99-28CBEF93DE9E}" type="presOf" srcId="{09A1F244-E5DD-4EAA-BBFF-57C458EFA4DB}" destId="{C06A46E3-5F15-45BB-B2A6-2E88DB2F4475}" srcOrd="0" destOrd="3" presId="urn:microsoft.com/office/officeart/2005/8/layout/hList1"/>
    <dgm:cxn modelId="{993E8ED5-4E8B-4AB6-BC28-7501CB3215DD}" srcId="{720A2DDE-6234-4E43-A6D0-02EDBD1AC67F}" destId="{79A77308-01B7-4027-AA44-8E15461AC4CD}" srcOrd="0" destOrd="0" parTransId="{EBFAB088-6296-48E3-B3BF-E2F64B3C35C4}" sibTransId="{3C9EF59B-931B-43A9-9958-5000854468E0}"/>
    <dgm:cxn modelId="{51CA6271-A1B2-41D6-9821-D54345D9997D}" type="presOf" srcId="{72F7AD07-79BC-479A-8934-11102E087634}" destId="{05D528E0-45E5-4A49-8FA2-44A8AB6A8325}" srcOrd="0" destOrd="0" presId="urn:microsoft.com/office/officeart/2005/8/layout/hList1"/>
    <dgm:cxn modelId="{DCF08E80-1B23-4392-BA35-4435CF49E83B}" type="presOf" srcId="{97AFD055-2FBF-46AB-B47A-B7D9214F438B}" destId="{C06A46E3-5F15-45BB-B2A6-2E88DB2F4475}" srcOrd="0" destOrd="1" presId="urn:microsoft.com/office/officeart/2005/8/layout/hList1"/>
    <dgm:cxn modelId="{825A6B43-E642-46A4-A30B-6458A42490FC}" type="presOf" srcId="{7FC42D5C-2F98-49D7-A657-519377DBC556}" destId="{583A2B1E-CD0E-4753-B61B-03AE74740CC8}" srcOrd="0" destOrd="0" presId="urn:microsoft.com/office/officeart/2005/8/layout/hList1"/>
    <dgm:cxn modelId="{DCF7531C-39CF-4995-BE7A-C4479B49DD2D}" srcId="{E4000336-5FDD-4376-AD62-605633B5A070}" destId="{BA1D9818-81C5-432A-A0F2-BC2880C191DD}" srcOrd="2" destOrd="0" parTransId="{79170798-74D9-45F7-B244-DC096FF09EB5}" sibTransId="{E1A7A949-035E-4C9C-9552-BD98A068BD0C}"/>
    <dgm:cxn modelId="{7ABB1AB4-7304-4D1C-BA52-A91DCCA6BB2E}" srcId="{72F7AD07-79BC-479A-8934-11102E087634}" destId="{720A2DDE-6234-4E43-A6D0-02EDBD1AC67F}" srcOrd="2" destOrd="0" parTransId="{3505EF9F-C4BE-44F6-8A1D-847CB3C80C5E}" sibTransId="{A3019DAE-495A-42DC-8190-6626D414FA57}"/>
    <dgm:cxn modelId="{105F4501-775B-48E3-AD45-02F0F3CE4980}" srcId="{72F7AD07-79BC-479A-8934-11102E087634}" destId="{C62A4D4A-D629-45FE-AB57-D14C58C5151F}" srcOrd="0" destOrd="0" parTransId="{3D87B2EE-9568-43C6-B4D0-07F456B8A92C}" sibTransId="{4E63D06F-6A68-4D32-B17D-B43B149744C0}"/>
    <dgm:cxn modelId="{00A50A3F-5FDD-4449-BA1B-27EB6E85F354}" srcId="{C62A4D4A-D629-45FE-AB57-D14C58C5151F}" destId="{E6BF44D9-4465-4552-A970-4740009D5161}" srcOrd="1" destOrd="0" parTransId="{42C071C7-E5C9-4BE2-8D26-10D6673644CB}" sibTransId="{FFA98587-1450-4A24-B338-FD96A6ECCB58}"/>
    <dgm:cxn modelId="{CD963E2D-7CB2-41DD-B836-5AB905E9FF62}" type="presOf" srcId="{8505D6E0-299E-4206-BBAD-5DBE57EA2032}" destId="{72089862-2253-478B-B6B0-4E2E1ECFE5B5}" srcOrd="0" destOrd="0" presId="urn:microsoft.com/office/officeart/2005/8/layout/hList1"/>
    <dgm:cxn modelId="{B12F08EB-1D9B-4E6E-9122-29B18D404DCE}" type="presParOf" srcId="{05D528E0-45E5-4A49-8FA2-44A8AB6A8325}" destId="{E5077D6D-EE56-4A1D-A67C-9C18596A42A6}" srcOrd="0" destOrd="0" presId="urn:microsoft.com/office/officeart/2005/8/layout/hList1"/>
    <dgm:cxn modelId="{15CD37AB-B698-400E-A81D-9074220FA995}" type="presParOf" srcId="{E5077D6D-EE56-4A1D-A67C-9C18596A42A6}" destId="{61E60F6F-8580-4CBA-AEA2-8462EDA4CED8}" srcOrd="0" destOrd="0" presId="urn:microsoft.com/office/officeart/2005/8/layout/hList1"/>
    <dgm:cxn modelId="{DEA3A68C-DE5B-4C14-BCA5-DF8114F1770B}" type="presParOf" srcId="{E5077D6D-EE56-4A1D-A67C-9C18596A42A6}" destId="{72089862-2253-478B-B6B0-4E2E1ECFE5B5}" srcOrd="1" destOrd="0" presId="urn:microsoft.com/office/officeart/2005/8/layout/hList1"/>
    <dgm:cxn modelId="{05B0362F-92E4-4643-B0BD-B8D7725C2CDD}" type="presParOf" srcId="{05D528E0-45E5-4A49-8FA2-44A8AB6A8325}" destId="{4991092A-663C-4BCC-A2CB-1C359837E0EB}" srcOrd="1" destOrd="0" presId="urn:microsoft.com/office/officeart/2005/8/layout/hList1"/>
    <dgm:cxn modelId="{30439BFB-749A-4198-B78E-8C03C557DA6B}" type="presParOf" srcId="{05D528E0-45E5-4A49-8FA2-44A8AB6A8325}" destId="{761AF748-7434-4F0C-9FCE-94B1A0DE0D9F}" srcOrd="2" destOrd="0" presId="urn:microsoft.com/office/officeart/2005/8/layout/hList1"/>
    <dgm:cxn modelId="{961397AA-DEB5-41D2-BB8C-71C17765122B}" type="presParOf" srcId="{761AF748-7434-4F0C-9FCE-94B1A0DE0D9F}" destId="{B7FB82D8-61F6-4734-9E4A-20489B465D52}" srcOrd="0" destOrd="0" presId="urn:microsoft.com/office/officeart/2005/8/layout/hList1"/>
    <dgm:cxn modelId="{C0BEBE92-5BF5-472D-BC96-6E1265AF2FC7}" type="presParOf" srcId="{761AF748-7434-4F0C-9FCE-94B1A0DE0D9F}" destId="{C06A46E3-5F15-45BB-B2A6-2E88DB2F4475}" srcOrd="1" destOrd="0" presId="urn:microsoft.com/office/officeart/2005/8/layout/hList1"/>
    <dgm:cxn modelId="{65736B55-C432-47BE-A1BA-E381FDFFAADF}" type="presParOf" srcId="{05D528E0-45E5-4A49-8FA2-44A8AB6A8325}" destId="{EB908C2A-275D-4D23-8B1A-B12283D0C6F9}" srcOrd="3" destOrd="0" presId="urn:microsoft.com/office/officeart/2005/8/layout/hList1"/>
    <dgm:cxn modelId="{F1F68FE3-7FEE-4AC3-9E8B-8BBF6289BE01}" type="presParOf" srcId="{05D528E0-45E5-4A49-8FA2-44A8AB6A8325}" destId="{A99D3054-273E-4DE9-BC02-94F9F1F1009E}" srcOrd="4" destOrd="0" presId="urn:microsoft.com/office/officeart/2005/8/layout/hList1"/>
    <dgm:cxn modelId="{C48264B7-F3AC-435D-A17A-CCA119460C56}" type="presParOf" srcId="{A99D3054-273E-4DE9-BC02-94F9F1F1009E}" destId="{48C18F5A-2B29-4121-88C8-D5F8D185E476}" srcOrd="0" destOrd="0" presId="urn:microsoft.com/office/officeart/2005/8/layout/hList1"/>
    <dgm:cxn modelId="{B10CFEC2-1804-4B4A-BAA6-816B4DC274BC}" type="presParOf" srcId="{A99D3054-273E-4DE9-BC02-94F9F1F1009E}" destId="{08DEFF09-D760-4980-A260-888AE2587514}" srcOrd="1" destOrd="0" presId="urn:microsoft.com/office/officeart/2005/8/layout/hList1"/>
    <dgm:cxn modelId="{2561BCE2-95E4-4284-BFED-885A3E53AC7A}" type="presParOf" srcId="{05D528E0-45E5-4A49-8FA2-44A8AB6A8325}" destId="{AB75E939-56C9-4595-9167-EBB5CDAD454A}" srcOrd="5" destOrd="0" presId="urn:microsoft.com/office/officeart/2005/8/layout/hList1"/>
    <dgm:cxn modelId="{2BA6B60C-E17C-4775-89EE-7CC90E3B0F46}" type="presParOf" srcId="{05D528E0-45E5-4A49-8FA2-44A8AB6A8325}" destId="{0AD74FFA-E29E-4031-91B3-0DF8E7719187}" srcOrd="6" destOrd="0" presId="urn:microsoft.com/office/officeart/2005/8/layout/hList1"/>
    <dgm:cxn modelId="{632FA004-D01C-4236-8775-9FE0BF97963C}" type="presParOf" srcId="{0AD74FFA-E29E-4031-91B3-0DF8E7719187}" destId="{8330D7E1-0D79-44A9-832D-C96E91EE6730}" srcOrd="0" destOrd="0" presId="urn:microsoft.com/office/officeart/2005/8/layout/hList1"/>
    <dgm:cxn modelId="{B407C61F-32C5-4179-984C-9EC3AF33E099}" type="presParOf" srcId="{0AD74FFA-E29E-4031-91B3-0DF8E7719187}" destId="{583A2B1E-CD0E-4753-B61B-03AE74740CC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4AD8208-04EF-4D55-844F-2D29256BD78A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B7E368A-9773-4C28-905C-B2A8FBCAA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15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0521138-1D82-4891-ACE7-21BC2F00C3C1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A9204F06-6F81-4B55-A88A-1B98F853E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0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86FE4-9990-43FE-B09E-8ABC6A346F1D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966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flipV="1">
            <a:off x="1143000" y="1122362"/>
            <a:ext cx="6858000" cy="2387599"/>
          </a:xfrm>
          <a:prstGeom prst="rect">
            <a:avLst/>
          </a:prstGeom>
          <a:solidFill>
            <a:srgbClr val="583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84964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Presenter Details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 flipV="1">
            <a:off x="3116177" y="4476250"/>
            <a:ext cx="4797215" cy="67509"/>
          </a:xfrm>
          <a:prstGeom prst="rect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 flipV="1">
            <a:off x="1346697" y="4364471"/>
            <a:ext cx="4797215" cy="67509"/>
          </a:xfrm>
          <a:prstGeom prst="rect">
            <a:avLst/>
          </a:prstGeom>
          <a:solidFill>
            <a:srgbClr val="B2B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736" y="60283"/>
            <a:ext cx="582003" cy="9700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1" y="5664882"/>
            <a:ext cx="2487528" cy="11591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4882"/>
            <a:ext cx="2197100" cy="115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5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4970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fld id="{DF193B5B-8FF4-4185-8519-4E7B98E10E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16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V="1">
            <a:off x="623888" y="1692455"/>
            <a:ext cx="7886700" cy="2870019"/>
          </a:xfrm>
          <a:prstGeom prst="rect">
            <a:avLst/>
          </a:prstGeom>
          <a:solidFill>
            <a:srgbClr val="583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 flipV="1">
            <a:off x="2393368" y="6116638"/>
            <a:ext cx="4797215" cy="67509"/>
          </a:xfrm>
          <a:prstGeom prst="rect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 flipV="1">
            <a:off x="623888" y="6004859"/>
            <a:ext cx="4797215" cy="67509"/>
          </a:xfrm>
          <a:prstGeom prst="rect">
            <a:avLst/>
          </a:prstGeom>
          <a:solidFill>
            <a:srgbClr val="B2B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3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1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4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35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2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25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1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97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983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F193B5B-8FF4-4185-8519-4E7B98E10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4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 flipV="1">
            <a:off x="0" y="33697"/>
            <a:ext cx="8163944" cy="940113"/>
          </a:xfrm>
          <a:prstGeom prst="rect">
            <a:avLst/>
          </a:prstGeom>
          <a:solidFill>
            <a:srgbClr val="583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0624"/>
            <a:ext cx="8239519" cy="936124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259" y="1309079"/>
            <a:ext cx="8900361" cy="4778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039" y="27073"/>
            <a:ext cx="904480" cy="1047581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 flipV="1">
            <a:off x="4307304" y="1130621"/>
            <a:ext cx="4797215" cy="67509"/>
          </a:xfrm>
          <a:prstGeom prst="rect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 flipV="1">
            <a:off x="2537824" y="1018842"/>
            <a:ext cx="4797215" cy="67509"/>
          </a:xfrm>
          <a:prstGeom prst="rect">
            <a:avLst/>
          </a:prstGeom>
          <a:solidFill>
            <a:srgbClr val="B2B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64970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fld id="{DF193B5B-8FF4-4185-8519-4E7B98E10E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47425"/>
            <a:ext cx="9144000" cy="152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87" r:id="rId2"/>
    <p:sldLayoutId id="2147483976" r:id="rId3"/>
    <p:sldLayoutId id="2147483977" r:id="rId4"/>
    <p:sldLayoutId id="2147483978" r:id="rId5"/>
    <p:sldLayoutId id="2147483986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232452"/>
            <a:ext cx="6858000" cy="1681164"/>
          </a:xfrm>
        </p:spPr>
        <p:txBody>
          <a:bodyPr>
            <a:normAutofit/>
          </a:bodyPr>
          <a:lstStyle/>
          <a:p>
            <a:r>
              <a:rPr lang="en-US" sz="4800" dirty="0" smtClean="0"/>
              <a:t>Chapter – 4                   Training Design &amp; Planning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NIRD &amp; PR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060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9226" y="1046309"/>
            <a:ext cx="2679355" cy="893884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Chapter- 1</a:t>
            </a:r>
          </a:p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Introduction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723" y="2734406"/>
            <a:ext cx="1482654" cy="856933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Chapter-3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Project Implementation Procedures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62435" y="2726477"/>
            <a:ext cx="1283130" cy="864862"/>
          </a:xfrm>
          <a:prstGeom prst="rect">
            <a:avLst/>
          </a:prstGeom>
          <a:solidFill>
            <a:srgbClr val="002060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Training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21654" y="4777739"/>
            <a:ext cx="1889383" cy="808713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Chapter – 5</a:t>
            </a:r>
          </a:p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Training  Centre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57709" y="4779866"/>
            <a:ext cx="2135717" cy="80658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Chapter- 6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Training Initiation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8723" y="4768142"/>
            <a:ext cx="2369235" cy="818310"/>
          </a:xfrm>
          <a:prstGeom prst="rect">
            <a:avLst/>
          </a:prstGeom>
          <a:solidFill>
            <a:srgbClr val="002060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Chapter-4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Training Design &amp; Planning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793000" y="4313393"/>
            <a:ext cx="0" cy="412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48940" y="4316938"/>
            <a:ext cx="5292" cy="4512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751071" y="4310489"/>
            <a:ext cx="5055" cy="467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793000" y="2308928"/>
            <a:ext cx="0" cy="412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126793" y="2321824"/>
            <a:ext cx="0" cy="412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7" name="Straight Arrow Connector 26"/>
          <p:cNvCxnSpPr>
            <a:stCxn id="4" idx="2"/>
          </p:cNvCxnSpPr>
          <p:nvPr/>
        </p:nvCxnSpPr>
        <p:spPr>
          <a:xfrm>
            <a:off x="4568903" y="1940194"/>
            <a:ext cx="12675" cy="471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793001" y="2296032"/>
            <a:ext cx="5911879" cy="12896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797629" y="4304041"/>
            <a:ext cx="5958498" cy="12896"/>
          </a:xfrm>
          <a:prstGeom prst="lin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2847958" y="3651792"/>
            <a:ext cx="5056" cy="6360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5" name="Rectangle 4"/>
          <p:cNvSpPr/>
          <p:nvPr/>
        </p:nvSpPr>
        <p:spPr>
          <a:xfrm>
            <a:off x="0" y="184611"/>
            <a:ext cx="82882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Standard Operating Procedures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34051" y="2726477"/>
            <a:ext cx="1114889" cy="86486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Chapter 7 – Tracking &amp; Placement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54586" y="2743200"/>
            <a:ext cx="1603123" cy="84813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Chapter 8 – Project Financial Management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831351" y="2758854"/>
            <a:ext cx="1718036" cy="86982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Chapter 9 – Grading of a project &amp;Project implementing Agency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7958" y="2296032"/>
            <a:ext cx="0" cy="412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611037" y="2321824"/>
            <a:ext cx="0" cy="412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690369" y="2296032"/>
            <a:ext cx="0" cy="412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94228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</a:t>
            </a:r>
            <a:r>
              <a:rPr lang="en-US" smtClean="0"/>
              <a:t>Chapter 4 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85063817"/>
              </p:ext>
            </p:extLst>
          </p:nvPr>
        </p:nvGraphicFramePr>
        <p:xfrm>
          <a:off x="193183" y="1396999"/>
          <a:ext cx="8641724" cy="4604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75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4.1 Training plan (1/2)</a:t>
            </a:r>
            <a:endParaRPr lang="en-US" dirty="0"/>
          </a:p>
        </p:txBody>
      </p:sp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228688"/>
              </p:ext>
            </p:extLst>
          </p:nvPr>
        </p:nvGraphicFramePr>
        <p:xfrm>
          <a:off x="210744" y="1580718"/>
          <a:ext cx="8716963" cy="435157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079867"/>
                <a:gridCol w="6637096"/>
              </a:tblGrid>
              <a:tr h="5418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Item`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Description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182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To create an aggregate distribution plan between classroom and</a:t>
                      </a:r>
                      <a:r>
                        <a:rPr lang="en-IN" sz="1800" baseline="0" dirty="0" smtClean="0">
                          <a:effectLst/>
                        </a:rPr>
                        <a:t> on job training for both domain and non-domain skills.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308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 3.2.2.2.3, page-29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18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Any time after uploading of Sanction order and 15 days before commencement of training in the particular trade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18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kern="150" dirty="0" smtClean="0">
                          <a:effectLst/>
                        </a:rPr>
                        <a:t>15 days before commencement of training in the particular trade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5715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kern="150" dirty="0" smtClean="0">
                          <a:effectLst/>
                        </a:rPr>
                        <a:t>SOP- SF 4.1 A: Plan of Training (Page No- 58)</a:t>
                      </a:r>
                      <a:endParaRPr lang="en-US" sz="1800" kern="150" dirty="0">
                        <a:effectLst/>
                        <a:latin typeface="+mn-lt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65182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Process owner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01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4.1 Training plan (2/2)</a:t>
            </a:r>
            <a:endParaRPr lang="en-US" dirty="0"/>
          </a:p>
        </p:txBody>
      </p:sp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439309"/>
              </p:ext>
            </p:extLst>
          </p:nvPr>
        </p:nvGraphicFramePr>
        <p:xfrm>
          <a:off x="263753" y="1951778"/>
          <a:ext cx="8456178" cy="3755094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017644"/>
                <a:gridCol w="6438534"/>
              </a:tblGrid>
              <a:tr h="6404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Item`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Description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704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Training Plan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Should match with daily training hours as indicated in the application form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726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Residential Courses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Mandatorily to be held for 8 hours / day</a:t>
                      </a:r>
                    </a:p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&amp; Lodging charges will be paid for entire duration of stay (including holidays)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969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 - residential Courses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Training hours</a:t>
                      </a:r>
                      <a:r>
                        <a:rPr lang="en-IN" sz="1800" baseline="0" dirty="0" smtClean="0">
                          <a:effectLst/>
                        </a:rPr>
                        <a:t> is flexible provided it is indicated in the application form and duly approved by the Empowered Committee.</a:t>
                      </a:r>
                    </a:p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 and fro charges and food will be paid at Rs. 100 for every 8 hours of training.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4.2 Domain curriculum</a:t>
            </a:r>
            <a:endParaRPr lang="en-US" dirty="0"/>
          </a:p>
        </p:txBody>
      </p:sp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640630"/>
              </p:ext>
            </p:extLst>
          </p:nvPr>
        </p:nvGraphicFramePr>
        <p:xfrm>
          <a:off x="515545" y="1461448"/>
          <a:ext cx="8055280" cy="487309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921989"/>
                <a:gridCol w="6133291"/>
              </a:tblGrid>
              <a:tr h="5504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Item`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Description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46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To ensure that the domain curriculum</a:t>
                      </a:r>
                      <a:r>
                        <a:rPr lang="en-IN" sz="1800" baseline="0" dirty="0" smtClean="0">
                          <a:effectLst/>
                        </a:rPr>
                        <a:t> is:</a:t>
                      </a:r>
                    </a:p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 per the module prescribed by NCVT</a:t>
                      </a:r>
                    </a:p>
                    <a:p>
                      <a:pPr marL="342900" marR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Either aligned as per SSC prescribed NOS-QP module or the proposed module has prior approval of SSC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087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 3.2.2.2.3, page-29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21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Any time after uploading of Sanction order and 15 days before commencement of training in the particular trade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21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kern="150" dirty="0" smtClean="0">
                          <a:effectLst/>
                        </a:rPr>
                        <a:t>15 days before commencement of training in the particular trade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58063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kern="150" dirty="0" smtClean="0">
                          <a:effectLst/>
                        </a:rPr>
                        <a:t>SOP- SF 4.2 A: Domain Curriculum (Page No- 59)</a:t>
                      </a:r>
                      <a:endParaRPr lang="en-US" sz="1800" kern="150" dirty="0">
                        <a:effectLst/>
                        <a:latin typeface="+mn-lt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66215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>
                          <a:effectLst/>
                        </a:rPr>
                        <a:t>Process owner</a:t>
                      </a:r>
                      <a:endParaRPr lang="en-US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4.3 Non-Domain curriculum</a:t>
            </a:r>
            <a:endParaRPr lang="en-US" dirty="0"/>
          </a:p>
        </p:txBody>
      </p:sp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715209"/>
              </p:ext>
            </p:extLst>
          </p:nvPr>
        </p:nvGraphicFramePr>
        <p:xfrm>
          <a:off x="503582" y="1563756"/>
          <a:ext cx="8295861" cy="465151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979393"/>
                <a:gridCol w="6316468"/>
              </a:tblGrid>
              <a:tr h="4788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Item`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Description</a:t>
                      </a:r>
                      <a:endParaRPr lang="en-US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40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To develop uniform standards for curriculum for Soft Skills, Computer Skills and English Skills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385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 3.2.2.2.3, page-29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40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Any time after uploading of Sanction order and 15 days before commencement of training in the particular trade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40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kern="150" dirty="0" smtClean="0">
                          <a:effectLst/>
                        </a:rPr>
                        <a:t>15 days before commencement of training in the particular trade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95775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kern="150" dirty="0" smtClean="0">
                          <a:effectLst/>
                        </a:rPr>
                        <a:t>SOP- SF 4.3 A: English Skills</a:t>
                      </a:r>
                      <a:r>
                        <a:rPr lang="en-US" sz="1800" kern="150" baseline="0" dirty="0" smtClean="0">
                          <a:effectLst/>
                        </a:rPr>
                        <a:t> </a:t>
                      </a:r>
                      <a:r>
                        <a:rPr lang="en-US" sz="1800" kern="150" dirty="0" smtClean="0">
                          <a:effectLst/>
                        </a:rPr>
                        <a:t>Content (Page No- 60 to 62)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US" sz="1800" kern="150" dirty="0" smtClean="0">
                          <a:effectLst/>
                        </a:rPr>
                        <a:t>SOP- SF 4.3 B: Computer Skills Content (Page No- 63 to 64)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US" sz="1800" kern="150" dirty="0" smtClean="0">
                          <a:effectLst/>
                        </a:rPr>
                        <a:t>SOP- SF 4.3 A: Soft Skills Content (Page No- 65 to 68)</a:t>
                      </a:r>
                    </a:p>
                  </a:txBody>
                  <a:tcPr marL="68580" marR="68580" marT="0" marB="0"/>
                </a:tc>
              </a:tr>
              <a:tr h="6440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>
                          <a:effectLst/>
                        </a:rPr>
                        <a:t>Process owner</a:t>
                      </a:r>
                      <a:endParaRPr lang="en-US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2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4.4 Finishing and work readiness module 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5839409"/>
              </p:ext>
            </p:extLst>
          </p:nvPr>
        </p:nvGraphicFramePr>
        <p:xfrm>
          <a:off x="384438" y="1380491"/>
          <a:ext cx="8189719" cy="520583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626764"/>
                <a:gridCol w="6562955"/>
              </a:tblGrid>
              <a:tr h="7646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Item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8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To ensure </a:t>
                      </a:r>
                      <a:r>
                        <a:rPr lang="en-IN" sz="1800" dirty="0" smtClean="0">
                          <a:effectLst/>
                        </a:rPr>
                        <a:t>high rate of success in placement and retention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882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Para 3.2.2.2.5, page – 29</a:t>
                      </a:r>
                      <a:endParaRPr lang="en-US" sz="1800" dirty="0" smtClean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4331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Any time after uploading of Sanction order and 15 days before start of training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47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  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days before initiation of first training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38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SOP – SF 4.4 A: Finishing and work readiness module (Page no- 69)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116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>
                          <a:effectLst/>
                        </a:rPr>
                        <a:t>Process owner</a:t>
                      </a:r>
                      <a:endParaRPr lang="en-US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GB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21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4.5 Activity cum lesson planner 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497315"/>
              </p:ext>
            </p:extLst>
          </p:nvPr>
        </p:nvGraphicFramePr>
        <p:xfrm>
          <a:off x="304925" y="1561428"/>
          <a:ext cx="8716963" cy="468186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731493"/>
                <a:gridCol w="6985470"/>
              </a:tblGrid>
              <a:tr h="68905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Item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Description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57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Daily activity plan for entire course duration including class room and on job training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0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Para 3.2.2.2.3, page – 29</a:t>
                      </a:r>
                      <a:endParaRPr lang="en-US" sz="1800" dirty="0" smtClean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994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Any time after uploading of Sanction order and 15 days before commencement of training in the particular trade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975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  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days before </a:t>
                      </a:r>
                      <a:r>
                        <a:rPr lang="en-IN" sz="1800" dirty="0" smtClean="0">
                          <a:effectLst/>
                        </a:rPr>
                        <a:t>commencement of training in the particular trade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1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SOP – SF 4.5 A: Activity cum lesson planner (Page no- 70 to 71)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14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>
                          <a:effectLst/>
                        </a:rPr>
                        <a:t>Process owner</a:t>
                      </a:r>
                      <a:endParaRPr lang="en-US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GB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90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4.6 On the job training plan 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162882"/>
              </p:ext>
            </p:extLst>
          </p:nvPr>
        </p:nvGraphicFramePr>
        <p:xfrm>
          <a:off x="278420" y="1499761"/>
          <a:ext cx="8521023" cy="479502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556013"/>
                <a:gridCol w="6965010"/>
              </a:tblGrid>
              <a:tr h="50253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Item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58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To acclimatise a trainee to actual job conditions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05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Para 3.2.2.4, page – 29</a:t>
                      </a:r>
                      <a:endParaRPr lang="en-US" sz="1800" dirty="0" smtClean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857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Should be part</a:t>
                      </a:r>
                      <a:r>
                        <a:rPr lang="en-IN" sz="1800" baseline="0" dirty="0" smtClean="0">
                          <a:effectLst/>
                        </a:rPr>
                        <a:t> of the activity cum lesson planner for the domain. Candidate should have completed the class room training as per activity cum lesson planner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512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  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Before placements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219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SOP – SF 4.6 A: OJT</a:t>
                      </a:r>
                      <a:r>
                        <a:rPr lang="en-IN" sz="1800" baseline="0" dirty="0" smtClean="0">
                          <a:effectLst/>
                        </a:rPr>
                        <a:t> plan for the batch </a:t>
                      </a:r>
                      <a:r>
                        <a:rPr lang="en-IN" sz="1800" dirty="0" smtClean="0">
                          <a:effectLst/>
                        </a:rPr>
                        <a:t>(Page no- 72)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SOP – SF 4.6 B: OJT</a:t>
                      </a:r>
                      <a:r>
                        <a:rPr lang="en-IN" sz="1800" baseline="0" dirty="0" smtClean="0">
                          <a:effectLst/>
                        </a:rPr>
                        <a:t> confirmation letter for candidates </a:t>
                      </a:r>
                      <a:r>
                        <a:rPr lang="en-IN" sz="1800" dirty="0" smtClean="0">
                          <a:effectLst/>
                        </a:rPr>
                        <a:t>(Page no- 73)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SOP – SF 4.6 C: OJT</a:t>
                      </a:r>
                      <a:r>
                        <a:rPr lang="en-IN" sz="1800" baseline="0" dirty="0" smtClean="0">
                          <a:effectLst/>
                        </a:rPr>
                        <a:t> completion certificate for candidates </a:t>
                      </a:r>
                      <a:r>
                        <a:rPr lang="en-IN" sz="1800" dirty="0" smtClean="0">
                          <a:effectLst/>
                        </a:rPr>
                        <a:t>(Page no- 74)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SOP – SF 4.6 D: Verification for OJT</a:t>
                      </a:r>
                      <a:r>
                        <a:rPr lang="en-IN" sz="1800" baseline="0" dirty="0" smtClean="0">
                          <a:effectLst/>
                        </a:rPr>
                        <a:t> </a:t>
                      </a:r>
                      <a:r>
                        <a:rPr lang="en-IN" sz="1800" dirty="0" smtClean="0">
                          <a:effectLst/>
                        </a:rPr>
                        <a:t>(Page no- 75)</a:t>
                      </a:r>
                    </a:p>
                  </a:txBody>
                  <a:tcPr marL="68580" marR="68580" marT="0" marB="0"/>
                </a:tc>
              </a:tr>
              <a:tr h="7085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Process owner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GB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0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Assessment &amp; Certification</a:t>
            </a:r>
            <a:br>
              <a:rPr lang="en-US" dirty="0" smtClean="0"/>
            </a:br>
            <a:r>
              <a:rPr lang="en-US" dirty="0" smtClean="0"/>
              <a:t>(Refer to sub section – 4.7 &amp; 5.4)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670003"/>
              </p:ext>
            </p:extLst>
          </p:nvPr>
        </p:nvGraphicFramePr>
        <p:xfrm>
          <a:off x="304924" y="1433502"/>
          <a:ext cx="8494519" cy="462274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551173"/>
                <a:gridCol w="6943346"/>
              </a:tblGrid>
              <a:tr h="6538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Item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Description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18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Outline procedures for assessment and certification of candidates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79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Para 3.2.2.2.3, page – 29</a:t>
                      </a:r>
                      <a:endParaRPr lang="en-US" sz="1800" dirty="0" smtClean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3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Admission of a candidate to a batch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4732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  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-4572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Internal assessment: Continuous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during the training</a:t>
                      </a:r>
                    </a:p>
                    <a:p>
                      <a:pPr marL="457200" marR="0" indent="-4572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External assessment: Assessment to be done in the last ten days of training by an agency accredited by NCVT/SSC</a:t>
                      </a:r>
                    </a:p>
                  </a:txBody>
                  <a:tcPr marL="68580" marR="68580" marT="0" marB="0"/>
                </a:tc>
              </a:tr>
              <a:tr h="7022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SOP – SF 5.4 A: Assessment and certification of candidates, 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assessment tests and question banks</a:t>
                      </a:r>
                      <a:r>
                        <a:rPr lang="en-IN" sz="1800" baseline="0" dirty="0" smtClean="0">
                          <a:effectLst/>
                        </a:rPr>
                        <a:t> </a:t>
                      </a:r>
                      <a:r>
                        <a:rPr lang="en-IN" sz="1800" dirty="0" smtClean="0">
                          <a:effectLst/>
                        </a:rPr>
                        <a:t>(Page no- 174)</a:t>
                      </a:r>
                    </a:p>
                  </a:txBody>
                  <a:tcPr marL="68580" marR="68580" marT="0" marB="0"/>
                </a:tc>
              </a:tr>
              <a:tr h="6940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Process owner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GB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Assessment &amp; Certification</a:t>
            </a:r>
            <a:br>
              <a:rPr lang="en-US" dirty="0"/>
            </a:br>
            <a:r>
              <a:rPr lang="en-US" dirty="0"/>
              <a:t>(Refer to sub section – 4.7 &amp; 5.4)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20057"/>
              </p:ext>
            </p:extLst>
          </p:nvPr>
        </p:nvGraphicFramePr>
        <p:xfrm>
          <a:off x="424070" y="1534975"/>
          <a:ext cx="8401879" cy="4494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470"/>
                <a:gridCol w="1881655"/>
                <a:gridCol w="2319284"/>
                <a:gridCol w="2100470"/>
              </a:tblGrid>
              <a:tr h="59038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Has a candidate cleared the assessment test?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7768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Yes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</a:t>
                      </a:r>
                      <a:endParaRPr lang="en-US" sz="1600" b="1" dirty="0"/>
                    </a:p>
                  </a:txBody>
                  <a:tcPr/>
                </a:tc>
              </a:tr>
              <a:tr h="1450919">
                <a:tc rowSpan="2"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Whether a candidate has eligibility criteria prescribed by NCVT/SSC?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dirty="0" smtClean="0"/>
                        <a:t>Yes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Category 1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Will get the certificate from NCVT/SSC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Category 3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Only course completion certificate from PIA</a:t>
                      </a:r>
                      <a:endParaRPr lang="en-US" sz="1600" dirty="0"/>
                    </a:p>
                  </a:txBody>
                  <a:tcPr/>
                </a:tc>
              </a:tr>
              <a:tr h="14509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dirty="0" smtClean="0"/>
                        <a:t>No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Category 2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Will get certificate from assessing</a:t>
                      </a:r>
                      <a:r>
                        <a:rPr lang="en-US" sz="1600" baseline="0" dirty="0" smtClean="0"/>
                        <a:t> body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Category</a:t>
                      </a:r>
                      <a:r>
                        <a:rPr lang="en-US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4</a:t>
                      </a:r>
                    </a:p>
                    <a:p>
                      <a:endParaRPr lang="en-US" sz="16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Only course completion certificate from PIA</a:t>
                      </a:r>
                    </a:p>
                  </a:txBody>
                  <a:tcPr/>
                </a:tc>
              </a:tr>
              <a:tr h="634777">
                <a:tc gridSpan="4"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All category 1 and 2 students who complete 3 months of placement will get certificate from MoRD.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1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 Protocol for managing tablets and electronic content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015721"/>
              </p:ext>
            </p:extLst>
          </p:nvPr>
        </p:nvGraphicFramePr>
        <p:xfrm>
          <a:off x="371186" y="1527370"/>
          <a:ext cx="8375250" cy="467764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529394"/>
                <a:gridCol w="6845856"/>
              </a:tblGrid>
              <a:tr h="6609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Item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63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To increase the interest among candidates towards self-learning</a:t>
                      </a:r>
                      <a:r>
                        <a:rPr lang="en-IN" sz="1800" baseline="0" dirty="0" smtClean="0">
                          <a:effectLst/>
                        </a:rPr>
                        <a:t> modules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47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Para 3.2.2.5, page – 33</a:t>
                      </a:r>
                      <a:endParaRPr lang="en-US" sz="1800" dirty="0" smtClean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710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Should be part</a:t>
                      </a:r>
                      <a:r>
                        <a:rPr lang="en-IN" sz="1800" baseline="0" dirty="0" smtClean="0">
                          <a:effectLst/>
                        </a:rPr>
                        <a:t> of approved application form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324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  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 process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14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SOP – SF 4.8 A: Daily distribution of Tablets (Page no- 76)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SOP – SF 5.2 A: Training</a:t>
                      </a:r>
                      <a:r>
                        <a:rPr lang="en-IN" sz="1800" baseline="0" dirty="0" smtClean="0">
                          <a:effectLst/>
                        </a:rPr>
                        <a:t> Centre inspection form </a:t>
                      </a:r>
                      <a:r>
                        <a:rPr lang="en-IN" sz="1800" dirty="0" smtClean="0">
                          <a:effectLst/>
                        </a:rPr>
                        <a:t>(Page no- 162)</a:t>
                      </a:r>
                    </a:p>
                  </a:txBody>
                  <a:tcPr marL="68580" marR="68580" marT="0" marB="0"/>
                </a:tc>
              </a:tr>
              <a:tr h="701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Process owner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GB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26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4.9 Distance education using live studio based broadcasts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239266"/>
              </p:ext>
            </p:extLst>
          </p:nvPr>
        </p:nvGraphicFramePr>
        <p:xfrm>
          <a:off x="340693" y="1276160"/>
          <a:ext cx="8445500" cy="5084883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542222"/>
                <a:gridCol w="6903278"/>
              </a:tblGrid>
              <a:tr h="68713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Item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Description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700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Purpose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To train candidates in topics that are difficult</a:t>
                      </a:r>
                      <a:r>
                        <a:rPr lang="en-IN" sz="1800" baseline="0" dirty="0" smtClean="0">
                          <a:effectLst/>
                        </a:rPr>
                        <a:t> to teach by developing good quality course content that can be standardized and replicated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96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800" baseline="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guidelines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</a:tabLst>
                        <a:defRPr/>
                      </a:pPr>
                      <a:r>
                        <a:rPr lang="en-IN" sz="1800" dirty="0" smtClean="0">
                          <a:effectLst/>
                        </a:rPr>
                        <a:t>Para 3.2.2.11, page – 34</a:t>
                      </a:r>
                      <a:endParaRPr lang="en-US" sz="1800" dirty="0" smtClean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118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Prerequisite/s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Should be part</a:t>
                      </a:r>
                      <a:r>
                        <a:rPr lang="en-IN" sz="1800" baseline="0" dirty="0" smtClean="0">
                          <a:effectLst/>
                        </a:rPr>
                        <a:t> of approved application form and the activity cum lesson planner for the domain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96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Time for completion                   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800" dirty="0" smtClean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 per the activity cum lesson planner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72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Resource/s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 smtClean="0">
                          <a:effectLst/>
                        </a:rPr>
                        <a:t>SOP – SF 4.5 A: Activity cum lesson planner (Page no- 69)</a:t>
                      </a:r>
                    </a:p>
                  </a:txBody>
                  <a:tcPr marL="68580" marR="68580" marT="0" marB="0"/>
                </a:tc>
              </a:tr>
              <a:tr h="7293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IN" sz="1800" dirty="0">
                          <a:effectLst/>
                        </a:rPr>
                        <a:t>Process owner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GB" sz="1800" kern="150" dirty="0">
                          <a:effectLst/>
                        </a:rPr>
                        <a:t>PIA OP team</a:t>
                      </a:r>
                      <a:endParaRPr lang="en-US" sz="18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3B5B-8FF4-4185-8519-4E7B98E10EC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6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9748" y="1855304"/>
            <a:ext cx="6858000" cy="1005302"/>
          </a:xfrm>
          <a:solidFill>
            <a:srgbClr val="583A84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THANK YOU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6492875"/>
            <a:ext cx="649288" cy="365125"/>
          </a:xfrm>
        </p:spPr>
        <p:txBody>
          <a:bodyPr/>
          <a:lstStyle/>
          <a:p>
            <a:fld id="{DF193B5B-8FF4-4185-8519-4E7B98E10EC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26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624</TotalTime>
  <Words>1132</Words>
  <Application>Microsoft Office PowerPoint</Application>
  <PresentationFormat>On-screen Show (4:3)</PresentationFormat>
  <Paragraphs>226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Andale Sans UI</vt:lpstr>
      <vt:lpstr>Arial</vt:lpstr>
      <vt:lpstr>Calibri</vt:lpstr>
      <vt:lpstr>Calibri Light</vt:lpstr>
      <vt:lpstr>Tahoma</vt:lpstr>
      <vt:lpstr>Times</vt:lpstr>
      <vt:lpstr>Times New Roman</vt:lpstr>
      <vt:lpstr>Custom Design</vt:lpstr>
      <vt:lpstr>Chapter – 4                   Training Design &amp; Planning</vt:lpstr>
      <vt:lpstr>PowerPoint Presentation</vt:lpstr>
      <vt:lpstr>Outline of Chapter 4 </vt:lpstr>
      <vt:lpstr>4.1 Training plan (1/2)</vt:lpstr>
      <vt:lpstr>4.1 Training plan (2/2)</vt:lpstr>
      <vt:lpstr>4.2 Domain curriculum</vt:lpstr>
      <vt:lpstr>4.3 Non-Domain curriculum</vt:lpstr>
      <vt:lpstr>4.4 Finishing and work readiness module </vt:lpstr>
      <vt:lpstr>4.5 Activity cum lesson planner </vt:lpstr>
      <vt:lpstr>4.6 On the job training plan </vt:lpstr>
      <vt:lpstr> Assessment &amp; Certification (Refer to sub section – 4.7 &amp; 5.4)</vt:lpstr>
      <vt:lpstr>Assessment &amp; Certification (Refer to sub section – 4.7 &amp; 5.4)</vt:lpstr>
      <vt:lpstr>4.8 Protocol for managing tablets and electronic content</vt:lpstr>
      <vt:lpstr>4.9 Distance education using live studio based broadcasts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Som.Shekhar</dc:creator>
  <cp:lastModifiedBy>RAVI KUMAR GANESAN</cp:lastModifiedBy>
  <cp:revision>55</cp:revision>
  <cp:lastPrinted>2014-11-17T04:48:37Z</cp:lastPrinted>
  <dcterms:created xsi:type="dcterms:W3CDTF">2014-07-28T14:05:51Z</dcterms:created>
  <dcterms:modified xsi:type="dcterms:W3CDTF">2014-12-06T06:10:59Z</dcterms:modified>
</cp:coreProperties>
</file>