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7"/>
  </p:notesMasterIdLst>
  <p:sldIdLst>
    <p:sldId id="256" r:id="rId2"/>
    <p:sldId id="282"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3B3"/>
    <a:srgbClr val="898989"/>
    <a:srgbClr val="583A84"/>
    <a:srgbClr val="D9DADA"/>
    <a:srgbClr val="000099"/>
    <a:srgbClr val="FFCC28"/>
    <a:srgbClr val="D3913D"/>
    <a:srgbClr val="CC8B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2" d="100"/>
          <a:sy n="72" d="100"/>
        </p:scale>
        <p:origin x="1266" y="66"/>
      </p:cViewPr>
      <p:guideLst>
        <p:guide orient="horz" pos="2160"/>
        <p:guide pos="290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BD5338-204D-4B46-9933-092C93C9DEDA}"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E0BFD7D3-9D3F-4328-BBD5-6D08CF9B3C9B}">
      <dgm:prSet phldrT="[Text]" custT="1"/>
      <dgm:spPr/>
      <dgm:t>
        <a:bodyPr/>
        <a:lstStyle/>
        <a:p>
          <a:r>
            <a:rPr lang="en-US" sz="1600" dirty="0" smtClean="0"/>
            <a:t> </a:t>
          </a:r>
          <a:r>
            <a:rPr lang="en-US" sz="1600" dirty="0" err="1" smtClean="0"/>
            <a:t>MoU</a:t>
          </a:r>
          <a:r>
            <a:rPr lang="en-US" sz="1600" dirty="0" smtClean="0"/>
            <a:t> Execution</a:t>
          </a:r>
          <a:endParaRPr lang="en-US" sz="1600" dirty="0"/>
        </a:p>
      </dgm:t>
    </dgm:pt>
    <dgm:pt modelId="{2DC3B9E8-43A6-48E9-9279-492D60404DE0}" type="parTrans" cxnId="{C6AEFC18-28E0-4981-A3EC-926CD24E62B5}">
      <dgm:prSet/>
      <dgm:spPr/>
      <dgm:t>
        <a:bodyPr/>
        <a:lstStyle/>
        <a:p>
          <a:endParaRPr lang="en-US"/>
        </a:p>
      </dgm:t>
    </dgm:pt>
    <dgm:pt modelId="{A1CAC0A1-D1B9-4EE2-97DA-F025345E03DB}" type="sibTrans" cxnId="{C6AEFC18-28E0-4981-A3EC-926CD24E62B5}">
      <dgm:prSet/>
      <dgm:spPr/>
      <dgm:t>
        <a:bodyPr/>
        <a:lstStyle/>
        <a:p>
          <a:endParaRPr lang="en-US"/>
        </a:p>
      </dgm:t>
    </dgm:pt>
    <dgm:pt modelId="{03561127-BCF8-4304-B80B-7E6669C1B495}">
      <dgm:prSet phldrT="[Text]" custT="1"/>
      <dgm:spPr/>
      <dgm:t>
        <a:bodyPr/>
        <a:lstStyle/>
        <a:p>
          <a:r>
            <a:rPr lang="en-US" sz="1600" dirty="0" smtClean="0"/>
            <a:t>Preparatory work for execution of </a:t>
          </a:r>
          <a:r>
            <a:rPr lang="en-US" sz="1600" dirty="0" err="1" smtClean="0"/>
            <a:t>MoU</a:t>
          </a:r>
          <a:endParaRPr lang="en-US" sz="1600" dirty="0"/>
        </a:p>
      </dgm:t>
    </dgm:pt>
    <dgm:pt modelId="{28DA7740-61C6-41C0-8917-0B1BC0B5AFD2}" type="parTrans" cxnId="{306CFC73-1554-4482-B23D-93C4471EC424}">
      <dgm:prSet/>
      <dgm:spPr/>
      <dgm:t>
        <a:bodyPr/>
        <a:lstStyle/>
        <a:p>
          <a:endParaRPr lang="en-US"/>
        </a:p>
      </dgm:t>
    </dgm:pt>
    <dgm:pt modelId="{9AEF5BFC-803D-492C-AE9E-5946A7A107CF}" type="sibTrans" cxnId="{306CFC73-1554-4482-B23D-93C4471EC424}">
      <dgm:prSet/>
      <dgm:spPr/>
      <dgm:t>
        <a:bodyPr/>
        <a:lstStyle/>
        <a:p>
          <a:endParaRPr lang="en-US"/>
        </a:p>
      </dgm:t>
    </dgm:pt>
    <dgm:pt modelId="{68014DC7-D60F-40EC-8181-5ECC3EDFBE71}">
      <dgm:prSet phldrT="[Text]" custT="1"/>
      <dgm:spPr/>
      <dgm:t>
        <a:bodyPr/>
        <a:lstStyle/>
        <a:p>
          <a:r>
            <a:rPr lang="en-US" sz="1600" dirty="0" smtClean="0"/>
            <a:t>Project Commencement </a:t>
          </a:r>
          <a:endParaRPr lang="en-US" sz="1600" dirty="0"/>
        </a:p>
      </dgm:t>
    </dgm:pt>
    <dgm:pt modelId="{F315A154-83AA-45D5-9CDD-8C160EE43286}" type="parTrans" cxnId="{DAD6ED0C-A29B-47A4-92BD-175485402287}">
      <dgm:prSet/>
      <dgm:spPr/>
      <dgm:t>
        <a:bodyPr/>
        <a:lstStyle/>
        <a:p>
          <a:endParaRPr lang="en-US"/>
        </a:p>
      </dgm:t>
    </dgm:pt>
    <dgm:pt modelId="{6F20BC29-0E31-4D06-A63B-81718E340EAC}" type="sibTrans" cxnId="{DAD6ED0C-A29B-47A4-92BD-175485402287}">
      <dgm:prSet/>
      <dgm:spPr/>
      <dgm:t>
        <a:bodyPr/>
        <a:lstStyle/>
        <a:p>
          <a:endParaRPr lang="en-US"/>
        </a:p>
      </dgm:t>
    </dgm:pt>
    <dgm:pt modelId="{C8A47922-F047-40CA-831B-343F8B6A5BAC}">
      <dgm:prSet phldrT="[Text]" custT="1"/>
      <dgm:spPr/>
      <dgm:t>
        <a:bodyPr/>
        <a:lstStyle/>
        <a:p>
          <a:r>
            <a:rPr lang="en-US" sz="1600" dirty="0" smtClean="0"/>
            <a:t>Project execution readiness assessment</a:t>
          </a:r>
          <a:endParaRPr lang="en-US" sz="1600" dirty="0"/>
        </a:p>
      </dgm:t>
    </dgm:pt>
    <dgm:pt modelId="{FD344D1E-C6B6-41A5-B58C-059556AA8C99}" type="parTrans" cxnId="{9A66DD8C-5722-4EAE-9D02-00AE8EB79576}">
      <dgm:prSet/>
      <dgm:spPr/>
      <dgm:t>
        <a:bodyPr/>
        <a:lstStyle/>
        <a:p>
          <a:endParaRPr lang="en-US"/>
        </a:p>
      </dgm:t>
    </dgm:pt>
    <dgm:pt modelId="{7FE8CF3E-33EB-4C08-BC0B-C9AFB9572345}" type="sibTrans" cxnId="{9A66DD8C-5722-4EAE-9D02-00AE8EB79576}">
      <dgm:prSet/>
      <dgm:spPr/>
      <dgm:t>
        <a:bodyPr/>
        <a:lstStyle/>
        <a:p>
          <a:endParaRPr lang="en-US"/>
        </a:p>
      </dgm:t>
    </dgm:pt>
    <dgm:pt modelId="{E7E6950E-3163-4026-944F-2663FC0588A8}">
      <dgm:prSet phldrT="[Text]" custT="1"/>
      <dgm:spPr/>
      <dgm:t>
        <a:bodyPr/>
        <a:lstStyle/>
        <a:p>
          <a:r>
            <a:rPr lang="en-US" sz="1600" dirty="0" smtClean="0"/>
            <a:t>Instalments</a:t>
          </a:r>
          <a:endParaRPr lang="en-US" sz="1600" dirty="0"/>
        </a:p>
      </dgm:t>
    </dgm:pt>
    <dgm:pt modelId="{E3D76D5F-56E4-48F4-994C-2518B7A2135E}" type="parTrans" cxnId="{AAE80A88-73EB-472E-8008-5D01C873331F}">
      <dgm:prSet/>
      <dgm:spPr/>
      <dgm:t>
        <a:bodyPr/>
        <a:lstStyle/>
        <a:p>
          <a:endParaRPr lang="en-US"/>
        </a:p>
      </dgm:t>
    </dgm:pt>
    <dgm:pt modelId="{30EB7084-D7AD-4FE0-ABBD-B6084CD380C4}" type="sibTrans" cxnId="{AAE80A88-73EB-472E-8008-5D01C873331F}">
      <dgm:prSet/>
      <dgm:spPr/>
      <dgm:t>
        <a:bodyPr/>
        <a:lstStyle/>
        <a:p>
          <a:endParaRPr lang="en-US"/>
        </a:p>
      </dgm:t>
    </dgm:pt>
    <dgm:pt modelId="{79214CAD-0B5F-40F2-B9A5-EC823C71365F}">
      <dgm:prSet phldrT="[Text]" custT="1"/>
      <dgm:spPr/>
      <dgm:t>
        <a:bodyPr/>
        <a:lstStyle/>
        <a:p>
          <a:r>
            <a:rPr lang="en-US" sz="1600" dirty="0" smtClean="0"/>
            <a:t>1</a:t>
          </a:r>
          <a:r>
            <a:rPr lang="en-US" sz="1600" baseline="30000" dirty="0" smtClean="0"/>
            <a:t>st</a:t>
          </a:r>
          <a:r>
            <a:rPr lang="en-US" sz="1600" dirty="0" smtClean="0"/>
            <a:t>, 2</a:t>
          </a:r>
          <a:r>
            <a:rPr lang="en-US" sz="1600" baseline="30000" dirty="0" smtClean="0"/>
            <a:t>nd</a:t>
          </a:r>
          <a:r>
            <a:rPr lang="en-US" sz="1600" dirty="0" smtClean="0"/>
            <a:t>, 3</a:t>
          </a:r>
          <a:r>
            <a:rPr lang="en-US" sz="1600" baseline="30000" dirty="0" smtClean="0"/>
            <a:t>rd</a:t>
          </a:r>
          <a:r>
            <a:rPr lang="en-US" sz="1600" dirty="0" smtClean="0"/>
            <a:t> and 4</a:t>
          </a:r>
          <a:r>
            <a:rPr lang="en-US" sz="1600" baseline="30000" dirty="0" smtClean="0"/>
            <a:t>th</a:t>
          </a:r>
          <a:endParaRPr lang="en-US" sz="1600" dirty="0"/>
        </a:p>
      </dgm:t>
    </dgm:pt>
    <dgm:pt modelId="{A7F030F2-217A-44FF-8F69-3E0A324B0254}" type="parTrans" cxnId="{EB6C4E5D-4464-48E2-ADAA-1527CEB7A9C7}">
      <dgm:prSet/>
      <dgm:spPr/>
      <dgm:t>
        <a:bodyPr/>
        <a:lstStyle/>
        <a:p>
          <a:endParaRPr lang="en-US"/>
        </a:p>
      </dgm:t>
    </dgm:pt>
    <dgm:pt modelId="{B43EFA5B-D397-412C-B654-73A91BFBFC52}" type="sibTrans" cxnId="{EB6C4E5D-4464-48E2-ADAA-1527CEB7A9C7}">
      <dgm:prSet/>
      <dgm:spPr/>
      <dgm:t>
        <a:bodyPr/>
        <a:lstStyle/>
        <a:p>
          <a:endParaRPr lang="en-US"/>
        </a:p>
      </dgm:t>
    </dgm:pt>
    <dgm:pt modelId="{C3248B62-C8B2-468E-961D-C0C2E4C0F6EB}">
      <dgm:prSet custT="1"/>
      <dgm:spPr/>
      <dgm:t>
        <a:bodyPr/>
        <a:lstStyle/>
        <a:p>
          <a:r>
            <a:rPr lang="en-US" sz="1600" dirty="0" smtClean="0"/>
            <a:t>Completion</a:t>
          </a:r>
          <a:endParaRPr lang="en-US" sz="1600" dirty="0"/>
        </a:p>
      </dgm:t>
    </dgm:pt>
    <dgm:pt modelId="{2E10FE8F-9F48-4F04-9302-F1B337CCC317}" type="parTrans" cxnId="{EE9A0479-0E63-4360-A55B-7C8A3E63B0AF}">
      <dgm:prSet/>
      <dgm:spPr/>
      <dgm:t>
        <a:bodyPr/>
        <a:lstStyle/>
        <a:p>
          <a:endParaRPr lang="en-US"/>
        </a:p>
      </dgm:t>
    </dgm:pt>
    <dgm:pt modelId="{7E98B60E-1B32-48C3-B0DA-3AADA06CAD40}" type="sibTrans" cxnId="{EE9A0479-0E63-4360-A55B-7C8A3E63B0AF}">
      <dgm:prSet/>
      <dgm:spPr/>
      <dgm:t>
        <a:bodyPr/>
        <a:lstStyle/>
        <a:p>
          <a:endParaRPr lang="en-US"/>
        </a:p>
      </dgm:t>
    </dgm:pt>
    <dgm:pt modelId="{D211DB8D-E724-4140-8E4F-CC2DA7800E44}">
      <dgm:prSet custT="1"/>
      <dgm:spPr/>
      <dgm:t>
        <a:bodyPr/>
        <a:lstStyle/>
        <a:p>
          <a:r>
            <a:rPr lang="en-US" sz="1600" dirty="0" smtClean="0"/>
            <a:t>Completion of training and placement</a:t>
          </a:r>
          <a:endParaRPr lang="en-US" sz="1600" dirty="0"/>
        </a:p>
      </dgm:t>
    </dgm:pt>
    <dgm:pt modelId="{B75EF399-95DE-460C-9EE0-160069DF124D}" type="parTrans" cxnId="{A52EBD2A-F7AA-40A2-83C9-4EF9FD3CC69C}">
      <dgm:prSet/>
      <dgm:spPr/>
      <dgm:t>
        <a:bodyPr/>
        <a:lstStyle/>
        <a:p>
          <a:endParaRPr lang="en-US"/>
        </a:p>
      </dgm:t>
    </dgm:pt>
    <dgm:pt modelId="{6A9AD4C3-2A36-45D6-98DA-2167475F9E8D}" type="sibTrans" cxnId="{A52EBD2A-F7AA-40A2-83C9-4EF9FD3CC69C}">
      <dgm:prSet/>
      <dgm:spPr/>
      <dgm:t>
        <a:bodyPr/>
        <a:lstStyle/>
        <a:p>
          <a:endParaRPr lang="en-US"/>
        </a:p>
      </dgm:t>
    </dgm:pt>
    <dgm:pt modelId="{002FCC1C-B4EF-4EE6-8AA7-4EDF77019E95}">
      <dgm:prSet custT="1"/>
      <dgm:spPr/>
      <dgm:t>
        <a:bodyPr/>
        <a:lstStyle/>
        <a:p>
          <a:r>
            <a:rPr lang="en-IN" sz="1600" dirty="0" smtClean="0"/>
            <a:t>Others</a:t>
          </a:r>
          <a:endParaRPr lang="en-IN" sz="1600" dirty="0"/>
        </a:p>
      </dgm:t>
    </dgm:pt>
    <dgm:pt modelId="{B74EF62F-8CC3-4142-B5BA-F9FACFEE94F7}" type="parTrans" cxnId="{D69B7D75-BB07-496B-A684-720214F217B2}">
      <dgm:prSet/>
      <dgm:spPr/>
      <dgm:t>
        <a:bodyPr/>
        <a:lstStyle/>
        <a:p>
          <a:endParaRPr lang="en-IN"/>
        </a:p>
      </dgm:t>
    </dgm:pt>
    <dgm:pt modelId="{DF219519-AEAD-4BDC-9870-93CEE3EB9099}" type="sibTrans" cxnId="{D69B7D75-BB07-496B-A684-720214F217B2}">
      <dgm:prSet/>
      <dgm:spPr/>
      <dgm:t>
        <a:bodyPr/>
        <a:lstStyle/>
        <a:p>
          <a:endParaRPr lang="en-IN"/>
        </a:p>
      </dgm:t>
    </dgm:pt>
    <dgm:pt modelId="{EF7E2D3A-B388-4DF0-B319-987693593CF2}">
      <dgm:prSet phldrT="[Text]" custT="1"/>
      <dgm:spPr/>
      <dgm:t>
        <a:bodyPr/>
        <a:lstStyle/>
        <a:p>
          <a:r>
            <a:rPr lang="en-US" sz="1600" dirty="0" smtClean="0"/>
            <a:t>Signing of </a:t>
          </a:r>
          <a:r>
            <a:rPr lang="en-US" sz="1600" dirty="0" err="1" smtClean="0"/>
            <a:t>MoU</a:t>
          </a:r>
          <a:endParaRPr lang="en-US" sz="1600" dirty="0"/>
        </a:p>
      </dgm:t>
    </dgm:pt>
    <dgm:pt modelId="{6D9E9594-5555-47FE-BE09-D14F7ACF00FB}" type="parTrans" cxnId="{6250A682-17C5-4D1B-BB10-C41B8F2B3F75}">
      <dgm:prSet/>
      <dgm:spPr/>
      <dgm:t>
        <a:bodyPr/>
        <a:lstStyle/>
        <a:p>
          <a:endParaRPr lang="en-IN"/>
        </a:p>
      </dgm:t>
    </dgm:pt>
    <dgm:pt modelId="{47639AED-E779-4FEB-BB47-524B9E63B5EE}" type="sibTrans" cxnId="{6250A682-17C5-4D1B-BB10-C41B8F2B3F75}">
      <dgm:prSet/>
      <dgm:spPr/>
      <dgm:t>
        <a:bodyPr/>
        <a:lstStyle/>
        <a:p>
          <a:endParaRPr lang="en-IN"/>
        </a:p>
      </dgm:t>
    </dgm:pt>
    <dgm:pt modelId="{BB9362D7-6B63-41EE-A0AA-0E3B7B8D7711}">
      <dgm:prSet phldrT="[Text]" custT="1"/>
      <dgm:spPr/>
      <dgm:t>
        <a:bodyPr/>
        <a:lstStyle/>
        <a:p>
          <a:r>
            <a:rPr lang="en-US" sz="1600" dirty="0" smtClean="0"/>
            <a:t>Project commencement order</a:t>
          </a:r>
          <a:endParaRPr lang="en-US" sz="1600" dirty="0"/>
        </a:p>
      </dgm:t>
    </dgm:pt>
    <dgm:pt modelId="{0A26F63A-F094-4E80-9F00-49583D37F141}" type="parTrans" cxnId="{1D6BBAFD-9341-4AFF-BF0B-37E3514DE420}">
      <dgm:prSet/>
      <dgm:spPr/>
      <dgm:t>
        <a:bodyPr/>
        <a:lstStyle/>
        <a:p>
          <a:endParaRPr lang="en-IN"/>
        </a:p>
      </dgm:t>
    </dgm:pt>
    <dgm:pt modelId="{C7C09A78-6F9C-4F6B-B34D-57F38AAC6D8E}" type="sibTrans" cxnId="{1D6BBAFD-9341-4AFF-BF0B-37E3514DE420}">
      <dgm:prSet/>
      <dgm:spPr/>
      <dgm:t>
        <a:bodyPr/>
        <a:lstStyle/>
        <a:p>
          <a:endParaRPr lang="en-IN"/>
        </a:p>
      </dgm:t>
    </dgm:pt>
    <dgm:pt modelId="{4D584D36-C749-439D-B2FA-68007761DDE5}">
      <dgm:prSet custT="1"/>
      <dgm:spPr/>
      <dgm:t>
        <a:bodyPr/>
        <a:lstStyle/>
        <a:p>
          <a:r>
            <a:rPr lang="en-US" sz="1600" dirty="0" smtClean="0"/>
            <a:t>Closure of the project</a:t>
          </a:r>
          <a:endParaRPr lang="en-US" sz="1600" dirty="0"/>
        </a:p>
      </dgm:t>
    </dgm:pt>
    <dgm:pt modelId="{475FD298-6A06-44BD-97E5-83CE67309618}" type="parTrans" cxnId="{0281083B-0C2B-4CC2-8BE2-CBC20C52DF81}">
      <dgm:prSet/>
      <dgm:spPr/>
      <dgm:t>
        <a:bodyPr/>
        <a:lstStyle/>
        <a:p>
          <a:endParaRPr lang="en-IN"/>
        </a:p>
      </dgm:t>
    </dgm:pt>
    <dgm:pt modelId="{0BF3C7DE-C3BD-4DBF-897B-7432A0A2725F}" type="sibTrans" cxnId="{0281083B-0C2B-4CC2-8BE2-CBC20C52DF81}">
      <dgm:prSet/>
      <dgm:spPr/>
      <dgm:t>
        <a:bodyPr/>
        <a:lstStyle/>
        <a:p>
          <a:endParaRPr lang="en-IN"/>
        </a:p>
      </dgm:t>
    </dgm:pt>
    <dgm:pt modelId="{DDDA40A0-4260-45E7-9B19-5F98AEAE6349}">
      <dgm:prSet custT="1"/>
      <dgm:spPr/>
      <dgm:t>
        <a:bodyPr/>
        <a:lstStyle/>
        <a:p>
          <a:r>
            <a:rPr lang="en-IN" sz="1600" dirty="0" smtClean="0"/>
            <a:t>Consortium arrangements &amp; Outsourcing of activities</a:t>
          </a:r>
          <a:endParaRPr lang="en-IN" sz="1600" dirty="0"/>
        </a:p>
      </dgm:t>
    </dgm:pt>
    <dgm:pt modelId="{BC5D8494-C0BB-4233-8BAB-4312DFF19E83}" type="parTrans" cxnId="{AC6A872F-6ADB-43F8-9239-42F1435653E8}">
      <dgm:prSet/>
      <dgm:spPr/>
      <dgm:t>
        <a:bodyPr/>
        <a:lstStyle/>
        <a:p>
          <a:endParaRPr lang="en-IN"/>
        </a:p>
      </dgm:t>
    </dgm:pt>
    <dgm:pt modelId="{48CACE8A-65BD-48FC-81CA-4D9EA2E1818D}" type="sibTrans" cxnId="{AC6A872F-6ADB-43F8-9239-42F1435653E8}">
      <dgm:prSet/>
      <dgm:spPr/>
      <dgm:t>
        <a:bodyPr/>
        <a:lstStyle/>
        <a:p>
          <a:endParaRPr lang="en-IN"/>
        </a:p>
      </dgm:t>
    </dgm:pt>
    <dgm:pt modelId="{135ADE45-02D8-4BF2-83FC-CF78099C95B7}">
      <dgm:prSet custT="1"/>
      <dgm:spPr/>
      <dgm:t>
        <a:bodyPr/>
        <a:lstStyle/>
        <a:p>
          <a:r>
            <a:rPr lang="en-IN" sz="1600" dirty="0" smtClean="0"/>
            <a:t>Orderly closure</a:t>
          </a:r>
          <a:endParaRPr lang="en-IN" sz="1600" dirty="0"/>
        </a:p>
      </dgm:t>
    </dgm:pt>
    <dgm:pt modelId="{02D22450-E5A0-4FC6-A50D-8EE10A0E8FF0}" type="parTrans" cxnId="{72C9497C-A0E6-41C1-A232-0387A389F184}">
      <dgm:prSet/>
      <dgm:spPr/>
      <dgm:t>
        <a:bodyPr/>
        <a:lstStyle/>
        <a:p>
          <a:endParaRPr lang="en-IN"/>
        </a:p>
      </dgm:t>
    </dgm:pt>
    <dgm:pt modelId="{814F0FAC-55B7-4424-A695-1DD7183423B6}" type="sibTrans" cxnId="{72C9497C-A0E6-41C1-A232-0387A389F184}">
      <dgm:prSet/>
      <dgm:spPr/>
      <dgm:t>
        <a:bodyPr/>
        <a:lstStyle/>
        <a:p>
          <a:endParaRPr lang="en-IN"/>
        </a:p>
      </dgm:t>
    </dgm:pt>
    <dgm:pt modelId="{3B8C7C1C-5512-47A8-8CA0-986F286CB4B3}">
      <dgm:prSet custT="1"/>
      <dgm:spPr/>
      <dgm:t>
        <a:bodyPr/>
        <a:lstStyle/>
        <a:p>
          <a:r>
            <a:rPr lang="en-IN" sz="1600" dirty="0" smtClean="0"/>
            <a:t>Project manpower plan</a:t>
          </a:r>
          <a:endParaRPr lang="en-IN" sz="1600" dirty="0"/>
        </a:p>
      </dgm:t>
    </dgm:pt>
    <dgm:pt modelId="{B119A1F1-4950-42FF-981F-B3841094A87F}" type="parTrans" cxnId="{343C781E-7034-4E4B-AE0B-DEE4445055B1}">
      <dgm:prSet/>
      <dgm:spPr/>
      <dgm:t>
        <a:bodyPr/>
        <a:lstStyle/>
        <a:p>
          <a:endParaRPr lang="en-IN"/>
        </a:p>
      </dgm:t>
    </dgm:pt>
    <dgm:pt modelId="{CBD7EF50-DAD6-4DC2-AA63-46BC73FA72A7}" type="sibTrans" cxnId="{343C781E-7034-4E4B-AE0B-DEE4445055B1}">
      <dgm:prSet/>
      <dgm:spPr/>
      <dgm:t>
        <a:bodyPr/>
        <a:lstStyle/>
        <a:p>
          <a:endParaRPr lang="en-IN"/>
        </a:p>
      </dgm:t>
    </dgm:pt>
    <dgm:pt modelId="{B4C6039F-CE9F-4001-B867-55DE0E46E2B4}">
      <dgm:prSet custT="1"/>
      <dgm:spPr/>
      <dgm:t>
        <a:bodyPr/>
        <a:lstStyle/>
        <a:p>
          <a:r>
            <a:rPr lang="en-IN" sz="1600" dirty="0" smtClean="0"/>
            <a:t>Recovery of dues from a PIA</a:t>
          </a:r>
          <a:endParaRPr lang="en-IN" sz="1600" dirty="0"/>
        </a:p>
      </dgm:t>
    </dgm:pt>
    <dgm:pt modelId="{C222E38C-91BB-4BED-84E5-49EBA1CEB6E6}" type="parTrans" cxnId="{36E3CA43-A308-49CE-9A7A-75F7A354B8F2}">
      <dgm:prSet/>
      <dgm:spPr/>
      <dgm:t>
        <a:bodyPr/>
        <a:lstStyle/>
        <a:p>
          <a:endParaRPr lang="en-IN"/>
        </a:p>
      </dgm:t>
    </dgm:pt>
    <dgm:pt modelId="{587ED20D-8437-448A-83BB-FAA34E764B48}" type="sibTrans" cxnId="{36E3CA43-A308-49CE-9A7A-75F7A354B8F2}">
      <dgm:prSet/>
      <dgm:spPr/>
      <dgm:t>
        <a:bodyPr/>
        <a:lstStyle/>
        <a:p>
          <a:endParaRPr lang="en-IN"/>
        </a:p>
      </dgm:t>
    </dgm:pt>
    <dgm:pt modelId="{6EBB5675-87C9-4E00-A5F9-37FDC260607C}" type="pres">
      <dgm:prSet presAssocID="{96BD5338-204D-4B46-9933-092C93C9DEDA}" presName="Name0" presStyleCnt="0">
        <dgm:presLayoutVars>
          <dgm:dir/>
          <dgm:animLvl val="lvl"/>
          <dgm:resizeHandles val="exact"/>
        </dgm:presLayoutVars>
      </dgm:prSet>
      <dgm:spPr/>
      <dgm:t>
        <a:bodyPr/>
        <a:lstStyle/>
        <a:p>
          <a:endParaRPr lang="en-US"/>
        </a:p>
      </dgm:t>
    </dgm:pt>
    <dgm:pt modelId="{E5B6F4B1-00BC-44BF-AF67-900984B8940F}" type="pres">
      <dgm:prSet presAssocID="{E0BFD7D3-9D3F-4328-BBD5-6D08CF9B3C9B}" presName="composite" presStyleCnt="0"/>
      <dgm:spPr/>
      <dgm:t>
        <a:bodyPr/>
        <a:lstStyle/>
        <a:p>
          <a:endParaRPr lang="en-US"/>
        </a:p>
      </dgm:t>
    </dgm:pt>
    <dgm:pt modelId="{C14E3F14-0DC0-4E9B-B2D0-BE6DB3441E6F}" type="pres">
      <dgm:prSet presAssocID="{E0BFD7D3-9D3F-4328-BBD5-6D08CF9B3C9B}" presName="parTx" presStyleLbl="alignNode1" presStyleIdx="0" presStyleCnt="5" custScaleX="103556" custLinFactNeighborX="-881" custLinFactNeighborY="-9189">
        <dgm:presLayoutVars>
          <dgm:chMax val="0"/>
          <dgm:chPref val="0"/>
          <dgm:bulletEnabled val="1"/>
        </dgm:presLayoutVars>
      </dgm:prSet>
      <dgm:spPr/>
      <dgm:t>
        <a:bodyPr/>
        <a:lstStyle/>
        <a:p>
          <a:endParaRPr lang="en-US"/>
        </a:p>
      </dgm:t>
    </dgm:pt>
    <dgm:pt modelId="{90765E86-3BB5-4682-AC89-CDD00F532484}" type="pres">
      <dgm:prSet presAssocID="{E0BFD7D3-9D3F-4328-BBD5-6D08CF9B3C9B}" presName="desTx" presStyleLbl="alignAccFollowNode1" presStyleIdx="0" presStyleCnt="5">
        <dgm:presLayoutVars>
          <dgm:bulletEnabled val="1"/>
        </dgm:presLayoutVars>
      </dgm:prSet>
      <dgm:spPr/>
      <dgm:t>
        <a:bodyPr/>
        <a:lstStyle/>
        <a:p>
          <a:endParaRPr lang="en-US"/>
        </a:p>
      </dgm:t>
    </dgm:pt>
    <dgm:pt modelId="{D41A7CDD-87B7-4FE1-837E-35BE9E0D44E3}" type="pres">
      <dgm:prSet presAssocID="{A1CAC0A1-D1B9-4EE2-97DA-F025345E03DB}" presName="space" presStyleCnt="0"/>
      <dgm:spPr/>
      <dgm:t>
        <a:bodyPr/>
        <a:lstStyle/>
        <a:p>
          <a:endParaRPr lang="en-US"/>
        </a:p>
      </dgm:t>
    </dgm:pt>
    <dgm:pt modelId="{007CA823-EC2E-48AB-8E29-A708AA33A4AB}" type="pres">
      <dgm:prSet presAssocID="{68014DC7-D60F-40EC-8181-5ECC3EDFBE71}" presName="composite" presStyleCnt="0"/>
      <dgm:spPr/>
      <dgm:t>
        <a:bodyPr/>
        <a:lstStyle/>
        <a:p>
          <a:endParaRPr lang="en-US"/>
        </a:p>
      </dgm:t>
    </dgm:pt>
    <dgm:pt modelId="{9B967481-2A82-483A-AAEB-4689F0E3B330}" type="pres">
      <dgm:prSet presAssocID="{68014DC7-D60F-40EC-8181-5ECC3EDFBE71}" presName="parTx" presStyleLbl="alignNode1" presStyleIdx="1" presStyleCnt="5" custScaleY="190038" custLinFactNeighborX="1714" custLinFactNeighborY="4888">
        <dgm:presLayoutVars>
          <dgm:chMax val="0"/>
          <dgm:chPref val="0"/>
          <dgm:bulletEnabled val="1"/>
        </dgm:presLayoutVars>
      </dgm:prSet>
      <dgm:spPr/>
      <dgm:t>
        <a:bodyPr/>
        <a:lstStyle/>
        <a:p>
          <a:endParaRPr lang="en-US"/>
        </a:p>
      </dgm:t>
    </dgm:pt>
    <dgm:pt modelId="{0F17AA50-450B-411F-B51A-CB47485587FD}" type="pres">
      <dgm:prSet presAssocID="{68014DC7-D60F-40EC-8181-5ECC3EDFBE71}" presName="desTx" presStyleLbl="alignAccFollowNode1" presStyleIdx="1" presStyleCnt="5" custScaleY="98898" custLinFactNeighborX="1668" custLinFactNeighborY="-886">
        <dgm:presLayoutVars>
          <dgm:bulletEnabled val="1"/>
        </dgm:presLayoutVars>
      </dgm:prSet>
      <dgm:spPr/>
      <dgm:t>
        <a:bodyPr/>
        <a:lstStyle/>
        <a:p>
          <a:endParaRPr lang="en-US"/>
        </a:p>
      </dgm:t>
    </dgm:pt>
    <dgm:pt modelId="{A99A5D5F-BEE7-4DBE-9113-B7112960FA5B}" type="pres">
      <dgm:prSet presAssocID="{6F20BC29-0E31-4D06-A63B-81718E340EAC}" presName="space" presStyleCnt="0"/>
      <dgm:spPr/>
      <dgm:t>
        <a:bodyPr/>
        <a:lstStyle/>
        <a:p>
          <a:endParaRPr lang="en-US"/>
        </a:p>
      </dgm:t>
    </dgm:pt>
    <dgm:pt modelId="{989A8286-E20F-4318-AE56-77BDEFC743AA}" type="pres">
      <dgm:prSet presAssocID="{E7E6950E-3163-4026-944F-2663FC0588A8}" presName="composite" presStyleCnt="0"/>
      <dgm:spPr/>
      <dgm:t>
        <a:bodyPr/>
        <a:lstStyle/>
        <a:p>
          <a:endParaRPr lang="en-US"/>
        </a:p>
      </dgm:t>
    </dgm:pt>
    <dgm:pt modelId="{13A12ACC-2B18-4A5C-B7FB-2E1C63DCF91F}" type="pres">
      <dgm:prSet presAssocID="{E7E6950E-3163-4026-944F-2663FC0588A8}" presName="parTx" presStyleLbl="alignNode1" presStyleIdx="2" presStyleCnt="5">
        <dgm:presLayoutVars>
          <dgm:chMax val="0"/>
          <dgm:chPref val="0"/>
          <dgm:bulletEnabled val="1"/>
        </dgm:presLayoutVars>
      </dgm:prSet>
      <dgm:spPr/>
      <dgm:t>
        <a:bodyPr/>
        <a:lstStyle/>
        <a:p>
          <a:endParaRPr lang="en-US"/>
        </a:p>
      </dgm:t>
    </dgm:pt>
    <dgm:pt modelId="{DBE8F19E-2519-49ED-8381-26DEF68A6284}" type="pres">
      <dgm:prSet presAssocID="{E7E6950E-3163-4026-944F-2663FC0588A8}" presName="desTx" presStyleLbl="alignAccFollowNode1" presStyleIdx="2" presStyleCnt="5">
        <dgm:presLayoutVars>
          <dgm:bulletEnabled val="1"/>
        </dgm:presLayoutVars>
      </dgm:prSet>
      <dgm:spPr/>
      <dgm:t>
        <a:bodyPr/>
        <a:lstStyle/>
        <a:p>
          <a:endParaRPr lang="en-US"/>
        </a:p>
      </dgm:t>
    </dgm:pt>
    <dgm:pt modelId="{2D4FED26-313C-4480-8C1C-DCD61AE7854F}" type="pres">
      <dgm:prSet presAssocID="{30EB7084-D7AD-4FE0-ABBD-B6084CD380C4}" presName="space" presStyleCnt="0"/>
      <dgm:spPr/>
      <dgm:t>
        <a:bodyPr/>
        <a:lstStyle/>
        <a:p>
          <a:endParaRPr lang="en-US"/>
        </a:p>
      </dgm:t>
    </dgm:pt>
    <dgm:pt modelId="{4ECBF865-E2BC-4E3F-91CA-A5B931A49EBB}" type="pres">
      <dgm:prSet presAssocID="{C3248B62-C8B2-468E-961D-C0C2E4C0F6EB}" presName="composite" presStyleCnt="0"/>
      <dgm:spPr/>
      <dgm:t>
        <a:bodyPr/>
        <a:lstStyle/>
        <a:p>
          <a:endParaRPr lang="en-US"/>
        </a:p>
      </dgm:t>
    </dgm:pt>
    <dgm:pt modelId="{437629DC-3E5D-475F-87CB-4560F6D53107}" type="pres">
      <dgm:prSet presAssocID="{C3248B62-C8B2-468E-961D-C0C2E4C0F6EB}" presName="parTx" presStyleLbl="alignNode1" presStyleIdx="3" presStyleCnt="5">
        <dgm:presLayoutVars>
          <dgm:chMax val="0"/>
          <dgm:chPref val="0"/>
          <dgm:bulletEnabled val="1"/>
        </dgm:presLayoutVars>
      </dgm:prSet>
      <dgm:spPr/>
      <dgm:t>
        <a:bodyPr/>
        <a:lstStyle/>
        <a:p>
          <a:endParaRPr lang="en-US"/>
        </a:p>
      </dgm:t>
    </dgm:pt>
    <dgm:pt modelId="{009E719F-1D69-4C87-BF3F-D9D2E54E2C16}" type="pres">
      <dgm:prSet presAssocID="{C3248B62-C8B2-468E-961D-C0C2E4C0F6EB}" presName="desTx" presStyleLbl="alignAccFollowNode1" presStyleIdx="3" presStyleCnt="5">
        <dgm:presLayoutVars>
          <dgm:bulletEnabled val="1"/>
        </dgm:presLayoutVars>
      </dgm:prSet>
      <dgm:spPr/>
      <dgm:t>
        <a:bodyPr/>
        <a:lstStyle/>
        <a:p>
          <a:endParaRPr lang="en-US"/>
        </a:p>
      </dgm:t>
    </dgm:pt>
    <dgm:pt modelId="{1E5886E1-5CEC-4035-8017-0EB83746820F}" type="pres">
      <dgm:prSet presAssocID="{7E98B60E-1B32-48C3-B0DA-3AADA06CAD40}" presName="space" presStyleCnt="0"/>
      <dgm:spPr/>
      <dgm:t>
        <a:bodyPr/>
        <a:lstStyle/>
        <a:p>
          <a:endParaRPr lang="en-US"/>
        </a:p>
      </dgm:t>
    </dgm:pt>
    <dgm:pt modelId="{00D42042-D102-44CD-B69E-24F3AC310516}" type="pres">
      <dgm:prSet presAssocID="{002FCC1C-B4EF-4EE6-8AA7-4EDF77019E95}" presName="composite" presStyleCnt="0"/>
      <dgm:spPr/>
      <dgm:t>
        <a:bodyPr/>
        <a:lstStyle/>
        <a:p>
          <a:endParaRPr lang="en-US"/>
        </a:p>
      </dgm:t>
    </dgm:pt>
    <dgm:pt modelId="{70784EF5-AD30-458B-93F8-9702B305AB8C}" type="pres">
      <dgm:prSet presAssocID="{002FCC1C-B4EF-4EE6-8AA7-4EDF77019E95}" presName="parTx" presStyleLbl="alignNode1" presStyleIdx="4" presStyleCnt="5">
        <dgm:presLayoutVars>
          <dgm:chMax val="0"/>
          <dgm:chPref val="0"/>
          <dgm:bulletEnabled val="1"/>
        </dgm:presLayoutVars>
      </dgm:prSet>
      <dgm:spPr/>
      <dgm:t>
        <a:bodyPr/>
        <a:lstStyle/>
        <a:p>
          <a:endParaRPr lang="en-IN"/>
        </a:p>
      </dgm:t>
    </dgm:pt>
    <dgm:pt modelId="{F887E2CB-5EE7-4B94-8F62-58799D94B9D5}" type="pres">
      <dgm:prSet presAssocID="{002FCC1C-B4EF-4EE6-8AA7-4EDF77019E95}" presName="desTx" presStyleLbl="alignAccFollowNode1" presStyleIdx="4" presStyleCnt="5">
        <dgm:presLayoutVars>
          <dgm:bulletEnabled val="1"/>
        </dgm:presLayoutVars>
      </dgm:prSet>
      <dgm:spPr/>
      <dgm:t>
        <a:bodyPr/>
        <a:lstStyle/>
        <a:p>
          <a:endParaRPr lang="en-IN"/>
        </a:p>
      </dgm:t>
    </dgm:pt>
  </dgm:ptLst>
  <dgm:cxnLst>
    <dgm:cxn modelId="{306CFC73-1554-4482-B23D-93C4471EC424}" srcId="{E0BFD7D3-9D3F-4328-BBD5-6D08CF9B3C9B}" destId="{03561127-BCF8-4304-B80B-7E6669C1B495}" srcOrd="0" destOrd="0" parTransId="{28DA7740-61C6-41C0-8917-0B1BC0B5AFD2}" sibTransId="{9AEF5BFC-803D-492C-AE9E-5946A7A107CF}"/>
    <dgm:cxn modelId="{C6AEFC18-28E0-4981-A3EC-926CD24E62B5}" srcId="{96BD5338-204D-4B46-9933-092C93C9DEDA}" destId="{E0BFD7D3-9D3F-4328-BBD5-6D08CF9B3C9B}" srcOrd="0" destOrd="0" parTransId="{2DC3B9E8-43A6-48E9-9279-492D60404DE0}" sibTransId="{A1CAC0A1-D1B9-4EE2-97DA-F025345E03DB}"/>
    <dgm:cxn modelId="{EE9A0479-0E63-4360-A55B-7C8A3E63B0AF}" srcId="{96BD5338-204D-4B46-9933-092C93C9DEDA}" destId="{C3248B62-C8B2-468E-961D-C0C2E4C0F6EB}" srcOrd="3" destOrd="0" parTransId="{2E10FE8F-9F48-4F04-9302-F1B337CCC317}" sibTransId="{7E98B60E-1B32-48C3-B0DA-3AADA06CAD40}"/>
    <dgm:cxn modelId="{EB6C4E5D-4464-48E2-ADAA-1527CEB7A9C7}" srcId="{E7E6950E-3163-4026-944F-2663FC0588A8}" destId="{79214CAD-0B5F-40F2-B9A5-EC823C71365F}" srcOrd="0" destOrd="0" parTransId="{A7F030F2-217A-44FF-8F69-3E0A324B0254}" sibTransId="{B43EFA5B-D397-412C-B654-73A91BFBFC52}"/>
    <dgm:cxn modelId="{343C781E-7034-4E4B-AE0B-DEE4445055B1}" srcId="{002FCC1C-B4EF-4EE6-8AA7-4EDF77019E95}" destId="{3B8C7C1C-5512-47A8-8CA0-986F286CB4B3}" srcOrd="2" destOrd="0" parTransId="{B119A1F1-4950-42FF-981F-B3841094A87F}" sibTransId="{CBD7EF50-DAD6-4DC2-AA63-46BC73FA72A7}"/>
    <dgm:cxn modelId="{748B6D22-B039-477A-AE0A-05EB5927AD18}" type="presOf" srcId="{DDDA40A0-4260-45E7-9B19-5F98AEAE6349}" destId="{F887E2CB-5EE7-4B94-8F62-58799D94B9D5}" srcOrd="0" destOrd="0" presId="urn:microsoft.com/office/officeart/2005/8/layout/hList1"/>
    <dgm:cxn modelId="{6361B2EF-EDA6-4943-8712-3CF51DE537E5}" type="presOf" srcId="{B4C6039F-CE9F-4001-B867-55DE0E46E2B4}" destId="{F887E2CB-5EE7-4B94-8F62-58799D94B9D5}" srcOrd="0" destOrd="3" presId="urn:microsoft.com/office/officeart/2005/8/layout/hList1"/>
    <dgm:cxn modelId="{3EEA3DC5-50E1-4F61-A273-E34708AD4D9C}" type="presOf" srcId="{79214CAD-0B5F-40F2-B9A5-EC823C71365F}" destId="{DBE8F19E-2519-49ED-8381-26DEF68A6284}" srcOrd="0" destOrd="0" presId="urn:microsoft.com/office/officeart/2005/8/layout/hList1"/>
    <dgm:cxn modelId="{91B67329-4B53-44C8-93E4-66775FAC8714}" type="presOf" srcId="{3B8C7C1C-5512-47A8-8CA0-986F286CB4B3}" destId="{F887E2CB-5EE7-4B94-8F62-58799D94B9D5}" srcOrd="0" destOrd="2" presId="urn:microsoft.com/office/officeart/2005/8/layout/hList1"/>
    <dgm:cxn modelId="{998E3A15-E73B-4FA0-9B0A-725A26C80E39}" type="presOf" srcId="{EF7E2D3A-B388-4DF0-B319-987693593CF2}" destId="{90765E86-3BB5-4682-AC89-CDD00F532484}" srcOrd="0" destOrd="1" presId="urn:microsoft.com/office/officeart/2005/8/layout/hList1"/>
    <dgm:cxn modelId="{AC6A872F-6ADB-43F8-9239-42F1435653E8}" srcId="{002FCC1C-B4EF-4EE6-8AA7-4EDF77019E95}" destId="{DDDA40A0-4260-45E7-9B19-5F98AEAE6349}" srcOrd="0" destOrd="0" parTransId="{BC5D8494-C0BB-4233-8BAB-4312DFF19E83}" sibTransId="{48CACE8A-65BD-48FC-81CA-4D9EA2E1818D}"/>
    <dgm:cxn modelId="{1D6BBAFD-9341-4AFF-BF0B-37E3514DE420}" srcId="{68014DC7-D60F-40EC-8181-5ECC3EDFBE71}" destId="{BB9362D7-6B63-41EE-A0AA-0E3B7B8D7711}" srcOrd="1" destOrd="0" parTransId="{0A26F63A-F094-4E80-9F00-49583D37F141}" sibTransId="{C7C09A78-6F9C-4F6B-B34D-57F38AAC6D8E}"/>
    <dgm:cxn modelId="{FB2CF511-A6A8-46AD-AB91-B7F2BB224290}" type="presOf" srcId="{C8A47922-F047-40CA-831B-343F8B6A5BAC}" destId="{0F17AA50-450B-411F-B51A-CB47485587FD}" srcOrd="0" destOrd="0" presId="urn:microsoft.com/office/officeart/2005/8/layout/hList1"/>
    <dgm:cxn modelId="{1D004973-AD5A-465E-B022-5603EE5547FA}" type="presOf" srcId="{96BD5338-204D-4B46-9933-092C93C9DEDA}" destId="{6EBB5675-87C9-4E00-A5F9-37FDC260607C}" srcOrd="0" destOrd="0" presId="urn:microsoft.com/office/officeart/2005/8/layout/hList1"/>
    <dgm:cxn modelId="{2FC30DD6-0FCE-409D-B334-6E64ACA33C81}" type="presOf" srcId="{135ADE45-02D8-4BF2-83FC-CF78099C95B7}" destId="{F887E2CB-5EE7-4B94-8F62-58799D94B9D5}" srcOrd="0" destOrd="1" presId="urn:microsoft.com/office/officeart/2005/8/layout/hList1"/>
    <dgm:cxn modelId="{79DB119B-B5D2-4132-A1B4-68B66D957C33}" type="presOf" srcId="{C3248B62-C8B2-468E-961D-C0C2E4C0F6EB}" destId="{437629DC-3E5D-475F-87CB-4560F6D53107}" srcOrd="0" destOrd="0" presId="urn:microsoft.com/office/officeart/2005/8/layout/hList1"/>
    <dgm:cxn modelId="{72C9497C-A0E6-41C1-A232-0387A389F184}" srcId="{002FCC1C-B4EF-4EE6-8AA7-4EDF77019E95}" destId="{135ADE45-02D8-4BF2-83FC-CF78099C95B7}" srcOrd="1" destOrd="0" parTransId="{02D22450-E5A0-4FC6-A50D-8EE10A0E8FF0}" sibTransId="{814F0FAC-55B7-4424-A695-1DD7183423B6}"/>
    <dgm:cxn modelId="{002DD4E9-337F-4B17-B48E-5D2D8AF9E11D}" type="presOf" srcId="{68014DC7-D60F-40EC-8181-5ECC3EDFBE71}" destId="{9B967481-2A82-483A-AAEB-4689F0E3B330}" srcOrd="0" destOrd="0" presId="urn:microsoft.com/office/officeart/2005/8/layout/hList1"/>
    <dgm:cxn modelId="{4A282A4A-B99F-4894-BA90-680F1F7185EB}" type="presOf" srcId="{002FCC1C-B4EF-4EE6-8AA7-4EDF77019E95}" destId="{70784EF5-AD30-458B-93F8-9702B305AB8C}" srcOrd="0" destOrd="0" presId="urn:microsoft.com/office/officeart/2005/8/layout/hList1"/>
    <dgm:cxn modelId="{AAE80A88-73EB-472E-8008-5D01C873331F}" srcId="{96BD5338-204D-4B46-9933-092C93C9DEDA}" destId="{E7E6950E-3163-4026-944F-2663FC0588A8}" srcOrd="2" destOrd="0" parTransId="{E3D76D5F-56E4-48F4-994C-2518B7A2135E}" sibTransId="{30EB7084-D7AD-4FE0-ABBD-B6084CD380C4}"/>
    <dgm:cxn modelId="{D69B7D75-BB07-496B-A684-720214F217B2}" srcId="{96BD5338-204D-4B46-9933-092C93C9DEDA}" destId="{002FCC1C-B4EF-4EE6-8AA7-4EDF77019E95}" srcOrd="4" destOrd="0" parTransId="{B74EF62F-8CC3-4142-B5BA-F9FACFEE94F7}" sibTransId="{DF219519-AEAD-4BDC-9870-93CEE3EB9099}"/>
    <dgm:cxn modelId="{EB5002E1-0F24-49CB-BBB5-CBAE1E171B95}" type="presOf" srcId="{BB9362D7-6B63-41EE-A0AA-0E3B7B8D7711}" destId="{0F17AA50-450B-411F-B51A-CB47485587FD}" srcOrd="0" destOrd="1" presId="urn:microsoft.com/office/officeart/2005/8/layout/hList1"/>
    <dgm:cxn modelId="{F92010EB-4AE7-4E40-AC71-15C4BD5329B4}" type="presOf" srcId="{D211DB8D-E724-4140-8E4F-CC2DA7800E44}" destId="{009E719F-1D69-4C87-BF3F-D9D2E54E2C16}" srcOrd="0" destOrd="0" presId="urn:microsoft.com/office/officeart/2005/8/layout/hList1"/>
    <dgm:cxn modelId="{0281083B-0C2B-4CC2-8BE2-CBC20C52DF81}" srcId="{C3248B62-C8B2-468E-961D-C0C2E4C0F6EB}" destId="{4D584D36-C749-439D-B2FA-68007761DDE5}" srcOrd="1" destOrd="0" parTransId="{475FD298-6A06-44BD-97E5-83CE67309618}" sibTransId="{0BF3C7DE-C3BD-4DBF-897B-7432A0A2725F}"/>
    <dgm:cxn modelId="{A52EBD2A-F7AA-40A2-83C9-4EF9FD3CC69C}" srcId="{C3248B62-C8B2-468E-961D-C0C2E4C0F6EB}" destId="{D211DB8D-E724-4140-8E4F-CC2DA7800E44}" srcOrd="0" destOrd="0" parTransId="{B75EF399-95DE-460C-9EE0-160069DF124D}" sibTransId="{6A9AD4C3-2A36-45D6-98DA-2167475F9E8D}"/>
    <dgm:cxn modelId="{F087FB02-80FA-4A37-8BED-D02B1FE92B54}" type="presOf" srcId="{E0BFD7D3-9D3F-4328-BBD5-6D08CF9B3C9B}" destId="{C14E3F14-0DC0-4E9B-B2D0-BE6DB3441E6F}" srcOrd="0" destOrd="0" presId="urn:microsoft.com/office/officeart/2005/8/layout/hList1"/>
    <dgm:cxn modelId="{6250A682-17C5-4D1B-BB10-C41B8F2B3F75}" srcId="{E0BFD7D3-9D3F-4328-BBD5-6D08CF9B3C9B}" destId="{EF7E2D3A-B388-4DF0-B319-987693593CF2}" srcOrd="1" destOrd="0" parTransId="{6D9E9594-5555-47FE-BE09-D14F7ACF00FB}" sibTransId="{47639AED-E779-4FEB-BB47-524B9E63B5EE}"/>
    <dgm:cxn modelId="{41C111E8-6DEE-4BC5-A199-64D4340CD2BA}" type="presOf" srcId="{4D584D36-C749-439D-B2FA-68007761DDE5}" destId="{009E719F-1D69-4C87-BF3F-D9D2E54E2C16}" srcOrd="0" destOrd="1" presId="urn:microsoft.com/office/officeart/2005/8/layout/hList1"/>
    <dgm:cxn modelId="{DAD6ED0C-A29B-47A4-92BD-175485402287}" srcId="{96BD5338-204D-4B46-9933-092C93C9DEDA}" destId="{68014DC7-D60F-40EC-8181-5ECC3EDFBE71}" srcOrd="1" destOrd="0" parTransId="{F315A154-83AA-45D5-9CDD-8C160EE43286}" sibTransId="{6F20BC29-0E31-4D06-A63B-81718E340EAC}"/>
    <dgm:cxn modelId="{389001B0-8752-43FE-9486-04FE2C897BAE}" type="presOf" srcId="{03561127-BCF8-4304-B80B-7E6669C1B495}" destId="{90765E86-3BB5-4682-AC89-CDD00F532484}" srcOrd="0" destOrd="0" presId="urn:microsoft.com/office/officeart/2005/8/layout/hList1"/>
    <dgm:cxn modelId="{9A66DD8C-5722-4EAE-9D02-00AE8EB79576}" srcId="{68014DC7-D60F-40EC-8181-5ECC3EDFBE71}" destId="{C8A47922-F047-40CA-831B-343F8B6A5BAC}" srcOrd="0" destOrd="0" parTransId="{FD344D1E-C6B6-41A5-B58C-059556AA8C99}" sibTransId="{7FE8CF3E-33EB-4C08-BC0B-C9AFB9572345}"/>
    <dgm:cxn modelId="{36E3CA43-A308-49CE-9A7A-75F7A354B8F2}" srcId="{002FCC1C-B4EF-4EE6-8AA7-4EDF77019E95}" destId="{B4C6039F-CE9F-4001-B867-55DE0E46E2B4}" srcOrd="3" destOrd="0" parTransId="{C222E38C-91BB-4BED-84E5-49EBA1CEB6E6}" sibTransId="{587ED20D-8437-448A-83BB-FAA34E764B48}"/>
    <dgm:cxn modelId="{0CD37946-F5B5-4FB0-817E-6984987E666B}" type="presOf" srcId="{E7E6950E-3163-4026-944F-2663FC0588A8}" destId="{13A12ACC-2B18-4A5C-B7FB-2E1C63DCF91F}" srcOrd="0" destOrd="0" presId="urn:microsoft.com/office/officeart/2005/8/layout/hList1"/>
    <dgm:cxn modelId="{94B7B812-9C13-4AD7-B2A3-45BFC43F2137}" type="presParOf" srcId="{6EBB5675-87C9-4E00-A5F9-37FDC260607C}" destId="{E5B6F4B1-00BC-44BF-AF67-900984B8940F}" srcOrd="0" destOrd="0" presId="urn:microsoft.com/office/officeart/2005/8/layout/hList1"/>
    <dgm:cxn modelId="{23A78131-4E97-42A7-8604-2449AA5D9E17}" type="presParOf" srcId="{E5B6F4B1-00BC-44BF-AF67-900984B8940F}" destId="{C14E3F14-0DC0-4E9B-B2D0-BE6DB3441E6F}" srcOrd="0" destOrd="0" presId="urn:microsoft.com/office/officeart/2005/8/layout/hList1"/>
    <dgm:cxn modelId="{296701B3-85EC-4933-B39D-86AFD7419C35}" type="presParOf" srcId="{E5B6F4B1-00BC-44BF-AF67-900984B8940F}" destId="{90765E86-3BB5-4682-AC89-CDD00F532484}" srcOrd="1" destOrd="0" presId="urn:microsoft.com/office/officeart/2005/8/layout/hList1"/>
    <dgm:cxn modelId="{1041CCEF-D914-4D66-98A1-7D5A97A307B0}" type="presParOf" srcId="{6EBB5675-87C9-4E00-A5F9-37FDC260607C}" destId="{D41A7CDD-87B7-4FE1-837E-35BE9E0D44E3}" srcOrd="1" destOrd="0" presId="urn:microsoft.com/office/officeart/2005/8/layout/hList1"/>
    <dgm:cxn modelId="{30A57B27-B8D1-4A0E-8B05-DFAB9A3AA150}" type="presParOf" srcId="{6EBB5675-87C9-4E00-A5F9-37FDC260607C}" destId="{007CA823-EC2E-48AB-8E29-A708AA33A4AB}" srcOrd="2" destOrd="0" presId="urn:microsoft.com/office/officeart/2005/8/layout/hList1"/>
    <dgm:cxn modelId="{A7B45E23-EC05-495A-9E70-5CD8B17A63DB}" type="presParOf" srcId="{007CA823-EC2E-48AB-8E29-A708AA33A4AB}" destId="{9B967481-2A82-483A-AAEB-4689F0E3B330}" srcOrd="0" destOrd="0" presId="urn:microsoft.com/office/officeart/2005/8/layout/hList1"/>
    <dgm:cxn modelId="{9CE507F7-F189-4419-98B3-47E815E6BD17}" type="presParOf" srcId="{007CA823-EC2E-48AB-8E29-A708AA33A4AB}" destId="{0F17AA50-450B-411F-B51A-CB47485587FD}" srcOrd="1" destOrd="0" presId="urn:microsoft.com/office/officeart/2005/8/layout/hList1"/>
    <dgm:cxn modelId="{7072B64C-4F2C-409C-84FB-A0A9908E4675}" type="presParOf" srcId="{6EBB5675-87C9-4E00-A5F9-37FDC260607C}" destId="{A99A5D5F-BEE7-4DBE-9113-B7112960FA5B}" srcOrd="3" destOrd="0" presId="urn:microsoft.com/office/officeart/2005/8/layout/hList1"/>
    <dgm:cxn modelId="{30CBC9F6-BF83-4750-B829-6DB0E3823C93}" type="presParOf" srcId="{6EBB5675-87C9-4E00-A5F9-37FDC260607C}" destId="{989A8286-E20F-4318-AE56-77BDEFC743AA}" srcOrd="4" destOrd="0" presId="urn:microsoft.com/office/officeart/2005/8/layout/hList1"/>
    <dgm:cxn modelId="{09C383E3-1CF6-4813-880F-DBCE0CBF71A0}" type="presParOf" srcId="{989A8286-E20F-4318-AE56-77BDEFC743AA}" destId="{13A12ACC-2B18-4A5C-B7FB-2E1C63DCF91F}" srcOrd="0" destOrd="0" presId="urn:microsoft.com/office/officeart/2005/8/layout/hList1"/>
    <dgm:cxn modelId="{368DAE31-A9F3-4A0C-B0C8-D5FC7B3A3C89}" type="presParOf" srcId="{989A8286-E20F-4318-AE56-77BDEFC743AA}" destId="{DBE8F19E-2519-49ED-8381-26DEF68A6284}" srcOrd="1" destOrd="0" presId="urn:microsoft.com/office/officeart/2005/8/layout/hList1"/>
    <dgm:cxn modelId="{131B6F49-90B7-474A-81AE-A92BB716E276}" type="presParOf" srcId="{6EBB5675-87C9-4E00-A5F9-37FDC260607C}" destId="{2D4FED26-313C-4480-8C1C-DCD61AE7854F}" srcOrd="5" destOrd="0" presId="urn:microsoft.com/office/officeart/2005/8/layout/hList1"/>
    <dgm:cxn modelId="{643F2EFA-F010-4407-9620-B373D3AAF89E}" type="presParOf" srcId="{6EBB5675-87C9-4E00-A5F9-37FDC260607C}" destId="{4ECBF865-E2BC-4E3F-91CA-A5B931A49EBB}" srcOrd="6" destOrd="0" presId="urn:microsoft.com/office/officeart/2005/8/layout/hList1"/>
    <dgm:cxn modelId="{7C66AD82-2394-47C1-928E-312859CBEDEB}" type="presParOf" srcId="{4ECBF865-E2BC-4E3F-91CA-A5B931A49EBB}" destId="{437629DC-3E5D-475F-87CB-4560F6D53107}" srcOrd="0" destOrd="0" presId="urn:microsoft.com/office/officeart/2005/8/layout/hList1"/>
    <dgm:cxn modelId="{96BBA19E-17A8-4B48-9139-E1EC0ED197DF}" type="presParOf" srcId="{4ECBF865-E2BC-4E3F-91CA-A5B931A49EBB}" destId="{009E719F-1D69-4C87-BF3F-D9D2E54E2C16}" srcOrd="1" destOrd="0" presId="urn:microsoft.com/office/officeart/2005/8/layout/hList1"/>
    <dgm:cxn modelId="{0143EA66-A294-4513-ACE3-33D6095B86EC}" type="presParOf" srcId="{6EBB5675-87C9-4E00-A5F9-37FDC260607C}" destId="{1E5886E1-5CEC-4035-8017-0EB83746820F}" srcOrd="7" destOrd="0" presId="urn:microsoft.com/office/officeart/2005/8/layout/hList1"/>
    <dgm:cxn modelId="{A0D91F3F-140A-485E-8D2B-B63DC7A8C209}" type="presParOf" srcId="{6EBB5675-87C9-4E00-A5F9-37FDC260607C}" destId="{00D42042-D102-44CD-B69E-24F3AC310516}" srcOrd="8" destOrd="0" presId="urn:microsoft.com/office/officeart/2005/8/layout/hList1"/>
    <dgm:cxn modelId="{D6FD3D3B-97DB-4484-A02C-0502F36226C5}" type="presParOf" srcId="{00D42042-D102-44CD-B69E-24F3AC310516}" destId="{70784EF5-AD30-458B-93F8-9702B305AB8C}" srcOrd="0" destOrd="0" presId="urn:microsoft.com/office/officeart/2005/8/layout/hList1"/>
    <dgm:cxn modelId="{5CD4719E-7058-4232-BE40-B0EE142BC432}" type="presParOf" srcId="{00D42042-D102-44CD-B69E-24F3AC310516}" destId="{F887E2CB-5EE7-4B94-8F62-58799D94B9D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4E3F14-0DC0-4E9B-B2D0-BE6DB3441E6F}">
      <dsp:nvSpPr>
        <dsp:cNvPr id="0" name=""/>
        <dsp:cNvSpPr/>
      </dsp:nvSpPr>
      <dsp:spPr>
        <a:xfrm>
          <a:off x="0" y="672431"/>
          <a:ext cx="1645390" cy="353256"/>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kern="1200" dirty="0" smtClean="0"/>
            <a:t> </a:t>
          </a:r>
          <a:r>
            <a:rPr lang="en-US" sz="1600" kern="1200" dirty="0" err="1" smtClean="0"/>
            <a:t>MoU</a:t>
          </a:r>
          <a:r>
            <a:rPr lang="en-US" sz="1600" kern="1200" dirty="0" smtClean="0"/>
            <a:t> Execution</a:t>
          </a:r>
          <a:endParaRPr lang="en-US" sz="1600" kern="1200" dirty="0"/>
        </a:p>
      </dsp:txBody>
      <dsp:txXfrm>
        <a:off x="0" y="672431"/>
        <a:ext cx="1645390" cy="353256"/>
      </dsp:txXfrm>
    </dsp:sp>
    <dsp:sp modelId="{90765E86-3BB5-4682-AC89-CDD00F532484}">
      <dsp:nvSpPr>
        <dsp:cNvPr id="0" name=""/>
        <dsp:cNvSpPr/>
      </dsp:nvSpPr>
      <dsp:spPr>
        <a:xfrm>
          <a:off x="35412" y="1058148"/>
          <a:ext cx="1588889" cy="301533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Preparatory work for execution of </a:t>
          </a:r>
          <a:r>
            <a:rPr lang="en-US" sz="1600" kern="1200" dirty="0" err="1" smtClean="0"/>
            <a:t>MoU</a:t>
          </a:r>
          <a:endParaRPr lang="en-US" sz="1600" kern="1200" dirty="0"/>
        </a:p>
        <a:p>
          <a:pPr marL="171450" lvl="1" indent="-171450" algn="l" defTabSz="711200">
            <a:lnSpc>
              <a:spcPct val="90000"/>
            </a:lnSpc>
            <a:spcBef>
              <a:spcPct val="0"/>
            </a:spcBef>
            <a:spcAft>
              <a:spcPct val="15000"/>
            </a:spcAft>
            <a:buChar char="••"/>
          </a:pPr>
          <a:r>
            <a:rPr lang="en-US" sz="1600" kern="1200" dirty="0" smtClean="0"/>
            <a:t>Signing of </a:t>
          </a:r>
          <a:r>
            <a:rPr lang="en-US" sz="1600" kern="1200" dirty="0" err="1" smtClean="0"/>
            <a:t>MoU</a:t>
          </a:r>
          <a:endParaRPr lang="en-US" sz="1600" kern="1200" dirty="0"/>
        </a:p>
      </dsp:txBody>
      <dsp:txXfrm>
        <a:off x="35412" y="1058148"/>
        <a:ext cx="1588889" cy="3015334"/>
      </dsp:txXfrm>
    </dsp:sp>
    <dsp:sp modelId="{9B967481-2A82-483A-AAEB-4689F0E3B330}">
      <dsp:nvSpPr>
        <dsp:cNvPr id="0" name=""/>
        <dsp:cNvSpPr/>
      </dsp:nvSpPr>
      <dsp:spPr>
        <a:xfrm>
          <a:off x="1902012" y="667473"/>
          <a:ext cx="1588889" cy="671320"/>
        </a:xfrm>
        <a:prstGeom prst="rect">
          <a:avLst/>
        </a:prstGeom>
        <a:solidFill>
          <a:schemeClr val="accent5">
            <a:hueOff val="-1838336"/>
            <a:satOff val="-2557"/>
            <a:lumOff val="-981"/>
            <a:alphaOff val="0"/>
          </a:schemeClr>
        </a:solidFill>
        <a:ln w="12700" cap="flat" cmpd="sng" algn="ctr">
          <a:solidFill>
            <a:schemeClr val="accent5">
              <a:hueOff val="-1838336"/>
              <a:satOff val="-2557"/>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kern="1200" dirty="0" smtClean="0"/>
            <a:t>Project Commencement </a:t>
          </a:r>
          <a:endParaRPr lang="en-US" sz="1600" kern="1200" dirty="0"/>
        </a:p>
      </dsp:txBody>
      <dsp:txXfrm>
        <a:off x="1902012" y="667473"/>
        <a:ext cx="1588889" cy="671320"/>
      </dsp:txXfrm>
    </dsp:sp>
    <dsp:sp modelId="{0F17AA50-450B-411F-B51A-CB47485587FD}">
      <dsp:nvSpPr>
        <dsp:cNvPr id="0" name=""/>
        <dsp:cNvSpPr/>
      </dsp:nvSpPr>
      <dsp:spPr>
        <a:xfrm>
          <a:off x="1901281" y="1152504"/>
          <a:ext cx="1588889" cy="2949242"/>
        </a:xfrm>
        <a:prstGeom prst="rect">
          <a:avLst/>
        </a:prstGeom>
        <a:solidFill>
          <a:schemeClr val="accent5">
            <a:tint val="40000"/>
            <a:alpha val="90000"/>
            <a:hueOff val="-1847939"/>
            <a:satOff val="-3204"/>
            <a:lumOff val="-322"/>
            <a:alphaOff val="0"/>
          </a:schemeClr>
        </a:solidFill>
        <a:ln w="12700" cap="flat" cmpd="sng" algn="ctr">
          <a:solidFill>
            <a:schemeClr val="accent5">
              <a:tint val="40000"/>
              <a:alpha val="90000"/>
              <a:hueOff val="-1847939"/>
              <a:satOff val="-3204"/>
              <a:lumOff val="-3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Project execution readiness assessment</a:t>
          </a:r>
          <a:endParaRPr lang="en-US" sz="1600" kern="1200" dirty="0"/>
        </a:p>
        <a:p>
          <a:pPr marL="171450" lvl="1" indent="-171450" algn="l" defTabSz="711200">
            <a:lnSpc>
              <a:spcPct val="90000"/>
            </a:lnSpc>
            <a:spcBef>
              <a:spcPct val="0"/>
            </a:spcBef>
            <a:spcAft>
              <a:spcPct val="15000"/>
            </a:spcAft>
            <a:buChar char="••"/>
          </a:pPr>
          <a:r>
            <a:rPr lang="en-US" sz="1600" kern="1200" dirty="0" smtClean="0"/>
            <a:t>Project commencement order</a:t>
          </a:r>
          <a:endParaRPr lang="en-US" sz="1600" kern="1200" dirty="0"/>
        </a:p>
      </dsp:txBody>
      <dsp:txXfrm>
        <a:off x="1901281" y="1152504"/>
        <a:ext cx="1588889" cy="2949242"/>
      </dsp:txXfrm>
    </dsp:sp>
    <dsp:sp modelId="{13A12ACC-2B18-4A5C-B7FB-2E1C63DCF91F}">
      <dsp:nvSpPr>
        <dsp:cNvPr id="0" name=""/>
        <dsp:cNvSpPr/>
      </dsp:nvSpPr>
      <dsp:spPr>
        <a:xfrm>
          <a:off x="3685895" y="721506"/>
          <a:ext cx="1587337" cy="353256"/>
        </a:xfrm>
        <a:prstGeom prst="rect">
          <a:avLst/>
        </a:prstGeom>
        <a:solidFill>
          <a:schemeClr val="accent5">
            <a:hueOff val="-3676672"/>
            <a:satOff val="-5114"/>
            <a:lumOff val="-1961"/>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kern="1200" dirty="0" smtClean="0"/>
            <a:t>Instalments</a:t>
          </a:r>
          <a:endParaRPr lang="en-US" sz="1600" kern="1200" dirty="0"/>
        </a:p>
      </dsp:txBody>
      <dsp:txXfrm>
        <a:off x="3685895" y="721506"/>
        <a:ext cx="1587337" cy="353256"/>
      </dsp:txXfrm>
    </dsp:sp>
    <dsp:sp modelId="{DBE8F19E-2519-49ED-8381-26DEF68A6284}">
      <dsp:nvSpPr>
        <dsp:cNvPr id="0" name=""/>
        <dsp:cNvSpPr/>
      </dsp:nvSpPr>
      <dsp:spPr>
        <a:xfrm>
          <a:off x="3685895" y="1074762"/>
          <a:ext cx="1587337" cy="2982105"/>
        </a:xfrm>
        <a:prstGeom prst="rect">
          <a:avLst/>
        </a:prstGeom>
        <a:solidFill>
          <a:schemeClr val="accent5">
            <a:tint val="40000"/>
            <a:alpha val="90000"/>
            <a:hueOff val="-3695877"/>
            <a:satOff val="-6408"/>
            <a:lumOff val="-644"/>
            <a:alphaOff val="0"/>
          </a:schemeClr>
        </a:solidFill>
        <a:ln w="12700" cap="flat" cmpd="sng" algn="ctr">
          <a:solidFill>
            <a:schemeClr val="accent5">
              <a:tint val="40000"/>
              <a:alpha val="90000"/>
              <a:hueOff val="-3695877"/>
              <a:satOff val="-6408"/>
              <a:lumOff val="-6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1</a:t>
          </a:r>
          <a:r>
            <a:rPr lang="en-US" sz="1600" kern="1200" baseline="30000" dirty="0" smtClean="0"/>
            <a:t>st</a:t>
          </a:r>
          <a:r>
            <a:rPr lang="en-US" sz="1600" kern="1200" dirty="0" smtClean="0"/>
            <a:t>, 2</a:t>
          </a:r>
          <a:r>
            <a:rPr lang="en-US" sz="1600" kern="1200" baseline="30000" dirty="0" smtClean="0"/>
            <a:t>nd</a:t>
          </a:r>
          <a:r>
            <a:rPr lang="en-US" sz="1600" kern="1200" dirty="0" smtClean="0"/>
            <a:t>, 3</a:t>
          </a:r>
          <a:r>
            <a:rPr lang="en-US" sz="1600" kern="1200" baseline="30000" dirty="0" smtClean="0"/>
            <a:t>rd</a:t>
          </a:r>
          <a:r>
            <a:rPr lang="en-US" sz="1600" kern="1200" dirty="0" smtClean="0"/>
            <a:t> and 4</a:t>
          </a:r>
          <a:r>
            <a:rPr lang="en-US" sz="1600" kern="1200" baseline="30000" dirty="0" smtClean="0"/>
            <a:t>th</a:t>
          </a:r>
          <a:endParaRPr lang="en-US" sz="1600" kern="1200" dirty="0"/>
        </a:p>
      </dsp:txBody>
      <dsp:txXfrm>
        <a:off x="3685895" y="1074762"/>
        <a:ext cx="1587337" cy="2982105"/>
      </dsp:txXfrm>
    </dsp:sp>
    <dsp:sp modelId="{437629DC-3E5D-475F-87CB-4560F6D53107}">
      <dsp:nvSpPr>
        <dsp:cNvPr id="0" name=""/>
        <dsp:cNvSpPr/>
      </dsp:nvSpPr>
      <dsp:spPr>
        <a:xfrm>
          <a:off x="5495460" y="721506"/>
          <a:ext cx="1587337" cy="353256"/>
        </a:xfrm>
        <a:prstGeom prst="rect">
          <a:avLst/>
        </a:prstGeom>
        <a:solidFill>
          <a:schemeClr val="accent5">
            <a:hueOff val="-5515009"/>
            <a:satOff val="-7671"/>
            <a:lumOff val="-2942"/>
            <a:alphaOff val="0"/>
          </a:schemeClr>
        </a:solidFill>
        <a:ln w="12700" cap="flat" cmpd="sng" algn="ctr">
          <a:solidFill>
            <a:schemeClr val="accent5">
              <a:hueOff val="-5515009"/>
              <a:satOff val="-7671"/>
              <a:lumOff val="-29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kern="1200" dirty="0" smtClean="0"/>
            <a:t>Completion</a:t>
          </a:r>
          <a:endParaRPr lang="en-US" sz="1600" kern="1200" dirty="0"/>
        </a:p>
      </dsp:txBody>
      <dsp:txXfrm>
        <a:off x="5495460" y="721506"/>
        <a:ext cx="1587337" cy="353256"/>
      </dsp:txXfrm>
    </dsp:sp>
    <dsp:sp modelId="{009E719F-1D69-4C87-BF3F-D9D2E54E2C16}">
      <dsp:nvSpPr>
        <dsp:cNvPr id="0" name=""/>
        <dsp:cNvSpPr/>
      </dsp:nvSpPr>
      <dsp:spPr>
        <a:xfrm>
          <a:off x="5495460" y="1074762"/>
          <a:ext cx="1587337" cy="2982105"/>
        </a:xfrm>
        <a:prstGeom prst="rect">
          <a:avLst/>
        </a:prstGeom>
        <a:solidFill>
          <a:schemeClr val="accent5">
            <a:tint val="40000"/>
            <a:alpha val="90000"/>
            <a:hueOff val="-5543816"/>
            <a:satOff val="-9612"/>
            <a:lumOff val="-967"/>
            <a:alphaOff val="0"/>
          </a:schemeClr>
        </a:solidFill>
        <a:ln w="12700" cap="flat" cmpd="sng" algn="ctr">
          <a:solidFill>
            <a:schemeClr val="accent5">
              <a:tint val="40000"/>
              <a:alpha val="90000"/>
              <a:hueOff val="-5543816"/>
              <a:satOff val="-9612"/>
              <a:lumOff val="-96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Completion of training and placement</a:t>
          </a:r>
          <a:endParaRPr lang="en-US" sz="1600" kern="1200" dirty="0"/>
        </a:p>
        <a:p>
          <a:pPr marL="171450" lvl="1" indent="-171450" algn="l" defTabSz="711200">
            <a:lnSpc>
              <a:spcPct val="90000"/>
            </a:lnSpc>
            <a:spcBef>
              <a:spcPct val="0"/>
            </a:spcBef>
            <a:spcAft>
              <a:spcPct val="15000"/>
            </a:spcAft>
            <a:buChar char="••"/>
          </a:pPr>
          <a:r>
            <a:rPr lang="en-US" sz="1600" kern="1200" dirty="0" smtClean="0"/>
            <a:t>Closure of the project</a:t>
          </a:r>
          <a:endParaRPr lang="en-US" sz="1600" kern="1200" dirty="0"/>
        </a:p>
      </dsp:txBody>
      <dsp:txXfrm>
        <a:off x="5495460" y="1074762"/>
        <a:ext cx="1587337" cy="2982105"/>
      </dsp:txXfrm>
    </dsp:sp>
    <dsp:sp modelId="{70784EF5-AD30-458B-93F8-9702B305AB8C}">
      <dsp:nvSpPr>
        <dsp:cNvPr id="0" name=""/>
        <dsp:cNvSpPr/>
      </dsp:nvSpPr>
      <dsp:spPr>
        <a:xfrm>
          <a:off x="7305025" y="721506"/>
          <a:ext cx="1587337" cy="353256"/>
        </a:xfrm>
        <a:prstGeom prst="rect">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IN" sz="1600" kern="1200" dirty="0" smtClean="0"/>
            <a:t>Others</a:t>
          </a:r>
          <a:endParaRPr lang="en-IN" sz="1600" kern="1200" dirty="0"/>
        </a:p>
      </dsp:txBody>
      <dsp:txXfrm>
        <a:off x="7305025" y="721506"/>
        <a:ext cx="1587337" cy="353256"/>
      </dsp:txXfrm>
    </dsp:sp>
    <dsp:sp modelId="{F887E2CB-5EE7-4B94-8F62-58799D94B9D5}">
      <dsp:nvSpPr>
        <dsp:cNvPr id="0" name=""/>
        <dsp:cNvSpPr/>
      </dsp:nvSpPr>
      <dsp:spPr>
        <a:xfrm>
          <a:off x="7305025" y="1074762"/>
          <a:ext cx="1587337" cy="2982105"/>
        </a:xfrm>
        <a:prstGeom prst="rect">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smtClean="0"/>
            <a:t>Consortium arrangements &amp; Outsourcing of activities</a:t>
          </a:r>
          <a:endParaRPr lang="en-IN" sz="1600" kern="1200" dirty="0"/>
        </a:p>
        <a:p>
          <a:pPr marL="171450" lvl="1" indent="-171450" algn="l" defTabSz="711200">
            <a:lnSpc>
              <a:spcPct val="90000"/>
            </a:lnSpc>
            <a:spcBef>
              <a:spcPct val="0"/>
            </a:spcBef>
            <a:spcAft>
              <a:spcPct val="15000"/>
            </a:spcAft>
            <a:buChar char="••"/>
          </a:pPr>
          <a:r>
            <a:rPr lang="en-IN" sz="1600" kern="1200" dirty="0" smtClean="0"/>
            <a:t>Orderly closure</a:t>
          </a:r>
          <a:endParaRPr lang="en-IN" sz="1600" kern="1200" dirty="0"/>
        </a:p>
        <a:p>
          <a:pPr marL="171450" lvl="1" indent="-171450" algn="l" defTabSz="711200">
            <a:lnSpc>
              <a:spcPct val="90000"/>
            </a:lnSpc>
            <a:spcBef>
              <a:spcPct val="0"/>
            </a:spcBef>
            <a:spcAft>
              <a:spcPct val="15000"/>
            </a:spcAft>
            <a:buChar char="••"/>
          </a:pPr>
          <a:r>
            <a:rPr lang="en-IN" sz="1600" kern="1200" dirty="0" smtClean="0"/>
            <a:t>Project manpower plan</a:t>
          </a:r>
          <a:endParaRPr lang="en-IN" sz="1600" kern="1200" dirty="0"/>
        </a:p>
        <a:p>
          <a:pPr marL="171450" lvl="1" indent="-171450" algn="l" defTabSz="711200">
            <a:lnSpc>
              <a:spcPct val="90000"/>
            </a:lnSpc>
            <a:spcBef>
              <a:spcPct val="0"/>
            </a:spcBef>
            <a:spcAft>
              <a:spcPct val="15000"/>
            </a:spcAft>
            <a:buChar char="••"/>
          </a:pPr>
          <a:r>
            <a:rPr lang="en-IN" sz="1600" kern="1200" dirty="0" smtClean="0"/>
            <a:t>Recovery of dues from a PIA</a:t>
          </a:r>
          <a:endParaRPr lang="en-IN" sz="1600" kern="1200" dirty="0"/>
        </a:p>
      </dsp:txBody>
      <dsp:txXfrm>
        <a:off x="7305025" y="1074762"/>
        <a:ext cx="1587337" cy="298210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51C65-51DD-490D-8AA7-E6607535D349}" type="datetimeFigureOut">
              <a:rPr lang="en-IN" smtClean="0"/>
              <a:t>05-12-2014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FD454-434D-4EC1-B5C3-2F4E89407F93}" type="slidenum">
              <a:rPr lang="en-IN" smtClean="0"/>
              <a:t>‹#›</a:t>
            </a:fld>
            <a:endParaRPr lang="en-IN"/>
          </a:p>
        </p:txBody>
      </p:sp>
    </p:spTree>
    <p:extLst>
      <p:ext uri="{BB962C8B-B14F-4D97-AF65-F5344CB8AC3E}">
        <p14:creationId xmlns:p14="http://schemas.microsoft.com/office/powerpoint/2010/main" val="2837902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686FE4-9990-43FE-B09E-8ABC6A346F1D}" type="slidenum">
              <a:rPr lang="en-IN" smtClean="0"/>
              <a:pPr/>
              <a:t>2</a:t>
            </a:fld>
            <a:endParaRPr lang="en-IN" dirty="0"/>
          </a:p>
        </p:txBody>
      </p:sp>
    </p:spTree>
    <p:extLst>
      <p:ext uri="{BB962C8B-B14F-4D97-AF65-F5344CB8AC3E}">
        <p14:creationId xmlns:p14="http://schemas.microsoft.com/office/powerpoint/2010/main" val="3653635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flipV="1">
            <a:off x="1143000" y="1122362"/>
            <a:ext cx="6858000" cy="238759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143000" y="1122363"/>
            <a:ext cx="6858000" cy="2387600"/>
          </a:xfrm>
        </p:spPr>
        <p:txBody>
          <a:bodyPr anchor="b"/>
          <a:lstStyle>
            <a:lvl1pPr algn="ctr">
              <a:defRPr sz="6000"/>
            </a:lvl1pPr>
          </a:lstStyle>
          <a:p>
            <a:r>
              <a:rPr lang="en-US" dirty="0" smtClean="0"/>
              <a:t>Document Title</a:t>
            </a:r>
            <a:endParaRPr lang="en-US" dirty="0"/>
          </a:p>
        </p:txBody>
      </p:sp>
      <p:sp>
        <p:nvSpPr>
          <p:cNvPr id="3" name="Subtitle 2"/>
          <p:cNvSpPr>
            <a:spLocks noGrp="1"/>
          </p:cNvSpPr>
          <p:nvPr>
            <p:ph type="subTitle" idx="1" hasCustomPrompt="1"/>
          </p:nvPr>
        </p:nvSpPr>
        <p:spPr>
          <a:xfrm>
            <a:off x="1143000" y="3602038"/>
            <a:ext cx="6858000" cy="84964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Details</a:t>
            </a:r>
            <a:endParaRPr lang="en-US" dirty="0"/>
          </a:p>
        </p:txBody>
      </p:sp>
      <p:sp>
        <p:nvSpPr>
          <p:cNvPr id="8" name="Rectangle 7"/>
          <p:cNvSpPr/>
          <p:nvPr userDrawn="1"/>
        </p:nvSpPr>
        <p:spPr>
          <a:xfrm flipV="1">
            <a:off x="3116177" y="4476250"/>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flipV="1">
            <a:off x="1346697" y="4364471"/>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5901" y="5664882"/>
            <a:ext cx="2487528" cy="115916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90736" y="60283"/>
            <a:ext cx="582003" cy="970004"/>
          </a:xfrm>
          <a:prstGeom prst="rect">
            <a:avLst/>
          </a:prstGeom>
        </p:spPr>
      </p:pic>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664882"/>
            <a:ext cx="2197100" cy="1159160"/>
          </a:xfrm>
          <a:prstGeom prst="rect">
            <a:avLst/>
          </a:prstGeom>
        </p:spPr>
      </p:pic>
    </p:spTree>
    <p:extLst>
      <p:ext uri="{BB962C8B-B14F-4D97-AF65-F5344CB8AC3E}">
        <p14:creationId xmlns:p14="http://schemas.microsoft.com/office/powerpoint/2010/main" val="709100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2"/>
          </p:nvPr>
        </p:nvSpPr>
        <p:spPr>
          <a:xfrm>
            <a:off x="0" y="6492875"/>
            <a:ext cx="649705" cy="365125"/>
          </a:xfrm>
          <a:prstGeom prst="rect">
            <a:avLst/>
          </a:prstGeom>
        </p:spPr>
        <p:txBody>
          <a:bodyPr anchor="ctr"/>
          <a:lstStyle>
            <a:lvl1pPr algn="ctr">
              <a:defRPr sz="1200"/>
            </a:lvl1p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73016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userDrawn="1"/>
        </p:nvSpPr>
        <p:spPr>
          <a:xfrm flipV="1">
            <a:off x="623888" y="1692455"/>
            <a:ext cx="7886700" cy="287001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3888" y="1709738"/>
            <a:ext cx="78867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Rectangle 6"/>
          <p:cNvSpPr/>
          <p:nvPr userDrawn="1"/>
        </p:nvSpPr>
        <p:spPr>
          <a:xfrm flipV="1">
            <a:off x="2393368" y="6116638"/>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flipV="1">
            <a:off x="623888" y="6004859"/>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938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289300" cy="340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5553075" y="46926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4269913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4128035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340192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220962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1717713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368669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2946983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t>12/5/2014</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t>‹#›</a:t>
            </a:fld>
            <a:endParaRPr lang="en-US"/>
          </a:p>
        </p:txBody>
      </p:sp>
    </p:spTree>
    <p:extLst>
      <p:ext uri="{BB962C8B-B14F-4D97-AF65-F5344CB8AC3E}">
        <p14:creationId xmlns:p14="http://schemas.microsoft.com/office/powerpoint/2010/main" val="315784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4247277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flipV="1">
            <a:off x="36095" y="67692"/>
            <a:ext cx="8163944" cy="90687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0" y="110624"/>
            <a:ext cx="8239519" cy="936124"/>
          </a:xfrm>
          <a:prstGeom prst="rect">
            <a:avLst/>
          </a:prstGeom>
          <a:noFill/>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259" y="1309079"/>
            <a:ext cx="8900361" cy="47788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200039" y="27073"/>
            <a:ext cx="904480" cy="1047581"/>
          </a:xfrm>
          <a:prstGeom prst="rect">
            <a:avLst/>
          </a:prstGeom>
        </p:spPr>
      </p:pic>
      <p:pic>
        <p:nvPicPr>
          <p:cNvPr id="12" name="Picture 11"/>
          <p:cNvPicPr>
            <a:picLocks noChangeAspect="1"/>
          </p:cNvPicPr>
          <p:nvPr userDrawn="1"/>
        </p:nvPicPr>
        <p:blipFill rotWithShape="1">
          <a:blip r:embed="rId15" cstate="print">
            <a:extLst>
              <a:ext uri="{BEBA8EAE-BF5A-486C-A8C5-ECC9F3942E4B}">
                <a14:imgProps xmlns:a14="http://schemas.microsoft.com/office/drawing/2010/main">
                  <a14:imgLayer r:embed="rId16">
                    <a14:imgEffect>
                      <a14:artisticLineDrawing/>
                    </a14:imgEffect>
                  </a14:imgLayer>
                </a14:imgProps>
              </a:ext>
              <a:ext uri="{28A0092B-C50C-407E-A947-70E740481C1C}">
                <a14:useLocalDpi xmlns:a14="http://schemas.microsoft.com/office/drawing/2010/main" val="0"/>
              </a:ext>
            </a:extLst>
          </a:blip>
          <a:srcRect/>
          <a:stretch/>
        </p:blipFill>
        <p:spPr>
          <a:xfrm>
            <a:off x="0" y="5147425"/>
            <a:ext cx="9144000" cy="1528012"/>
          </a:xfrm>
          <a:prstGeom prst="rect">
            <a:avLst/>
          </a:prstGeom>
        </p:spPr>
      </p:pic>
      <p:sp>
        <p:nvSpPr>
          <p:cNvPr id="15" name="Rectangle 14"/>
          <p:cNvSpPr/>
          <p:nvPr userDrawn="1"/>
        </p:nvSpPr>
        <p:spPr>
          <a:xfrm flipV="1">
            <a:off x="4307304" y="1130621"/>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flipV="1">
            <a:off x="2537824" y="1018842"/>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5"/>
          <p:cNvSpPr>
            <a:spLocks noGrp="1"/>
          </p:cNvSpPr>
          <p:nvPr>
            <p:ph type="sldNum" sz="quarter" idx="4"/>
          </p:nvPr>
        </p:nvSpPr>
        <p:spPr>
          <a:xfrm>
            <a:off x="0" y="6492875"/>
            <a:ext cx="649705" cy="365125"/>
          </a:xfrm>
          <a:prstGeom prst="rect">
            <a:avLst/>
          </a:prstGeom>
        </p:spPr>
        <p:txBody>
          <a:bodyPr anchor="ctr"/>
          <a:lstStyle>
            <a:lvl1pPr algn="ctr">
              <a:defRPr sz="1200"/>
            </a:lvl1p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216632551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Lst>
  <p:txStyles>
    <p:title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NIRD &amp; PR</a:t>
            </a:r>
            <a:endParaRPr lang="en-US" dirty="0"/>
          </a:p>
        </p:txBody>
      </p:sp>
      <p:sp>
        <p:nvSpPr>
          <p:cNvPr id="4" name="Title 1"/>
          <p:cNvSpPr>
            <a:spLocks noGrp="1"/>
          </p:cNvSpPr>
          <p:nvPr>
            <p:ph type="ctrTitle"/>
          </p:nvPr>
        </p:nvSpPr>
        <p:spPr>
          <a:xfrm>
            <a:off x="1143000" y="757128"/>
            <a:ext cx="6858000" cy="2474539"/>
          </a:xfrm>
        </p:spPr>
        <p:txBody>
          <a:bodyPr>
            <a:noAutofit/>
          </a:bodyPr>
          <a:lstStyle/>
          <a:p>
            <a:pPr>
              <a:defRPr/>
            </a:pPr>
            <a:r>
              <a:rPr lang="en-IN" sz="4400" dirty="0" smtClean="0">
                <a:solidFill>
                  <a:schemeClr val="tx1"/>
                </a:solidFill>
              </a:rPr>
              <a:t> </a:t>
            </a:r>
            <a:br>
              <a:rPr lang="en-IN" sz="4400" dirty="0" smtClean="0">
                <a:solidFill>
                  <a:schemeClr val="tx1"/>
                </a:solidFill>
              </a:rPr>
            </a:br>
            <a:r>
              <a:rPr lang="en-IN" sz="4400" dirty="0" smtClean="0">
                <a:solidFill>
                  <a:schemeClr val="tx1"/>
                </a:solidFill>
              </a:rPr>
              <a:t/>
            </a:r>
            <a:br>
              <a:rPr lang="en-IN" sz="4400" dirty="0" smtClean="0">
                <a:solidFill>
                  <a:schemeClr val="tx1"/>
                </a:solidFill>
              </a:rPr>
            </a:br>
            <a:r>
              <a:rPr lang="en-IN" sz="4400" dirty="0"/>
              <a:t/>
            </a:r>
            <a:br>
              <a:rPr lang="en-IN" sz="4400" dirty="0"/>
            </a:br>
            <a:r>
              <a:rPr lang="en-IN" sz="4400" dirty="0" smtClean="0"/>
              <a:t/>
            </a:r>
            <a:br>
              <a:rPr lang="en-IN" sz="4400" dirty="0" smtClean="0"/>
            </a:br>
            <a:r>
              <a:rPr lang="en-IN" sz="4400" dirty="0"/>
              <a:t/>
            </a:r>
            <a:br>
              <a:rPr lang="en-IN" sz="4400" dirty="0"/>
            </a:br>
            <a:r>
              <a:rPr lang="en-IN" sz="4400" dirty="0" smtClean="0"/>
              <a:t/>
            </a:r>
            <a:br>
              <a:rPr lang="en-IN" sz="4400" dirty="0" smtClean="0"/>
            </a:br>
            <a:r>
              <a:rPr lang="en-IN" sz="4400" dirty="0"/>
              <a:t/>
            </a:r>
            <a:br>
              <a:rPr lang="en-IN" sz="4400" dirty="0"/>
            </a:br>
            <a:r>
              <a:rPr lang="en-IN" sz="4400" dirty="0" smtClean="0"/>
              <a:t/>
            </a:r>
            <a:br>
              <a:rPr lang="en-IN" sz="4400" dirty="0" smtClean="0"/>
            </a:br>
            <a:r>
              <a:rPr lang="en-IN" sz="4400" dirty="0"/>
              <a:t/>
            </a:r>
            <a:br>
              <a:rPr lang="en-IN" sz="4400" dirty="0"/>
            </a:br>
            <a:r>
              <a:rPr lang="en-IN" sz="4400" dirty="0" smtClean="0"/>
              <a:t/>
            </a:r>
            <a:br>
              <a:rPr lang="en-IN" sz="4400" dirty="0" smtClean="0"/>
            </a:br>
            <a:r>
              <a:rPr lang="en-IN" sz="4400" dirty="0"/>
              <a:t/>
            </a:r>
            <a:br>
              <a:rPr lang="en-IN" sz="4400" dirty="0"/>
            </a:br>
            <a:r>
              <a:rPr lang="en-IN" sz="4400" dirty="0" smtClean="0"/>
              <a:t/>
            </a:r>
            <a:br>
              <a:rPr lang="en-IN" sz="4400" dirty="0" smtClean="0"/>
            </a:br>
            <a:r>
              <a:rPr lang="en-IN" sz="4000" dirty="0" smtClean="0"/>
              <a:t>CHAPTER </a:t>
            </a:r>
            <a:r>
              <a:rPr lang="en-IN" sz="4000" dirty="0"/>
              <a:t>– </a:t>
            </a:r>
            <a:r>
              <a:rPr lang="en-IN" sz="4000" dirty="0" smtClean="0"/>
              <a:t>3 </a:t>
            </a:r>
            <a:r>
              <a:rPr lang="en-IN" sz="4000" dirty="0"/>
              <a:t/>
            </a:r>
            <a:br>
              <a:rPr lang="en-IN" sz="4000" dirty="0"/>
            </a:br>
            <a:r>
              <a:rPr lang="en-IN" sz="4000" dirty="0" smtClean="0"/>
              <a:t>PROJECT IMPLEMENTATION </a:t>
            </a:r>
            <a:r>
              <a:rPr lang="en-IN" sz="4000" dirty="0" smtClean="0"/>
              <a:t>PROCEDURES</a:t>
            </a:r>
            <a:endParaRPr lang="en-US" sz="4400" dirty="0">
              <a:latin typeface="Times New Roman" pitchFamily="18" charset="0"/>
              <a:cs typeface="Times New Roman" pitchFamily="18" charset="0"/>
            </a:endParaRPr>
          </a:p>
        </p:txBody>
      </p:sp>
    </p:spTree>
    <p:extLst>
      <p:ext uri="{BB962C8B-B14F-4D97-AF65-F5344CB8AC3E}">
        <p14:creationId xmlns:p14="http://schemas.microsoft.com/office/powerpoint/2010/main" val="740606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23946" y="943704"/>
            <a:ext cx="2679355" cy="893884"/>
          </a:xfrm>
          <a:prstGeom prst="rect">
            <a:avLst/>
          </a:prstGeom>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solidFill>
                  <a:schemeClr val="tx1"/>
                </a:solidFill>
              </a:rPr>
              <a:t>Chapter- 1</a:t>
            </a:r>
          </a:p>
          <a:p>
            <a:pPr algn="ctr"/>
            <a:endParaRPr lang="en-US" sz="1400" b="1" dirty="0" smtClean="0">
              <a:solidFill>
                <a:schemeClr val="tx1"/>
              </a:solidFill>
            </a:endParaRPr>
          </a:p>
          <a:p>
            <a:pPr algn="ctr"/>
            <a:r>
              <a:rPr lang="en-US" sz="1400" b="1" dirty="0" smtClean="0">
                <a:solidFill>
                  <a:schemeClr val="tx1"/>
                </a:solidFill>
              </a:rPr>
              <a:t>Introduction</a:t>
            </a:r>
            <a:endParaRPr lang="en-US" sz="1400" b="1" dirty="0">
              <a:solidFill>
                <a:schemeClr val="tx1"/>
              </a:solidFill>
            </a:endParaRPr>
          </a:p>
        </p:txBody>
      </p:sp>
      <p:sp>
        <p:nvSpPr>
          <p:cNvPr id="6" name="Rectangle 5"/>
          <p:cNvSpPr/>
          <p:nvPr/>
        </p:nvSpPr>
        <p:spPr>
          <a:xfrm>
            <a:off x="478723" y="2734406"/>
            <a:ext cx="1482654" cy="856933"/>
          </a:xfrm>
          <a:prstGeom prst="rect">
            <a:avLst/>
          </a:prstGeom>
          <a:solidFill>
            <a:srgbClr val="00206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bg1"/>
                </a:solidFill>
              </a:rPr>
              <a:t>Chapter-3</a:t>
            </a:r>
          </a:p>
          <a:p>
            <a:pPr algn="ctr"/>
            <a:r>
              <a:rPr lang="en-US" sz="1400" b="1" dirty="0" smtClean="0">
                <a:solidFill>
                  <a:schemeClr val="bg1"/>
                </a:solidFill>
              </a:rPr>
              <a:t>Project Implementation Procedures</a:t>
            </a:r>
            <a:endParaRPr lang="en-US" sz="1400" b="1" dirty="0">
              <a:solidFill>
                <a:schemeClr val="bg1"/>
              </a:solidFill>
            </a:endParaRPr>
          </a:p>
        </p:txBody>
      </p:sp>
      <p:sp>
        <p:nvSpPr>
          <p:cNvPr id="16" name="Rectangle 15"/>
          <p:cNvSpPr/>
          <p:nvPr/>
        </p:nvSpPr>
        <p:spPr>
          <a:xfrm>
            <a:off x="2162435" y="2726477"/>
            <a:ext cx="1283130" cy="86486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Training</a:t>
            </a:r>
            <a:endParaRPr lang="en-US" sz="1400" b="1" dirty="0">
              <a:solidFill>
                <a:schemeClr val="tx1"/>
              </a:solidFill>
            </a:endParaRPr>
          </a:p>
        </p:txBody>
      </p:sp>
      <p:sp>
        <p:nvSpPr>
          <p:cNvPr id="17" name="Rectangle 16"/>
          <p:cNvSpPr/>
          <p:nvPr/>
        </p:nvSpPr>
        <p:spPr>
          <a:xfrm>
            <a:off x="3721654" y="4777739"/>
            <a:ext cx="1889383" cy="80871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 5</a:t>
            </a:r>
          </a:p>
          <a:p>
            <a:pPr algn="ctr"/>
            <a:endParaRPr lang="en-US" sz="1400" b="1" dirty="0" smtClean="0">
              <a:solidFill>
                <a:schemeClr val="tx1"/>
              </a:solidFill>
            </a:endParaRPr>
          </a:p>
          <a:p>
            <a:pPr algn="ctr"/>
            <a:r>
              <a:rPr lang="en-US" sz="1400" b="1" dirty="0" smtClean="0">
                <a:solidFill>
                  <a:schemeClr val="tx1"/>
                </a:solidFill>
              </a:rPr>
              <a:t>Training  Centre</a:t>
            </a:r>
            <a:endParaRPr lang="en-US" sz="1400" b="1" dirty="0">
              <a:solidFill>
                <a:schemeClr val="tx1"/>
              </a:solidFill>
            </a:endParaRPr>
          </a:p>
        </p:txBody>
      </p:sp>
      <p:sp>
        <p:nvSpPr>
          <p:cNvPr id="18" name="Rectangle 17"/>
          <p:cNvSpPr/>
          <p:nvPr/>
        </p:nvSpPr>
        <p:spPr>
          <a:xfrm>
            <a:off x="6557709" y="4779866"/>
            <a:ext cx="2135717" cy="806586"/>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Chapter- 6</a:t>
            </a:r>
          </a:p>
          <a:p>
            <a:pPr algn="ctr"/>
            <a:endParaRPr lang="en-US" sz="1400" b="1" dirty="0">
              <a:solidFill>
                <a:schemeClr val="tx1"/>
              </a:solidFill>
            </a:endParaRPr>
          </a:p>
          <a:p>
            <a:pPr algn="ctr"/>
            <a:r>
              <a:rPr lang="en-US" sz="1400" b="1" dirty="0" smtClean="0">
                <a:solidFill>
                  <a:schemeClr val="tx1"/>
                </a:solidFill>
              </a:rPr>
              <a:t>Training Initiation</a:t>
            </a:r>
            <a:endParaRPr lang="en-US" sz="1400" b="1" dirty="0">
              <a:solidFill>
                <a:schemeClr val="tx1"/>
              </a:solidFill>
            </a:endParaRPr>
          </a:p>
        </p:txBody>
      </p:sp>
      <p:sp>
        <p:nvSpPr>
          <p:cNvPr id="19" name="Rectangle 18"/>
          <p:cNvSpPr/>
          <p:nvPr/>
        </p:nvSpPr>
        <p:spPr>
          <a:xfrm>
            <a:off x="478723" y="4768142"/>
            <a:ext cx="2369235" cy="81831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a:solidFill>
                  <a:schemeClr val="tx1"/>
                </a:solidFill>
              </a:rPr>
              <a:t>Chapter-4</a:t>
            </a:r>
          </a:p>
          <a:p>
            <a:pPr algn="ctr"/>
            <a:endParaRPr lang="en-US" sz="1400" b="1" dirty="0">
              <a:solidFill>
                <a:schemeClr val="tx1"/>
              </a:solidFill>
            </a:endParaRPr>
          </a:p>
          <a:p>
            <a:pPr algn="ctr"/>
            <a:r>
              <a:rPr lang="en-US" sz="1400" b="1" dirty="0">
                <a:solidFill>
                  <a:schemeClr val="tx1"/>
                </a:solidFill>
              </a:rPr>
              <a:t>Training Design &amp; Planning</a:t>
            </a:r>
          </a:p>
        </p:txBody>
      </p:sp>
      <p:cxnSp>
        <p:nvCxnSpPr>
          <p:cNvPr id="11" name="Straight Arrow Connector 10"/>
          <p:cNvCxnSpPr/>
          <p:nvPr/>
        </p:nvCxnSpPr>
        <p:spPr>
          <a:xfrm>
            <a:off x="1793000" y="4313393"/>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2" name="Straight Arrow Connector 21"/>
          <p:cNvCxnSpPr/>
          <p:nvPr/>
        </p:nvCxnSpPr>
        <p:spPr>
          <a:xfrm>
            <a:off x="4748940" y="4316938"/>
            <a:ext cx="5292" cy="451205"/>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3" name="Straight Arrow Connector 22"/>
          <p:cNvCxnSpPr/>
          <p:nvPr/>
        </p:nvCxnSpPr>
        <p:spPr>
          <a:xfrm flipH="1">
            <a:off x="7751071" y="4310489"/>
            <a:ext cx="5055" cy="467250"/>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5" name="Straight Arrow Connector 24"/>
          <p:cNvCxnSpPr/>
          <p:nvPr/>
        </p:nvCxnSpPr>
        <p:spPr>
          <a:xfrm>
            <a:off x="1793000" y="2308928"/>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6" name="Straight Arrow Connector 25"/>
          <p:cNvCxnSpPr/>
          <p:nvPr/>
        </p:nvCxnSpPr>
        <p:spPr>
          <a:xfrm>
            <a:off x="4126793" y="2321824"/>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7" name="Straight Arrow Connector 26"/>
          <p:cNvCxnSpPr>
            <a:stCxn id="4" idx="2"/>
          </p:cNvCxnSpPr>
          <p:nvPr/>
        </p:nvCxnSpPr>
        <p:spPr>
          <a:xfrm>
            <a:off x="4563623" y="1837589"/>
            <a:ext cx="12675" cy="471339"/>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28" name="Straight Connector 27"/>
          <p:cNvCxnSpPr/>
          <p:nvPr/>
        </p:nvCxnSpPr>
        <p:spPr>
          <a:xfrm>
            <a:off x="1793001" y="2296032"/>
            <a:ext cx="5911879" cy="12896"/>
          </a:xfrm>
          <a:prstGeom prst="line">
            <a:avLst/>
          </a:prstGeom>
        </p:spPr>
        <p:style>
          <a:lnRef idx="2">
            <a:schemeClr val="accent4"/>
          </a:lnRef>
          <a:fillRef idx="1">
            <a:schemeClr val="lt1"/>
          </a:fillRef>
          <a:effectRef idx="0">
            <a:schemeClr val="accent4"/>
          </a:effectRef>
          <a:fontRef idx="minor">
            <a:schemeClr val="dk1"/>
          </a:fontRef>
        </p:style>
      </p:cxnSp>
      <p:cxnSp>
        <p:nvCxnSpPr>
          <p:cNvPr id="38" name="Straight Connector 37"/>
          <p:cNvCxnSpPr/>
          <p:nvPr/>
        </p:nvCxnSpPr>
        <p:spPr>
          <a:xfrm>
            <a:off x="1797629" y="4304041"/>
            <a:ext cx="5958498" cy="12896"/>
          </a:xfrm>
          <a:prstGeom prst="line">
            <a:avLst/>
          </a:prstGeom>
        </p:spPr>
        <p:style>
          <a:lnRef idx="2">
            <a:schemeClr val="accent4"/>
          </a:lnRef>
          <a:fillRef idx="1">
            <a:schemeClr val="lt1"/>
          </a:fillRef>
          <a:effectRef idx="0">
            <a:schemeClr val="accent4"/>
          </a:effectRef>
          <a:fontRef idx="minor">
            <a:schemeClr val="dk1"/>
          </a:fontRef>
        </p:style>
      </p:cxnSp>
      <p:cxnSp>
        <p:nvCxnSpPr>
          <p:cNvPr id="41" name="Straight Arrow Connector 40"/>
          <p:cNvCxnSpPr/>
          <p:nvPr/>
        </p:nvCxnSpPr>
        <p:spPr>
          <a:xfrm flipH="1">
            <a:off x="2847958" y="3651792"/>
            <a:ext cx="5056" cy="636039"/>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sp>
        <p:nvSpPr>
          <p:cNvPr id="5" name="Rectangle 4"/>
          <p:cNvSpPr/>
          <p:nvPr/>
        </p:nvSpPr>
        <p:spPr>
          <a:xfrm>
            <a:off x="0" y="184611"/>
            <a:ext cx="8288215" cy="461665"/>
          </a:xfrm>
          <a:prstGeom prst="rect">
            <a:avLst/>
          </a:prstGeom>
        </p:spPr>
        <p:txBody>
          <a:bodyPr wrap="square">
            <a:spAutoFit/>
          </a:bodyPr>
          <a:lstStyle/>
          <a:p>
            <a:r>
              <a:rPr lang="en-US" sz="2400" dirty="0">
                <a:solidFill>
                  <a:schemeClr val="bg1"/>
                </a:solidFill>
              </a:rPr>
              <a:t>Standard Operating Procedures</a:t>
            </a:r>
          </a:p>
        </p:txBody>
      </p:sp>
      <p:sp>
        <p:nvSpPr>
          <p:cNvPr id="20" name="Rectangle 19"/>
          <p:cNvSpPr/>
          <p:nvPr/>
        </p:nvSpPr>
        <p:spPr>
          <a:xfrm>
            <a:off x="3634051" y="2726477"/>
            <a:ext cx="1114889" cy="86486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7 – Tracking &amp; Placement</a:t>
            </a:r>
            <a:endParaRPr lang="en-US" sz="1400" b="1" dirty="0">
              <a:solidFill>
                <a:schemeClr val="tx1"/>
              </a:solidFill>
            </a:endParaRPr>
          </a:p>
        </p:txBody>
      </p:sp>
      <p:sp>
        <p:nvSpPr>
          <p:cNvPr id="21" name="Rectangle 20"/>
          <p:cNvSpPr/>
          <p:nvPr/>
        </p:nvSpPr>
        <p:spPr>
          <a:xfrm>
            <a:off x="4954586" y="2743200"/>
            <a:ext cx="1603123" cy="848139"/>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8 – Project Financial Management</a:t>
            </a:r>
            <a:endParaRPr lang="en-US" sz="1400" b="1" dirty="0">
              <a:solidFill>
                <a:schemeClr val="tx1"/>
              </a:solidFill>
            </a:endParaRPr>
          </a:p>
        </p:txBody>
      </p:sp>
      <p:sp>
        <p:nvSpPr>
          <p:cNvPr id="29" name="Rectangle 28"/>
          <p:cNvSpPr/>
          <p:nvPr/>
        </p:nvSpPr>
        <p:spPr>
          <a:xfrm>
            <a:off x="6831351" y="2758854"/>
            <a:ext cx="1718036" cy="869829"/>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smtClean="0">
                <a:solidFill>
                  <a:schemeClr val="tx1"/>
                </a:solidFill>
              </a:rPr>
              <a:t>Chapter 9 – Grading of a project &amp;Project implementing Agency</a:t>
            </a:r>
            <a:endParaRPr lang="en-US" sz="1400" b="1" dirty="0">
              <a:solidFill>
                <a:schemeClr val="tx1"/>
              </a:solidFill>
            </a:endParaRPr>
          </a:p>
        </p:txBody>
      </p:sp>
      <p:cxnSp>
        <p:nvCxnSpPr>
          <p:cNvPr id="30" name="Straight Arrow Connector 29"/>
          <p:cNvCxnSpPr/>
          <p:nvPr/>
        </p:nvCxnSpPr>
        <p:spPr>
          <a:xfrm>
            <a:off x="2847958" y="2296032"/>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31" name="Straight Arrow Connector 30"/>
          <p:cNvCxnSpPr/>
          <p:nvPr/>
        </p:nvCxnSpPr>
        <p:spPr>
          <a:xfrm>
            <a:off x="5611037" y="2321824"/>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cxnSp>
        <p:nvCxnSpPr>
          <p:cNvPr id="32" name="Straight Arrow Connector 31"/>
          <p:cNvCxnSpPr/>
          <p:nvPr/>
        </p:nvCxnSpPr>
        <p:spPr>
          <a:xfrm>
            <a:off x="7690369" y="2296032"/>
            <a:ext cx="0" cy="412582"/>
          </a:xfrm>
          <a:prstGeom prst="straightConnector1">
            <a:avLst/>
          </a:prstGeom>
          <a:ln>
            <a:tailEnd type="triangle"/>
          </a:ln>
        </p:spPr>
        <p:style>
          <a:lnRef idx="2">
            <a:schemeClr val="accent4"/>
          </a:lnRef>
          <a:fillRef idx="1">
            <a:schemeClr val="lt1"/>
          </a:fillRef>
          <a:effectRef idx="0">
            <a:schemeClr val="accent4"/>
          </a:effectRef>
          <a:fontRef idx="minor">
            <a:schemeClr val="dk1"/>
          </a:fontRef>
        </p:style>
      </p:cxnSp>
    </p:spTree>
    <p:extLst>
      <p:ext uri="{BB962C8B-B14F-4D97-AF65-F5344CB8AC3E}">
        <p14:creationId xmlns:p14="http://schemas.microsoft.com/office/powerpoint/2010/main" val="2719725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rgbClr val="D3913D"/>
                </a:solidFill>
              </a:rPr>
              <a:t>Outline of Chapter 3</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6351797"/>
              </p:ext>
            </p:extLst>
          </p:nvPr>
        </p:nvGraphicFramePr>
        <p:xfrm>
          <a:off x="100013" y="1309688"/>
          <a:ext cx="8899525" cy="477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63311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defRPr/>
            </a:pPr>
            <a:r>
              <a:rPr lang="en-IN" dirty="0">
                <a:solidFill>
                  <a:srgbClr val="D3913D"/>
                </a:solidFill>
              </a:rPr>
              <a:t>3.1 MoU execution (page 15)</a:t>
            </a:r>
          </a:p>
        </p:txBody>
      </p:sp>
      <p:sp>
        <p:nvSpPr>
          <p:cNvPr id="3" name="Content Placeholder 2"/>
          <p:cNvSpPr>
            <a:spLocks noGrp="1"/>
          </p:cNvSpPr>
          <p:nvPr>
            <p:ph idx="1"/>
          </p:nvPr>
        </p:nvSpPr>
        <p:spPr>
          <a:xfrm>
            <a:off x="99259" y="2487706"/>
            <a:ext cx="8305153" cy="3600272"/>
          </a:xfrm>
        </p:spPr>
        <p:txBody>
          <a:bodyPr/>
          <a:lstStyle/>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6861991"/>
              </p:ext>
            </p:extLst>
          </p:nvPr>
        </p:nvGraphicFramePr>
        <p:xfrm>
          <a:off x="99259" y="1478313"/>
          <a:ext cx="8843035" cy="4385374"/>
        </p:xfrm>
        <a:graphic>
          <a:graphicData uri="http://schemas.openxmlformats.org/drawingml/2006/table">
            <a:tbl>
              <a:tblPr firstRow="1" bandRow="1">
                <a:tableStyleId>{FABFCF23-3B69-468F-B69F-88F6DE6A72F2}</a:tableStyleId>
              </a:tblPr>
              <a:tblGrid>
                <a:gridCol w="2615047"/>
                <a:gridCol w="6227988"/>
              </a:tblGrid>
              <a:tr h="456504">
                <a:tc>
                  <a:txBody>
                    <a:bodyPr/>
                    <a:lstStyle/>
                    <a:p>
                      <a:r>
                        <a:rPr lang="en-US" sz="1600" dirty="0" smtClean="0"/>
                        <a:t>Item</a:t>
                      </a:r>
                      <a:endParaRPr lang="en-US" sz="1600" dirty="0"/>
                    </a:p>
                  </a:txBody>
                  <a:tcPr/>
                </a:tc>
                <a:tc>
                  <a:txBody>
                    <a:bodyPr/>
                    <a:lstStyle/>
                    <a:p>
                      <a:pPr marL="0" marR="0" indent="0" algn="just">
                        <a:lnSpc>
                          <a:spcPct val="150000"/>
                        </a:lnSpc>
                        <a:spcBef>
                          <a:spcPts val="0"/>
                        </a:spcBef>
                        <a:spcAft>
                          <a:spcPts val="0"/>
                        </a:spcAft>
                        <a:buFont typeface="Arial" panose="020B0604020202020204" pitchFamily="34" charset="0"/>
                        <a:buNone/>
                      </a:pPr>
                      <a:r>
                        <a:rPr lang="en-US" sz="1600" dirty="0" smtClean="0">
                          <a:effectLst/>
                        </a:rPr>
                        <a:t>Description</a:t>
                      </a:r>
                      <a:endParaRPr lang="en-US" sz="16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1162">
                <a:tc>
                  <a:txBody>
                    <a:bodyPr/>
                    <a:lstStyle/>
                    <a:p>
                      <a:pPr>
                        <a:spcAft>
                          <a:spcPts val="0"/>
                        </a:spcAft>
                      </a:pPr>
                      <a:r>
                        <a:rPr lang="en-IN" sz="1600" dirty="0">
                          <a:effectLst/>
                        </a:rPr>
                        <a:t>Purpose</a:t>
                      </a:r>
                      <a:endParaRPr lang="en-IN" sz="16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To lay down </a:t>
                      </a:r>
                      <a:r>
                        <a:rPr lang="en-IN" sz="1600" dirty="0" err="1">
                          <a:effectLst/>
                        </a:rPr>
                        <a:t>MoU</a:t>
                      </a:r>
                      <a:r>
                        <a:rPr lang="en-IN" sz="1600" dirty="0">
                          <a:effectLst/>
                        </a:rPr>
                        <a:t> execution process and related timelines</a:t>
                      </a:r>
                      <a:endParaRPr lang="en-IN" sz="16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r>
              <a:tr h="420102">
                <a:tc>
                  <a:txBody>
                    <a:bodyPr/>
                    <a:lstStyle/>
                    <a:p>
                      <a:pPr>
                        <a:spcAft>
                          <a:spcPts val="0"/>
                        </a:spcAft>
                      </a:pPr>
                      <a:r>
                        <a:rPr lang="en-IN" sz="1600">
                          <a:effectLst/>
                        </a:rPr>
                        <a:t>Reference to Guidelines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Step 6 &amp; 7, table 4, Para 4.1, page 36 and 46</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21521">
                <a:tc>
                  <a:txBody>
                    <a:bodyPr/>
                    <a:lstStyle/>
                    <a:p>
                      <a:pPr>
                        <a:spcAft>
                          <a:spcPts val="0"/>
                        </a:spcAft>
                      </a:pPr>
                      <a:r>
                        <a:rPr lang="en-IN" sz="1600">
                          <a:effectLst/>
                        </a:rPr>
                        <a:t>Prerequisite/s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Uploading of approved empowered committee (EC) minutes and sanction order</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932282">
                <a:tc>
                  <a:txBody>
                    <a:bodyPr/>
                    <a:lstStyle/>
                    <a:p>
                      <a:pPr>
                        <a:spcAft>
                          <a:spcPts val="0"/>
                        </a:spcAft>
                      </a:pPr>
                      <a:r>
                        <a:rPr lang="en-IN" sz="1600">
                          <a:effectLst/>
                        </a:rPr>
                        <a:t>Time for completion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20 working days from uploading of sanction order on the nominated website (Sanction order uploading day is referred as ‘I</a:t>
                      </a:r>
                      <a:r>
                        <a:rPr lang="en-IN" sz="1600" baseline="-25000" dirty="0">
                          <a:effectLst/>
                        </a:rPr>
                        <a:t>2</a:t>
                      </a:r>
                      <a:r>
                        <a:rPr lang="en-IN" sz="1600" dirty="0">
                          <a:effectLst/>
                        </a:rPr>
                        <a:t>’)</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932282">
                <a:tc>
                  <a:txBody>
                    <a:bodyPr/>
                    <a:lstStyle/>
                    <a:p>
                      <a:pPr>
                        <a:spcAft>
                          <a:spcPts val="0"/>
                        </a:spcAft>
                      </a:pPr>
                      <a:r>
                        <a:rPr lang="en-IN" sz="1600">
                          <a:effectLst/>
                        </a:rPr>
                        <a:t>Resource/s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As per SF 3.1A: Prospective project work </a:t>
                      </a:r>
                      <a:r>
                        <a:rPr lang="en-IN" sz="1600" dirty="0" smtClean="0">
                          <a:effectLst/>
                        </a:rPr>
                        <a:t>schedule (live demo in ASDMS), </a:t>
                      </a:r>
                      <a:r>
                        <a:rPr lang="en-IN" sz="1600" dirty="0">
                          <a:effectLst/>
                        </a:rPr>
                        <a:t>SF 3.1B: Standard terms &amp; </a:t>
                      </a:r>
                      <a:r>
                        <a:rPr lang="en-IN" sz="1600" dirty="0" smtClean="0">
                          <a:effectLst/>
                        </a:rPr>
                        <a:t>conditions, </a:t>
                      </a:r>
                      <a:r>
                        <a:rPr lang="en-IN" sz="1600" dirty="0">
                          <a:effectLst/>
                        </a:rPr>
                        <a:t>3.1.1C: Special terms &amp; conditions and 3.1.1D: Power of Attorney (</a:t>
                      </a:r>
                      <a:r>
                        <a:rPr lang="en-IN" sz="1600" dirty="0" err="1">
                          <a:effectLst/>
                        </a:rPr>
                        <a:t>PoA</a:t>
                      </a:r>
                      <a:r>
                        <a:rPr lang="en-IN" sz="1600" dirty="0">
                          <a:effectLst/>
                        </a:rPr>
                        <a:t>)</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21521">
                <a:tc>
                  <a:txBody>
                    <a:bodyPr/>
                    <a:lstStyle/>
                    <a:p>
                      <a:pPr>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For AAP States: SRLM</a:t>
                      </a:r>
                    </a:p>
                    <a:p>
                      <a:pPr algn="just">
                        <a:spcAft>
                          <a:spcPts val="0"/>
                        </a:spcAft>
                      </a:pPr>
                      <a:r>
                        <a:rPr lang="en-IN" sz="1600" dirty="0">
                          <a:effectLst/>
                        </a:rPr>
                        <a:t>For non AAP states: CTSA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8925710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23308348"/>
              </p:ext>
            </p:extLst>
          </p:nvPr>
        </p:nvGraphicFramePr>
        <p:xfrm>
          <a:off x="99259" y="1473721"/>
          <a:ext cx="8755573" cy="4290975"/>
        </p:xfrm>
        <a:graphic>
          <a:graphicData uri="http://schemas.openxmlformats.org/drawingml/2006/table">
            <a:tbl>
              <a:tblPr firstRow="1" bandRow="1">
                <a:tableStyleId>{FABFCF23-3B69-468F-B69F-88F6DE6A72F2}</a:tableStyleId>
              </a:tblPr>
              <a:tblGrid>
                <a:gridCol w="2589184"/>
                <a:gridCol w="6166389"/>
              </a:tblGrid>
              <a:tr h="926421">
                <a:tc>
                  <a:txBody>
                    <a:bodyPr/>
                    <a:lstStyle/>
                    <a:p>
                      <a:pPr algn="just">
                        <a:lnSpc>
                          <a:spcPct val="115000"/>
                        </a:lnSpc>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Description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74362">
                <a:tc>
                  <a:txBody>
                    <a:bodyPr/>
                    <a:lstStyle/>
                    <a:p>
                      <a:pPr algn="just">
                        <a:lnSpc>
                          <a:spcPct val="115000"/>
                        </a:lnSpc>
                        <a:spcAft>
                          <a:spcPts val="0"/>
                        </a:spcAft>
                      </a:pPr>
                      <a:r>
                        <a:rPr lang="en-IN" sz="1600">
                          <a:effectLst/>
                        </a:rPr>
                        <a:t>Purpose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To delineate the preparatory work for </a:t>
                      </a:r>
                      <a:r>
                        <a:rPr lang="en-IN" sz="1600" dirty="0" err="1">
                          <a:effectLst/>
                        </a:rPr>
                        <a:t>MoU</a:t>
                      </a:r>
                      <a:r>
                        <a:rPr lang="en-IN" sz="1600" dirty="0">
                          <a:effectLst/>
                        </a:rPr>
                        <a:t> execution and related timelines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18493">
                <a:tc>
                  <a:txBody>
                    <a:bodyPr/>
                    <a:lstStyle/>
                    <a:p>
                      <a:pPr algn="just">
                        <a:lnSpc>
                          <a:spcPct val="115000"/>
                        </a:lnSpc>
                        <a:spcAft>
                          <a:spcPts val="0"/>
                        </a:spcAft>
                      </a:pPr>
                      <a:r>
                        <a:rPr lang="en-IN" sz="1600" dirty="0">
                          <a:effectLst/>
                        </a:rPr>
                        <a:t>Prerequisite/s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Uploading of EC minutes on the nominated website</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54934">
                <a:tc>
                  <a:txBody>
                    <a:bodyPr/>
                    <a:lstStyle/>
                    <a:p>
                      <a:pPr algn="just">
                        <a:lnSpc>
                          <a:spcPct val="115000"/>
                        </a:lnSpc>
                        <a:spcAft>
                          <a:spcPts val="0"/>
                        </a:spcAft>
                      </a:pPr>
                      <a:r>
                        <a:rPr lang="en-IN" sz="1600">
                          <a:effectLst/>
                        </a:rPr>
                        <a:t>Time for completion</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15 days of time gap between </a:t>
                      </a:r>
                      <a:r>
                        <a:rPr lang="en-IN" sz="1600" dirty="0" smtClean="0">
                          <a:effectLst/>
                        </a:rPr>
                        <a:t>I</a:t>
                      </a:r>
                      <a:r>
                        <a:rPr lang="en-IN" sz="1600" baseline="-25000" dirty="0" smtClean="0">
                          <a:effectLst/>
                        </a:rPr>
                        <a:t>1 </a:t>
                      </a:r>
                      <a:r>
                        <a:rPr lang="en-IN" sz="1600" dirty="0" smtClean="0">
                          <a:effectLst/>
                        </a:rPr>
                        <a:t>&amp; I</a:t>
                      </a:r>
                      <a:r>
                        <a:rPr lang="en-IN" sz="1600" baseline="-25000" dirty="0" smtClean="0">
                          <a:effectLst/>
                        </a:rPr>
                        <a:t>2</a:t>
                      </a:r>
                      <a:r>
                        <a:rPr lang="en-IN" sz="1600" dirty="0" smtClean="0">
                          <a:effectLst/>
                        </a:rPr>
                        <a:t> and </a:t>
                      </a:r>
                      <a:r>
                        <a:rPr lang="en-IN" sz="1600" dirty="0">
                          <a:effectLst/>
                        </a:rPr>
                        <a:t>2 days after I</a:t>
                      </a:r>
                      <a:r>
                        <a:rPr lang="en-IN" sz="1600" baseline="-25000" dirty="0">
                          <a:effectLst/>
                        </a:rPr>
                        <a:t>2 </a:t>
                      </a:r>
                      <a:r>
                        <a:rPr lang="en-IN" sz="1600" dirty="0">
                          <a:effectLst/>
                        </a:rPr>
                        <a:t>(I</a:t>
                      </a:r>
                      <a:r>
                        <a:rPr lang="en-IN" sz="1600" baseline="-25000" dirty="0">
                          <a:effectLst/>
                        </a:rPr>
                        <a:t>1</a:t>
                      </a:r>
                      <a:r>
                        <a:rPr lang="en-IN" sz="1600" dirty="0">
                          <a:effectLst/>
                        </a:rPr>
                        <a:t>: Uploading of approved EC minutes and I</a:t>
                      </a:r>
                      <a:r>
                        <a:rPr lang="en-IN" sz="1600" baseline="-25000" dirty="0">
                          <a:effectLst/>
                        </a:rPr>
                        <a:t>2</a:t>
                      </a:r>
                      <a:r>
                        <a:rPr lang="en-IN" sz="1600" dirty="0">
                          <a:effectLst/>
                        </a:rPr>
                        <a:t>: Uploading of Sanction order)</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874643">
                <a:tc>
                  <a:txBody>
                    <a:bodyPr/>
                    <a:lstStyle/>
                    <a:p>
                      <a:pPr algn="just">
                        <a:lnSpc>
                          <a:spcPct val="115000"/>
                        </a:lnSpc>
                        <a:spcAft>
                          <a:spcPts val="0"/>
                        </a:spcAft>
                      </a:pPr>
                      <a:r>
                        <a:rPr lang="en-IN" sz="1600">
                          <a:effectLst/>
                        </a:rPr>
                        <a:t>Resource/s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As per SF 3.1A: Prospective project work schedule, SF 3.1B: Standard terms &amp; condition, 3.1.1C: Special terms &amp; conditions and 3.1.1D: Power of Attorney (</a:t>
                      </a:r>
                      <a:r>
                        <a:rPr lang="en-IN" sz="1600" dirty="0" err="1">
                          <a:effectLst/>
                        </a:rPr>
                        <a:t>PoA</a:t>
                      </a:r>
                      <a:r>
                        <a:rPr lang="en-IN" sz="1600" dirty="0">
                          <a:effectLst/>
                        </a:rPr>
                        <a:t>)</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742122">
                <a:tc>
                  <a:txBody>
                    <a:bodyPr/>
                    <a:lstStyle/>
                    <a:p>
                      <a:pPr algn="just">
                        <a:lnSpc>
                          <a:spcPct val="115000"/>
                        </a:lnSpc>
                        <a:spcAft>
                          <a:spcPts val="0"/>
                        </a:spcAft>
                      </a:pPr>
                      <a:r>
                        <a:rPr lang="en-IN" sz="1600" dirty="0">
                          <a:effectLst/>
                        </a:rPr>
                        <a:t>Process owner</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For AAP States: SRLM </a:t>
                      </a:r>
                    </a:p>
                    <a:p>
                      <a:pPr algn="just">
                        <a:lnSpc>
                          <a:spcPct val="115000"/>
                        </a:lnSpc>
                        <a:spcAft>
                          <a:spcPts val="0"/>
                        </a:spcAft>
                      </a:pPr>
                      <a:r>
                        <a:rPr lang="en-IN" sz="1600" dirty="0">
                          <a:effectLst/>
                        </a:rPr>
                        <a:t>For non AAP states: CTSA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5" name="Title 4"/>
          <p:cNvSpPr>
            <a:spLocks noGrp="1"/>
          </p:cNvSpPr>
          <p:nvPr>
            <p:ph type="title"/>
          </p:nvPr>
        </p:nvSpPr>
        <p:spPr/>
        <p:txBody>
          <a:bodyPr/>
          <a:lstStyle/>
          <a:p>
            <a:endParaRPr lang="en-IN"/>
          </a:p>
        </p:txBody>
      </p:sp>
    </p:spTree>
    <p:extLst>
      <p:ext uri="{BB962C8B-B14F-4D97-AF65-F5344CB8AC3E}">
        <p14:creationId xmlns:p14="http://schemas.microsoft.com/office/powerpoint/2010/main" val="125711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D3913D"/>
                </a:solidFill>
              </a:rPr>
              <a:t>3.1.1.1 Prospective work schedule of the project: contents and relevance (page 16</a:t>
            </a:r>
            <a:endParaRPr lang="en-US" dirty="0"/>
          </a:p>
        </p:txBody>
      </p:sp>
      <p:sp>
        <p:nvSpPr>
          <p:cNvPr id="5" name="TextBox 4"/>
          <p:cNvSpPr txBox="1"/>
          <p:nvPr/>
        </p:nvSpPr>
        <p:spPr>
          <a:xfrm>
            <a:off x="225287" y="1308412"/>
            <a:ext cx="8468139" cy="2185214"/>
          </a:xfrm>
          <a:prstGeom prst="rect">
            <a:avLst/>
          </a:prstGeom>
          <a:noFill/>
        </p:spPr>
        <p:txBody>
          <a:bodyPr wrap="square" rtlCol="0">
            <a:spAutoFit/>
          </a:bodyPr>
          <a:lstStyle/>
          <a:p>
            <a:pPr>
              <a:lnSpc>
                <a:spcPct val="150000"/>
              </a:lnSpc>
            </a:pPr>
            <a:r>
              <a:rPr lang="en-IN" sz="1600" b="1" dirty="0" smtClean="0"/>
              <a:t>    Prospective work </a:t>
            </a:r>
            <a:r>
              <a:rPr lang="en-IN" sz="1600" b="1" dirty="0"/>
              <a:t>s</a:t>
            </a:r>
            <a:r>
              <a:rPr lang="en-IN" sz="1600" b="1" dirty="0" smtClean="0"/>
              <a:t>chedule </a:t>
            </a:r>
            <a:r>
              <a:rPr lang="en-US" sz="1600" b="1" dirty="0" smtClean="0"/>
              <a:t>includes </a:t>
            </a:r>
            <a:r>
              <a:rPr lang="en-US" sz="1600" b="1" dirty="0"/>
              <a:t>the following </a:t>
            </a:r>
            <a:endParaRPr lang="en-IN" sz="1600" b="1" dirty="0" smtClean="0"/>
          </a:p>
          <a:p>
            <a:pPr marL="742950" lvl="1" indent="-285750">
              <a:lnSpc>
                <a:spcPct val="150000"/>
              </a:lnSpc>
              <a:buFont typeface="Courier New" panose="02070309020205020404" pitchFamily="49" charset="0"/>
              <a:buChar char="o"/>
            </a:pPr>
            <a:r>
              <a:rPr lang="en-IN" sz="1600" dirty="0" smtClean="0"/>
              <a:t>Monthly training commencement schedule for the complete project duration</a:t>
            </a:r>
          </a:p>
          <a:p>
            <a:pPr marL="742950" lvl="1" indent="-285750">
              <a:lnSpc>
                <a:spcPct val="150000"/>
              </a:lnSpc>
              <a:buFont typeface="Courier New" panose="02070309020205020404" pitchFamily="49" charset="0"/>
              <a:buChar char="o"/>
            </a:pPr>
            <a:r>
              <a:rPr lang="en-IN" sz="1600" dirty="0"/>
              <a:t>Monthly training </a:t>
            </a:r>
            <a:r>
              <a:rPr lang="en-IN" sz="1600" dirty="0" smtClean="0"/>
              <a:t>completion </a:t>
            </a:r>
            <a:r>
              <a:rPr lang="en-IN" sz="1600" dirty="0"/>
              <a:t>schedule for the complete project </a:t>
            </a:r>
            <a:r>
              <a:rPr lang="en-IN" sz="1600" dirty="0" smtClean="0"/>
              <a:t>duration</a:t>
            </a:r>
          </a:p>
          <a:p>
            <a:pPr marL="742950" lvl="1" indent="-285750">
              <a:lnSpc>
                <a:spcPct val="150000"/>
              </a:lnSpc>
              <a:buFont typeface="Courier New" panose="02070309020205020404" pitchFamily="49" charset="0"/>
              <a:buChar char="o"/>
            </a:pPr>
            <a:r>
              <a:rPr lang="en-IN" sz="1600" dirty="0" smtClean="0"/>
              <a:t>First batch of training has to be commenced within 90 days of Project commencement date</a:t>
            </a:r>
          </a:p>
          <a:p>
            <a:pPr marL="742950" lvl="1" indent="-285750">
              <a:lnSpc>
                <a:spcPct val="150000"/>
              </a:lnSpc>
              <a:buFont typeface="Courier New" panose="02070309020205020404" pitchFamily="49" charset="0"/>
              <a:buChar char="o"/>
            </a:pPr>
            <a:r>
              <a:rPr lang="en-IN" sz="1600" dirty="0" smtClean="0"/>
              <a:t>minimum training to be commenced in each year for the different time duration of projects</a:t>
            </a:r>
          </a:p>
          <a:p>
            <a:pPr marL="285750" indent="-285750">
              <a:buFont typeface="Arial" panose="020B0604020202020204" pitchFamily="34" charset="0"/>
              <a:buChar char="•"/>
            </a:pPr>
            <a:endParaRPr lang="en-IN" sz="1600" dirty="0"/>
          </a:p>
        </p:txBody>
      </p:sp>
      <p:graphicFrame>
        <p:nvGraphicFramePr>
          <p:cNvPr id="6" name="Table 5"/>
          <p:cNvGraphicFramePr>
            <a:graphicFrameLocks noGrp="1"/>
          </p:cNvGraphicFramePr>
          <p:nvPr>
            <p:extLst>
              <p:ext uri="{D42A27DB-BD31-4B8C-83A1-F6EECF244321}">
                <p14:modId xmlns:p14="http://schemas.microsoft.com/office/powerpoint/2010/main" val="1997930081"/>
              </p:ext>
            </p:extLst>
          </p:nvPr>
        </p:nvGraphicFramePr>
        <p:xfrm>
          <a:off x="596348" y="3740694"/>
          <a:ext cx="7643172" cy="2433320"/>
        </p:xfrm>
        <a:graphic>
          <a:graphicData uri="http://schemas.openxmlformats.org/drawingml/2006/table">
            <a:tbl>
              <a:tblPr firstRow="1" bandRow="1">
                <a:tableStyleId>{FABFCF23-3B69-468F-B69F-88F6DE6A72F2}</a:tableStyleId>
              </a:tblPr>
              <a:tblGrid>
                <a:gridCol w="1362199"/>
                <a:gridCol w="1046214"/>
                <a:gridCol w="1079428"/>
                <a:gridCol w="1062819"/>
                <a:gridCol w="1046214"/>
                <a:gridCol w="1096034"/>
                <a:gridCol w="950264"/>
              </a:tblGrid>
              <a:tr h="370840">
                <a:tc>
                  <a:txBody>
                    <a:bodyPr/>
                    <a:lstStyle/>
                    <a:p>
                      <a:r>
                        <a:rPr lang="en-IN" sz="1600" dirty="0" smtClean="0"/>
                        <a:t>Project duration</a:t>
                      </a:r>
                      <a:endParaRPr lang="en-IN" sz="1600" dirty="0"/>
                    </a:p>
                  </a:txBody>
                  <a:tcPr/>
                </a:tc>
                <a:tc>
                  <a:txBody>
                    <a:bodyPr/>
                    <a:lstStyle/>
                    <a:p>
                      <a:r>
                        <a:rPr lang="en-IN" sz="1600" dirty="0" smtClean="0"/>
                        <a:t>Year 1</a:t>
                      </a:r>
                      <a:endParaRPr lang="en-IN" sz="1600" dirty="0"/>
                    </a:p>
                  </a:txBody>
                  <a:tcPr/>
                </a:tc>
                <a:tc>
                  <a:txBody>
                    <a:bodyPr/>
                    <a:lstStyle/>
                    <a:p>
                      <a:r>
                        <a:rPr lang="en-IN" sz="1600" dirty="0" smtClean="0"/>
                        <a:t>Year 2</a:t>
                      </a:r>
                      <a:endParaRPr lang="en-IN" sz="1600" dirty="0"/>
                    </a:p>
                  </a:txBody>
                  <a:tcPr/>
                </a:tc>
                <a:tc>
                  <a:txBody>
                    <a:bodyPr/>
                    <a:lstStyle/>
                    <a:p>
                      <a:r>
                        <a:rPr lang="en-IN" sz="1600" dirty="0" smtClean="0"/>
                        <a:t>Year 3</a:t>
                      </a:r>
                      <a:endParaRPr lang="en-IN" sz="1600" dirty="0"/>
                    </a:p>
                  </a:txBody>
                  <a:tcPr/>
                </a:tc>
                <a:tc>
                  <a:txBody>
                    <a:bodyPr/>
                    <a:lstStyle/>
                    <a:p>
                      <a:r>
                        <a:rPr lang="en-IN" sz="1600" dirty="0" smtClean="0"/>
                        <a:t>Year 4</a:t>
                      </a:r>
                      <a:endParaRPr lang="en-IN" sz="1600" dirty="0"/>
                    </a:p>
                  </a:txBody>
                  <a:tcPr/>
                </a:tc>
                <a:tc>
                  <a:txBody>
                    <a:bodyPr/>
                    <a:lstStyle/>
                    <a:p>
                      <a:r>
                        <a:rPr lang="en-IN" sz="1600" dirty="0" smtClean="0"/>
                        <a:t>Year 5</a:t>
                      </a:r>
                      <a:endParaRPr lang="en-IN" sz="1600" dirty="0"/>
                    </a:p>
                  </a:txBody>
                  <a:tcPr/>
                </a:tc>
                <a:tc>
                  <a:txBody>
                    <a:bodyPr/>
                    <a:lstStyle/>
                    <a:p>
                      <a:r>
                        <a:rPr lang="en-IN" sz="1600" dirty="0" smtClean="0"/>
                        <a:t>Total</a:t>
                      </a:r>
                      <a:endParaRPr lang="en-IN" sz="1600" dirty="0"/>
                    </a:p>
                  </a:txBody>
                  <a:tcPr/>
                </a:tc>
              </a:tr>
              <a:tr h="370840">
                <a:tc>
                  <a:txBody>
                    <a:bodyPr/>
                    <a:lstStyle/>
                    <a:p>
                      <a:r>
                        <a:rPr lang="en-IN" sz="1600" dirty="0" smtClean="0"/>
                        <a:t>&lt;=</a:t>
                      </a:r>
                      <a:r>
                        <a:rPr lang="en-IN" sz="1600" baseline="0" dirty="0" smtClean="0"/>
                        <a:t> 1 year</a:t>
                      </a:r>
                      <a:endParaRPr lang="en-IN" sz="1600" dirty="0"/>
                    </a:p>
                  </a:txBody>
                  <a:tcPr/>
                </a:tc>
                <a:tc>
                  <a:txBody>
                    <a:bodyPr/>
                    <a:lstStyle/>
                    <a:p>
                      <a:r>
                        <a:rPr lang="en-IN" sz="1600" dirty="0" smtClean="0"/>
                        <a:t>100%</a:t>
                      </a:r>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r>
                        <a:rPr lang="en-IN" sz="1600" dirty="0" smtClean="0"/>
                        <a:t>100%</a:t>
                      </a:r>
                      <a:endParaRPr lang="en-IN"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&lt;=</a:t>
                      </a:r>
                      <a:r>
                        <a:rPr lang="en-IN" sz="1600" baseline="0" dirty="0" smtClean="0"/>
                        <a:t> 2 year</a:t>
                      </a:r>
                      <a:endParaRPr lang="en-IN" sz="1600" dirty="0" smtClean="0"/>
                    </a:p>
                  </a:txBody>
                  <a:tcPr/>
                </a:tc>
                <a:tc>
                  <a:txBody>
                    <a:bodyPr/>
                    <a:lstStyle/>
                    <a:p>
                      <a:r>
                        <a:rPr lang="en-IN" sz="1600" dirty="0" smtClean="0"/>
                        <a:t>35%</a:t>
                      </a:r>
                      <a:endParaRPr lang="en-IN" sz="1600" dirty="0"/>
                    </a:p>
                  </a:txBody>
                  <a:tcPr/>
                </a:tc>
                <a:tc>
                  <a:txBody>
                    <a:bodyPr/>
                    <a:lstStyle/>
                    <a:p>
                      <a:r>
                        <a:rPr lang="en-IN" sz="1600" dirty="0" smtClean="0"/>
                        <a:t>65%</a:t>
                      </a:r>
                      <a:endParaRPr lang="en-IN" sz="1600" dirty="0"/>
                    </a:p>
                  </a:txBody>
                  <a:tcPr/>
                </a:tc>
                <a:tc>
                  <a:txBody>
                    <a:bodyPr/>
                    <a:lstStyle/>
                    <a:p>
                      <a:endParaRPr lang="en-IN" sz="1600" dirty="0"/>
                    </a:p>
                  </a:txBody>
                  <a:tcPr/>
                </a:tc>
                <a:tc>
                  <a:txBody>
                    <a:bodyPr/>
                    <a:lstStyle/>
                    <a:p>
                      <a:endParaRPr lang="en-IN" sz="1600" dirty="0"/>
                    </a:p>
                  </a:txBody>
                  <a:tcPr/>
                </a:tc>
                <a:tc>
                  <a:txBody>
                    <a:bodyPr/>
                    <a:lstStyle/>
                    <a:p>
                      <a:endParaRPr lang="en-IN" sz="1600" dirty="0"/>
                    </a:p>
                  </a:txBody>
                  <a:tcPr/>
                </a:tc>
                <a:tc>
                  <a:txBody>
                    <a:bodyPr/>
                    <a:lstStyle/>
                    <a:p>
                      <a:r>
                        <a:rPr lang="en-IN" sz="1600" dirty="0" smtClean="0"/>
                        <a:t>100%</a:t>
                      </a:r>
                      <a:endParaRPr lang="en-IN"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&lt;=</a:t>
                      </a:r>
                      <a:r>
                        <a:rPr lang="en-IN" sz="1600" baseline="0" dirty="0" smtClean="0"/>
                        <a:t> 3 year</a:t>
                      </a:r>
                      <a:endParaRPr lang="en-IN" sz="1600" dirty="0" smtClean="0"/>
                    </a:p>
                  </a:txBody>
                  <a:tcPr/>
                </a:tc>
                <a:tc>
                  <a:txBody>
                    <a:bodyPr/>
                    <a:lstStyle/>
                    <a:p>
                      <a:r>
                        <a:rPr lang="en-IN" sz="1600" dirty="0" smtClean="0"/>
                        <a:t>30%</a:t>
                      </a:r>
                      <a:endParaRPr lang="en-IN" sz="1600" dirty="0"/>
                    </a:p>
                  </a:txBody>
                  <a:tcPr/>
                </a:tc>
                <a:tc>
                  <a:txBody>
                    <a:bodyPr/>
                    <a:lstStyle/>
                    <a:p>
                      <a:r>
                        <a:rPr lang="en-IN" sz="1600" dirty="0" smtClean="0"/>
                        <a:t>35%</a:t>
                      </a:r>
                      <a:endParaRPr lang="en-IN" sz="1600" dirty="0"/>
                    </a:p>
                  </a:txBody>
                  <a:tcPr/>
                </a:tc>
                <a:tc>
                  <a:txBody>
                    <a:bodyPr/>
                    <a:lstStyle/>
                    <a:p>
                      <a:r>
                        <a:rPr lang="en-IN" sz="1600" dirty="0" smtClean="0"/>
                        <a:t>35%</a:t>
                      </a:r>
                      <a:endParaRPr lang="en-IN" sz="1600" dirty="0"/>
                    </a:p>
                  </a:txBody>
                  <a:tcPr/>
                </a:tc>
                <a:tc>
                  <a:txBody>
                    <a:bodyPr/>
                    <a:lstStyle/>
                    <a:p>
                      <a:endParaRPr lang="en-IN" sz="1600" dirty="0"/>
                    </a:p>
                  </a:txBody>
                  <a:tcPr/>
                </a:tc>
                <a:tc>
                  <a:txBody>
                    <a:bodyPr/>
                    <a:lstStyle/>
                    <a:p>
                      <a:endParaRPr lang="en-IN" sz="1600" dirty="0"/>
                    </a:p>
                  </a:txBody>
                  <a:tcPr/>
                </a:tc>
                <a:tc>
                  <a:txBody>
                    <a:bodyPr/>
                    <a:lstStyle/>
                    <a:p>
                      <a:r>
                        <a:rPr lang="en-IN" sz="1600" dirty="0" smtClean="0"/>
                        <a:t>100%</a:t>
                      </a:r>
                      <a:endParaRPr lang="en-IN"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&lt;=</a:t>
                      </a:r>
                      <a:r>
                        <a:rPr lang="en-IN" sz="1600" baseline="0" dirty="0" smtClean="0"/>
                        <a:t> 4 year</a:t>
                      </a:r>
                      <a:endParaRPr lang="en-IN" sz="1600" dirty="0" smtClean="0"/>
                    </a:p>
                  </a:txBody>
                  <a:tcPr/>
                </a:tc>
                <a:tc>
                  <a:txBody>
                    <a:bodyPr/>
                    <a:lstStyle/>
                    <a:p>
                      <a:r>
                        <a:rPr lang="en-IN" sz="1600" dirty="0" smtClean="0"/>
                        <a:t>20%</a:t>
                      </a:r>
                      <a:endParaRPr lang="en-IN" sz="1600" dirty="0"/>
                    </a:p>
                  </a:txBody>
                  <a:tcPr/>
                </a:tc>
                <a:tc>
                  <a:txBody>
                    <a:bodyPr/>
                    <a:lstStyle/>
                    <a:p>
                      <a:r>
                        <a:rPr lang="en-IN" sz="1600" dirty="0" smtClean="0"/>
                        <a:t>20%</a:t>
                      </a:r>
                      <a:endParaRPr lang="en-IN" sz="1600" dirty="0"/>
                    </a:p>
                  </a:txBody>
                  <a:tcPr/>
                </a:tc>
                <a:tc>
                  <a:txBody>
                    <a:bodyPr/>
                    <a:lstStyle/>
                    <a:p>
                      <a:r>
                        <a:rPr lang="en-IN" sz="1600" dirty="0" smtClean="0"/>
                        <a:t>35%</a:t>
                      </a:r>
                      <a:endParaRPr lang="en-IN" sz="1600" dirty="0"/>
                    </a:p>
                  </a:txBody>
                  <a:tcPr/>
                </a:tc>
                <a:tc>
                  <a:txBody>
                    <a:bodyPr/>
                    <a:lstStyle/>
                    <a:p>
                      <a:r>
                        <a:rPr lang="en-IN" sz="1600" dirty="0" smtClean="0"/>
                        <a:t>25%</a:t>
                      </a:r>
                      <a:endParaRPr lang="en-IN" sz="1600" dirty="0"/>
                    </a:p>
                  </a:txBody>
                  <a:tcPr/>
                </a:tc>
                <a:tc>
                  <a:txBody>
                    <a:bodyPr/>
                    <a:lstStyle/>
                    <a:p>
                      <a:endParaRPr lang="en-IN" sz="1600" dirty="0"/>
                    </a:p>
                  </a:txBody>
                  <a:tcPr/>
                </a:tc>
                <a:tc>
                  <a:txBody>
                    <a:bodyPr/>
                    <a:lstStyle/>
                    <a:p>
                      <a:r>
                        <a:rPr lang="en-IN" sz="1600" dirty="0" smtClean="0"/>
                        <a:t>100%</a:t>
                      </a:r>
                      <a:endParaRPr lang="en-IN"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&lt;=</a:t>
                      </a:r>
                      <a:r>
                        <a:rPr lang="en-IN" sz="1600" baseline="0" dirty="0" smtClean="0"/>
                        <a:t> 5 year</a:t>
                      </a:r>
                      <a:endParaRPr lang="en-IN" sz="1600" dirty="0" smtClean="0"/>
                    </a:p>
                  </a:txBody>
                  <a:tcPr/>
                </a:tc>
                <a:tc>
                  <a:txBody>
                    <a:bodyPr/>
                    <a:lstStyle/>
                    <a:p>
                      <a:r>
                        <a:rPr lang="en-IN" sz="1600" dirty="0" smtClean="0"/>
                        <a:t>15%</a:t>
                      </a:r>
                      <a:endParaRPr lang="en-IN" sz="1600" dirty="0"/>
                    </a:p>
                  </a:txBody>
                  <a:tcPr/>
                </a:tc>
                <a:tc>
                  <a:txBody>
                    <a:bodyPr/>
                    <a:lstStyle/>
                    <a:p>
                      <a:r>
                        <a:rPr lang="en-IN" sz="1600" dirty="0" smtClean="0"/>
                        <a:t>25%</a:t>
                      </a:r>
                      <a:endParaRPr lang="en-IN" sz="1600" dirty="0"/>
                    </a:p>
                  </a:txBody>
                  <a:tcPr/>
                </a:tc>
                <a:tc>
                  <a:txBody>
                    <a:bodyPr/>
                    <a:lstStyle/>
                    <a:p>
                      <a:r>
                        <a:rPr lang="en-IN" sz="1600" dirty="0" smtClean="0"/>
                        <a:t>20%</a:t>
                      </a:r>
                      <a:endParaRPr lang="en-IN" sz="1600" dirty="0"/>
                    </a:p>
                  </a:txBody>
                  <a:tcPr/>
                </a:tc>
                <a:tc>
                  <a:txBody>
                    <a:bodyPr/>
                    <a:lstStyle/>
                    <a:p>
                      <a:r>
                        <a:rPr lang="en-IN" sz="1600" dirty="0" smtClean="0"/>
                        <a:t>25%</a:t>
                      </a:r>
                      <a:endParaRPr lang="en-IN" sz="1600" dirty="0"/>
                    </a:p>
                  </a:txBody>
                  <a:tcPr/>
                </a:tc>
                <a:tc>
                  <a:txBody>
                    <a:bodyPr/>
                    <a:lstStyle/>
                    <a:p>
                      <a:r>
                        <a:rPr lang="en-IN" sz="1600" dirty="0" smtClean="0"/>
                        <a:t>15%</a:t>
                      </a:r>
                      <a:endParaRPr lang="en-IN" sz="1600" dirty="0"/>
                    </a:p>
                  </a:txBody>
                  <a:tcPr/>
                </a:tc>
                <a:tc>
                  <a:txBody>
                    <a:bodyPr/>
                    <a:lstStyle/>
                    <a:p>
                      <a:r>
                        <a:rPr lang="en-IN" sz="1600" dirty="0" smtClean="0"/>
                        <a:t>100%</a:t>
                      </a:r>
                      <a:endParaRPr lang="en-IN" sz="1600" dirty="0"/>
                    </a:p>
                  </a:txBody>
                  <a:tcPr/>
                </a:tc>
              </a:tr>
            </a:tbl>
          </a:graphicData>
        </a:graphic>
      </p:graphicFrame>
    </p:spTree>
    <p:extLst>
      <p:ext uri="{BB962C8B-B14F-4D97-AF65-F5344CB8AC3E}">
        <p14:creationId xmlns:p14="http://schemas.microsoft.com/office/powerpoint/2010/main" val="167739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0623"/>
            <a:ext cx="8310282" cy="1198455"/>
          </a:xfrm>
        </p:spPr>
        <p:txBody>
          <a:bodyPr>
            <a:normAutofit fontScale="90000"/>
          </a:bodyPr>
          <a:lstStyle/>
          <a:p>
            <a:r>
              <a:rPr lang="en-IN" dirty="0">
                <a:solidFill>
                  <a:srgbClr val="D3913D"/>
                </a:solidFill>
              </a:rPr>
              <a:t>3.1.1.2 Monitoring of the prospective work schedule and penal clauses for failure (page 18)</a:t>
            </a:r>
            <a:br>
              <a:rPr lang="en-IN" dirty="0">
                <a:solidFill>
                  <a:srgbClr val="D3913D"/>
                </a:solidFill>
              </a:rPr>
            </a:br>
            <a:endParaRPr lang="en-US" dirty="0"/>
          </a:p>
        </p:txBody>
      </p:sp>
      <p:sp>
        <p:nvSpPr>
          <p:cNvPr id="3" name="Content Placeholder 2"/>
          <p:cNvSpPr>
            <a:spLocks noGrp="1"/>
          </p:cNvSpPr>
          <p:nvPr>
            <p:ph idx="1"/>
          </p:nvPr>
        </p:nvSpPr>
        <p:spPr>
          <a:xfrm>
            <a:off x="377555" y="1345947"/>
            <a:ext cx="8461645" cy="4778899"/>
          </a:xfrm>
        </p:spPr>
        <p:txBody>
          <a:bodyPr>
            <a:normAutofit fontScale="92500" lnSpcReduction="20000"/>
          </a:bodyPr>
          <a:lstStyle/>
          <a:p>
            <a:pPr>
              <a:lnSpc>
                <a:spcPct val="150000"/>
              </a:lnSpc>
            </a:pPr>
            <a:r>
              <a:rPr lang="en-IN" b="1" dirty="0"/>
              <a:t>PIA has to report following on monthly basis</a:t>
            </a:r>
          </a:p>
          <a:p>
            <a:pPr marL="742950" lvl="1" indent="-285750">
              <a:lnSpc>
                <a:spcPct val="150000"/>
              </a:lnSpc>
              <a:buFont typeface="Courier New" panose="02070309020205020404" pitchFamily="49" charset="0"/>
              <a:buChar char="o"/>
            </a:pPr>
            <a:r>
              <a:rPr lang="en-IN" dirty="0"/>
              <a:t>Training commenced by the month once the batch is frozen</a:t>
            </a:r>
          </a:p>
          <a:p>
            <a:pPr marL="742950" lvl="1" indent="-285750">
              <a:lnSpc>
                <a:spcPct val="150000"/>
              </a:lnSpc>
              <a:buFont typeface="Courier New" panose="02070309020205020404" pitchFamily="49" charset="0"/>
              <a:buChar char="o"/>
            </a:pPr>
            <a:r>
              <a:rPr lang="en-IN" dirty="0"/>
              <a:t>Training completion by the month once the batch is completed</a:t>
            </a:r>
          </a:p>
          <a:p>
            <a:pPr>
              <a:lnSpc>
                <a:spcPct val="150000"/>
              </a:lnSpc>
            </a:pPr>
            <a:r>
              <a:rPr lang="en-IN" b="1" dirty="0"/>
              <a:t>Validation on cumulative achievement of monthly target</a:t>
            </a:r>
          </a:p>
          <a:p>
            <a:pPr marL="457200" lvl="1" indent="0">
              <a:lnSpc>
                <a:spcPct val="150000"/>
              </a:lnSpc>
              <a:buNone/>
            </a:pPr>
            <a:endParaRPr lang="en-IN" dirty="0" smtClean="0"/>
          </a:p>
          <a:p>
            <a:pPr marL="742950" lvl="1" indent="-285750">
              <a:lnSpc>
                <a:spcPct val="150000"/>
              </a:lnSpc>
              <a:buFont typeface="Courier New" panose="02070309020205020404" pitchFamily="49" charset="0"/>
              <a:buChar char="o"/>
            </a:pPr>
            <a:endParaRPr lang="en-IN" dirty="0"/>
          </a:p>
          <a:p>
            <a:pPr marL="742950" lvl="1" indent="-285750">
              <a:lnSpc>
                <a:spcPct val="150000"/>
              </a:lnSpc>
              <a:buFont typeface="Courier New" panose="02070309020205020404" pitchFamily="49" charset="0"/>
              <a:buChar char="o"/>
            </a:pPr>
            <a:endParaRPr lang="en-IN" dirty="0"/>
          </a:p>
          <a:p>
            <a:pPr marL="742950" lvl="1" indent="-285750">
              <a:lnSpc>
                <a:spcPct val="150000"/>
              </a:lnSpc>
              <a:buFont typeface="Courier New" panose="02070309020205020404" pitchFamily="49" charset="0"/>
              <a:buChar char="o"/>
            </a:pPr>
            <a:endParaRPr lang="en-IN" dirty="0"/>
          </a:p>
          <a:p>
            <a:pPr marL="742950" lvl="1" indent="-285750">
              <a:lnSpc>
                <a:spcPct val="150000"/>
              </a:lnSpc>
              <a:buFont typeface="Courier New" panose="02070309020205020404" pitchFamily="49" charset="0"/>
              <a:buChar char="o"/>
            </a:pPr>
            <a:endParaRPr lang="en-IN" dirty="0"/>
          </a:p>
          <a:p>
            <a:pPr marL="0" indent="0">
              <a:buNone/>
            </a:pPr>
            <a:endParaRPr lang="en-IN" dirty="0"/>
          </a:p>
          <a:p>
            <a:pPr marL="285750" indent="-285750"/>
            <a:endParaRPr lang="en-IN" dirty="0"/>
          </a:p>
          <a:p>
            <a:r>
              <a:rPr lang="en-IN" sz="1400" dirty="0"/>
              <a:t>* Not applicable for 1 year project</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398473983"/>
              </p:ext>
            </p:extLst>
          </p:nvPr>
        </p:nvGraphicFramePr>
        <p:xfrm>
          <a:off x="1272029" y="3530380"/>
          <a:ext cx="6604000" cy="1691640"/>
        </p:xfrm>
        <a:graphic>
          <a:graphicData uri="http://schemas.openxmlformats.org/drawingml/2006/table">
            <a:tbl>
              <a:tblPr firstRow="1" bandRow="1">
                <a:tableStyleId>{FABFCF23-3B69-468F-B69F-88F6DE6A72F2}</a:tableStyleId>
              </a:tblPr>
              <a:tblGrid>
                <a:gridCol w="2729930"/>
                <a:gridCol w="3874070"/>
              </a:tblGrid>
              <a:tr h="370840">
                <a:tc>
                  <a:txBody>
                    <a:bodyPr/>
                    <a:lstStyle/>
                    <a:p>
                      <a:r>
                        <a:rPr lang="en-IN" sz="1600" dirty="0" smtClean="0"/>
                        <a:t>Project phase</a:t>
                      </a:r>
                      <a:endParaRPr lang="en-IN" sz="1600" dirty="0"/>
                    </a:p>
                  </a:txBody>
                  <a:tcPr/>
                </a:tc>
                <a:tc>
                  <a:txBody>
                    <a:bodyPr/>
                    <a:lstStyle/>
                    <a:p>
                      <a:r>
                        <a:rPr lang="en-IN" sz="1600" dirty="0" smtClean="0"/>
                        <a:t>Tolerance</a:t>
                      </a:r>
                      <a:r>
                        <a:rPr lang="en-IN" sz="1600" baseline="0" dirty="0" smtClean="0"/>
                        <a:t> level of s</a:t>
                      </a:r>
                      <a:r>
                        <a:rPr lang="en-IN" sz="1600" dirty="0" smtClean="0"/>
                        <a:t>hortfall</a:t>
                      </a:r>
                      <a:endParaRPr lang="en-IN" sz="1600" dirty="0"/>
                    </a:p>
                  </a:txBody>
                  <a:tcPr/>
                </a:tc>
              </a:tr>
              <a:tr h="370840">
                <a:tc>
                  <a:txBody>
                    <a:bodyPr/>
                    <a:lstStyle/>
                    <a:p>
                      <a:r>
                        <a:rPr lang="en-IN" sz="1600" dirty="0" smtClean="0"/>
                        <a:t>First</a:t>
                      </a:r>
                      <a:r>
                        <a:rPr lang="en-IN" sz="1600" baseline="0" dirty="0" smtClean="0"/>
                        <a:t> 6 months</a:t>
                      </a:r>
                      <a:endParaRPr lang="en-IN" sz="1600" dirty="0"/>
                    </a:p>
                  </a:txBody>
                  <a:tcPr/>
                </a:tc>
                <a:tc>
                  <a:txBody>
                    <a:bodyPr/>
                    <a:lstStyle/>
                    <a:p>
                      <a:r>
                        <a:rPr lang="en-IN" sz="1600" baseline="0" dirty="0" smtClean="0"/>
                        <a:t>Up to 10%</a:t>
                      </a:r>
                      <a:endParaRPr lang="en-IN" sz="1600" dirty="0"/>
                    </a:p>
                  </a:txBody>
                  <a:tcPr/>
                </a:tc>
              </a:tr>
              <a:tr h="370840">
                <a:tc>
                  <a:txBody>
                    <a:bodyPr/>
                    <a:lstStyle/>
                    <a:p>
                      <a:r>
                        <a:rPr lang="en-IN" sz="1600" dirty="0" smtClean="0"/>
                        <a:t>From 7</a:t>
                      </a:r>
                      <a:r>
                        <a:rPr lang="en-IN" sz="1600" baseline="30000" dirty="0" smtClean="0"/>
                        <a:t>th</a:t>
                      </a:r>
                      <a:r>
                        <a:rPr lang="en-IN" sz="1600" dirty="0" smtClean="0"/>
                        <a:t> month to till 6 months before completion</a:t>
                      </a:r>
                      <a:endParaRPr lang="en-IN" sz="1600" dirty="0"/>
                    </a:p>
                  </a:txBody>
                  <a:tcPr/>
                </a:tc>
                <a:tc>
                  <a:txBody>
                    <a:bodyPr/>
                    <a:lstStyle/>
                    <a:p>
                      <a:r>
                        <a:rPr lang="en-IN" sz="1600" dirty="0" smtClean="0"/>
                        <a:t>Up to 5%*</a:t>
                      </a:r>
                      <a:endParaRPr lang="en-IN" sz="1600" dirty="0"/>
                    </a:p>
                  </a:txBody>
                  <a:tcPr/>
                </a:tc>
              </a:tr>
              <a:tr h="370840">
                <a:tc>
                  <a:txBody>
                    <a:bodyPr/>
                    <a:lstStyle/>
                    <a:p>
                      <a:r>
                        <a:rPr lang="en-IN" sz="1600" dirty="0" smtClean="0"/>
                        <a:t>Last 6 months</a:t>
                      </a:r>
                      <a:endParaRPr lang="en-IN" sz="1600" dirty="0"/>
                    </a:p>
                  </a:txBody>
                  <a:tcPr/>
                </a:tc>
                <a:tc>
                  <a:txBody>
                    <a:bodyPr/>
                    <a:lstStyle/>
                    <a:p>
                      <a:r>
                        <a:rPr lang="en-IN" sz="1600" dirty="0" smtClean="0"/>
                        <a:t>Nil</a:t>
                      </a:r>
                      <a:endParaRPr lang="en-IN" sz="1600" dirty="0"/>
                    </a:p>
                  </a:txBody>
                  <a:tcPr/>
                </a:tc>
              </a:tr>
            </a:tbl>
          </a:graphicData>
        </a:graphic>
      </p:graphicFrame>
    </p:spTree>
    <p:extLst>
      <p:ext uri="{BB962C8B-B14F-4D97-AF65-F5344CB8AC3E}">
        <p14:creationId xmlns:p14="http://schemas.microsoft.com/office/powerpoint/2010/main" val="2750566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D3913D"/>
                </a:solidFill>
              </a:rPr>
              <a:t/>
            </a:r>
            <a:br>
              <a:rPr lang="en-IN" dirty="0" smtClean="0">
                <a:solidFill>
                  <a:srgbClr val="D3913D"/>
                </a:solidFill>
              </a:rPr>
            </a:br>
            <a:r>
              <a:rPr lang="en-IN" dirty="0" smtClean="0">
                <a:solidFill>
                  <a:srgbClr val="D3913D"/>
                </a:solidFill>
              </a:rPr>
              <a:t>Continued</a:t>
            </a:r>
            <a:r>
              <a:rPr lang="en-IN" dirty="0">
                <a:solidFill>
                  <a:srgbClr val="D3913D"/>
                </a:solidFill>
              </a:rPr>
              <a:t/>
            </a:r>
            <a:br>
              <a:rPr lang="en-IN" dirty="0">
                <a:solidFill>
                  <a:srgbClr val="D3913D"/>
                </a:solidFill>
              </a:rPr>
            </a:br>
            <a:endParaRPr lang="en-US" dirty="0"/>
          </a:p>
        </p:txBody>
      </p:sp>
      <p:sp>
        <p:nvSpPr>
          <p:cNvPr id="4" name="TextBox 3"/>
          <p:cNvSpPr txBox="1"/>
          <p:nvPr/>
        </p:nvSpPr>
        <p:spPr>
          <a:xfrm>
            <a:off x="144380" y="1279283"/>
            <a:ext cx="8999620" cy="4985980"/>
          </a:xfrm>
          <a:prstGeom prst="rect">
            <a:avLst/>
          </a:prstGeom>
          <a:noFill/>
        </p:spPr>
        <p:txBody>
          <a:bodyPr wrap="square" rtlCol="0">
            <a:spAutoFit/>
          </a:bodyPr>
          <a:lstStyle/>
          <a:p>
            <a:pPr>
              <a:lnSpc>
                <a:spcPct val="150000"/>
              </a:lnSpc>
            </a:pPr>
            <a:r>
              <a:rPr lang="en-IN" b="1" dirty="0" smtClean="0"/>
              <a:t>Any shortfall in achievement of cumulative monthly target will trigger the following notices</a:t>
            </a:r>
          </a:p>
          <a:p>
            <a:pPr>
              <a:lnSpc>
                <a:spcPct val="150000"/>
              </a:lnSpc>
            </a:pPr>
            <a:endParaRPr lang="en-IN" dirty="0"/>
          </a:p>
          <a:p>
            <a:pPr>
              <a:lnSpc>
                <a:spcPct val="150000"/>
              </a:lnSpc>
            </a:pPr>
            <a:endParaRPr lang="en-IN" dirty="0" smtClean="0"/>
          </a:p>
          <a:p>
            <a:pPr>
              <a:lnSpc>
                <a:spcPct val="150000"/>
              </a:lnSpc>
            </a:pPr>
            <a:endParaRPr lang="en-IN" dirty="0"/>
          </a:p>
          <a:p>
            <a:pPr>
              <a:lnSpc>
                <a:spcPct val="150000"/>
              </a:lnSpc>
            </a:pPr>
            <a:endParaRPr lang="en-IN" dirty="0" smtClean="0"/>
          </a:p>
          <a:p>
            <a:pPr>
              <a:lnSpc>
                <a:spcPct val="150000"/>
              </a:lnSpc>
            </a:pPr>
            <a:endParaRPr lang="en-IN" dirty="0"/>
          </a:p>
          <a:p>
            <a:pPr>
              <a:lnSpc>
                <a:spcPct val="150000"/>
              </a:lnSpc>
            </a:pPr>
            <a:endParaRPr lang="en-IN" dirty="0" smtClean="0"/>
          </a:p>
          <a:p>
            <a:pPr>
              <a:lnSpc>
                <a:spcPct val="150000"/>
              </a:lnSpc>
            </a:pPr>
            <a:endParaRPr lang="en-IN" dirty="0"/>
          </a:p>
          <a:p>
            <a:pPr>
              <a:lnSpc>
                <a:spcPct val="150000"/>
              </a:lnSpc>
            </a:pPr>
            <a:endParaRPr lang="en-IN" dirty="0" smtClean="0"/>
          </a:p>
          <a:p>
            <a:pPr>
              <a:lnSpc>
                <a:spcPct val="150000"/>
              </a:lnSpc>
            </a:pPr>
            <a:endParaRPr lang="en-IN" dirty="0" smtClean="0"/>
          </a:p>
          <a:p>
            <a:pPr>
              <a:lnSpc>
                <a:spcPct val="150000"/>
              </a:lnSpc>
            </a:pPr>
            <a:endParaRPr lang="en-IN" sz="1400" dirty="0"/>
          </a:p>
          <a:p>
            <a:pPr marL="285750" indent="-285750">
              <a:lnSpc>
                <a:spcPct val="150000"/>
              </a:lnSpc>
              <a:buFont typeface="Arial" panose="020B0604020202020204" pitchFamily="34" charset="0"/>
              <a:buChar char="•"/>
            </a:pPr>
            <a:endParaRPr lang="en-IN" dirty="0" smtClean="0"/>
          </a:p>
        </p:txBody>
      </p:sp>
      <p:graphicFrame>
        <p:nvGraphicFramePr>
          <p:cNvPr id="5" name="Table 4"/>
          <p:cNvGraphicFramePr>
            <a:graphicFrameLocks noGrp="1"/>
          </p:cNvGraphicFramePr>
          <p:nvPr>
            <p:extLst>
              <p:ext uri="{D42A27DB-BD31-4B8C-83A1-F6EECF244321}">
                <p14:modId xmlns:p14="http://schemas.microsoft.com/office/powerpoint/2010/main" val="4152664758"/>
              </p:ext>
            </p:extLst>
          </p:nvPr>
        </p:nvGraphicFramePr>
        <p:xfrm>
          <a:off x="672977" y="1954609"/>
          <a:ext cx="7914432" cy="3796833"/>
        </p:xfrm>
        <a:graphic>
          <a:graphicData uri="http://schemas.openxmlformats.org/drawingml/2006/table">
            <a:tbl>
              <a:tblPr firstRow="1" bandRow="1">
                <a:tableStyleId>{FABFCF23-3B69-468F-B69F-88F6DE6A72F2}</a:tableStyleId>
              </a:tblPr>
              <a:tblGrid>
                <a:gridCol w="1325281"/>
                <a:gridCol w="2338892"/>
                <a:gridCol w="4250259"/>
              </a:tblGrid>
              <a:tr h="474604">
                <a:tc>
                  <a:txBody>
                    <a:bodyPr/>
                    <a:lstStyle/>
                    <a:p>
                      <a:r>
                        <a:rPr lang="en-IN" sz="1600" dirty="0" smtClean="0"/>
                        <a:t>Notice no.</a:t>
                      </a:r>
                      <a:endParaRPr lang="en-IN" sz="1600" dirty="0"/>
                    </a:p>
                  </a:txBody>
                  <a:tcPr/>
                </a:tc>
                <a:tc>
                  <a:txBody>
                    <a:bodyPr/>
                    <a:lstStyle/>
                    <a:p>
                      <a:r>
                        <a:rPr lang="en-IN" sz="1600" dirty="0" smtClean="0"/>
                        <a:t>Notice type</a:t>
                      </a:r>
                      <a:endParaRPr lang="en-IN" sz="1600" dirty="0"/>
                    </a:p>
                  </a:txBody>
                  <a:tcPr/>
                </a:tc>
                <a:tc>
                  <a:txBody>
                    <a:bodyPr/>
                    <a:lstStyle/>
                    <a:p>
                      <a:r>
                        <a:rPr lang="en-IN" sz="1600" dirty="0" smtClean="0"/>
                        <a:t>PIA representative need to be attended</a:t>
                      </a:r>
                      <a:endParaRPr lang="en-IN" sz="1600" dirty="0"/>
                    </a:p>
                  </a:txBody>
                  <a:tcPr/>
                </a:tc>
              </a:tr>
              <a:tr h="474604">
                <a:tc>
                  <a:txBody>
                    <a:bodyPr/>
                    <a:lstStyle/>
                    <a:p>
                      <a:r>
                        <a:rPr lang="en-IN" sz="1600" dirty="0" smtClean="0"/>
                        <a:t>1</a:t>
                      </a:r>
                      <a:endParaRPr lang="en-IN" sz="1600" dirty="0"/>
                    </a:p>
                  </a:txBody>
                  <a:tcPr/>
                </a:tc>
                <a:tc>
                  <a:txBody>
                    <a:bodyPr/>
                    <a:lstStyle/>
                    <a:p>
                      <a:r>
                        <a:rPr lang="en-IN" sz="1600" dirty="0" smtClean="0"/>
                        <a:t>Yellow alert</a:t>
                      </a:r>
                      <a:endParaRPr lang="en-IN" sz="1600" dirty="0"/>
                    </a:p>
                  </a:txBody>
                  <a:tcPr/>
                </a:tc>
                <a:tc>
                  <a:txBody>
                    <a:bodyPr/>
                    <a:lstStyle/>
                    <a:p>
                      <a:r>
                        <a:rPr lang="en-IN" sz="1600" dirty="0" smtClean="0"/>
                        <a:t>Project head,</a:t>
                      </a:r>
                      <a:r>
                        <a:rPr lang="en-IN" sz="1600" baseline="0" dirty="0" smtClean="0"/>
                        <a:t> SRLM and CTSA representatives</a:t>
                      </a:r>
                      <a:endParaRPr lang="en-IN" sz="1600" dirty="0"/>
                    </a:p>
                  </a:txBody>
                  <a:tcPr/>
                </a:tc>
              </a:tr>
              <a:tr h="741163">
                <a:tc>
                  <a:txBody>
                    <a:bodyPr/>
                    <a:lstStyle/>
                    <a:p>
                      <a:r>
                        <a:rPr lang="en-IN" sz="1600" dirty="0" smtClean="0"/>
                        <a:t>2</a:t>
                      </a:r>
                      <a:endParaRPr lang="en-IN" sz="1600" dirty="0"/>
                    </a:p>
                  </a:txBody>
                  <a:tcPr/>
                </a:tc>
                <a:tc>
                  <a:txBody>
                    <a:bodyPr/>
                    <a:lstStyle/>
                    <a:p>
                      <a:r>
                        <a:rPr lang="en-IN" sz="1600" dirty="0" smtClean="0"/>
                        <a:t>Red alert</a:t>
                      </a:r>
                      <a:endParaRPr lang="en-IN" sz="1600" dirty="0"/>
                    </a:p>
                  </a:txBody>
                  <a:tcPr/>
                </a:tc>
                <a:tc>
                  <a:txBody>
                    <a:bodyPr/>
                    <a:lstStyle/>
                    <a:p>
                      <a:r>
                        <a:rPr lang="en-IN" sz="1600" dirty="0" smtClean="0"/>
                        <a:t>Authorised</a:t>
                      </a:r>
                      <a:r>
                        <a:rPr lang="en-IN" sz="1600" baseline="0" dirty="0" smtClean="0"/>
                        <a:t> signatory along with Project head, SRLM and CTSA representatives</a:t>
                      </a:r>
                      <a:endParaRPr lang="en-IN" sz="1600" dirty="0"/>
                    </a:p>
                  </a:txBody>
                  <a:tcPr/>
                </a:tc>
              </a:tr>
              <a:tr h="1053231">
                <a:tc>
                  <a:txBody>
                    <a:bodyPr/>
                    <a:lstStyle/>
                    <a:p>
                      <a:r>
                        <a:rPr lang="en-IN" sz="1600" dirty="0" smtClean="0"/>
                        <a:t>3</a:t>
                      </a:r>
                      <a:endParaRPr lang="en-IN" sz="1600" dirty="0"/>
                    </a:p>
                  </a:txBody>
                  <a:tcPr/>
                </a:tc>
                <a:tc>
                  <a:txBody>
                    <a:bodyPr/>
                    <a:lstStyle/>
                    <a:p>
                      <a:r>
                        <a:rPr lang="en-IN" sz="1600" dirty="0" smtClean="0"/>
                        <a:t>Notice of default</a:t>
                      </a:r>
                      <a:endParaRPr lang="en-I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CEO</a:t>
                      </a:r>
                      <a:r>
                        <a:rPr lang="en-IN" sz="1600" baseline="0" dirty="0" smtClean="0"/>
                        <a:t> or equivalent along with Authorised signatory and Project head, SRLM and CTSA representatives</a:t>
                      </a:r>
                      <a:endParaRPr lang="en-IN" sz="1600" dirty="0" smtClean="0"/>
                    </a:p>
                  </a:txBody>
                  <a:tcPr/>
                </a:tc>
              </a:tr>
              <a:tr h="1053231">
                <a:tc>
                  <a:txBody>
                    <a:bodyPr/>
                    <a:lstStyle/>
                    <a:p>
                      <a:r>
                        <a:rPr lang="en-IN" sz="1600" dirty="0" smtClean="0"/>
                        <a:t>4</a:t>
                      </a:r>
                      <a:endParaRPr lang="en-IN" sz="1600" dirty="0"/>
                    </a:p>
                  </a:txBody>
                  <a:tcPr/>
                </a:tc>
                <a:tc>
                  <a:txBody>
                    <a:bodyPr/>
                    <a:lstStyle/>
                    <a:p>
                      <a:r>
                        <a:rPr lang="en-IN" sz="1600" dirty="0" smtClean="0"/>
                        <a:t>Termination of the project</a:t>
                      </a:r>
                      <a:endParaRPr lang="en-I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CEO</a:t>
                      </a:r>
                      <a:r>
                        <a:rPr lang="en-IN" sz="1600" baseline="0" dirty="0" smtClean="0"/>
                        <a:t> or equivalent along with Authorised signatory and Project head, SRLM and CTSA representatives</a:t>
                      </a:r>
                      <a:endParaRPr lang="en-IN" sz="1600" dirty="0" smtClean="0"/>
                    </a:p>
                  </a:txBody>
                  <a:tcPr/>
                </a:tc>
              </a:tr>
            </a:tbl>
          </a:graphicData>
        </a:graphic>
      </p:graphicFrame>
    </p:spTree>
    <p:extLst>
      <p:ext uri="{BB962C8B-B14F-4D97-AF65-F5344CB8AC3E}">
        <p14:creationId xmlns:p14="http://schemas.microsoft.com/office/powerpoint/2010/main" val="3017371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a:xfrm>
            <a:off x="99259" y="1179248"/>
            <a:ext cx="8900361" cy="5187025"/>
          </a:xfrm>
        </p:spPr>
        <p:txBody>
          <a:bodyPr>
            <a:noAutofit/>
          </a:bodyPr>
          <a:lstStyle/>
          <a:p>
            <a:pPr>
              <a:lnSpc>
                <a:spcPct val="150000"/>
              </a:lnSpc>
            </a:pPr>
            <a:r>
              <a:rPr lang="en-IN" b="1" dirty="0"/>
              <a:t>Timelines for </a:t>
            </a:r>
            <a:r>
              <a:rPr lang="en-IN" b="1" dirty="0" smtClean="0"/>
              <a:t>review</a:t>
            </a:r>
          </a:p>
          <a:p>
            <a:pPr marL="0" indent="0">
              <a:lnSpc>
                <a:spcPct val="150000"/>
              </a:lnSpc>
              <a:buNone/>
            </a:pPr>
            <a:endParaRPr lang="en-IN" b="1" dirty="0" smtClean="0"/>
          </a:p>
          <a:p>
            <a:pPr>
              <a:lnSpc>
                <a:spcPct val="150000"/>
              </a:lnSpc>
            </a:pPr>
            <a:endParaRPr lang="en-IN" dirty="0"/>
          </a:p>
          <a:p>
            <a:pPr marL="742950" lvl="1" indent="-285750">
              <a:lnSpc>
                <a:spcPct val="150000"/>
              </a:lnSpc>
              <a:buFont typeface="Wingdings" panose="05000000000000000000" pitchFamily="2" charset="2"/>
              <a:buChar char="Ø"/>
            </a:pPr>
            <a:endParaRPr lang="en-IN" dirty="0" smtClean="0"/>
          </a:p>
          <a:p>
            <a:pPr marL="742950" lvl="1" indent="-285750">
              <a:lnSpc>
                <a:spcPct val="150000"/>
              </a:lnSpc>
              <a:buFont typeface="Wingdings" panose="05000000000000000000" pitchFamily="2" charset="2"/>
              <a:buChar char="Ø"/>
            </a:pPr>
            <a:r>
              <a:rPr lang="en-IN" dirty="0" smtClean="0"/>
              <a:t>All </a:t>
            </a:r>
            <a:r>
              <a:rPr lang="en-IN" dirty="0"/>
              <a:t>notices which are not closed will be counted cumulatively and third unclosed notice will lead to action under default</a:t>
            </a:r>
          </a:p>
          <a:p>
            <a:pPr marL="742950" lvl="1" indent="-285750">
              <a:lnSpc>
                <a:spcPct val="150000"/>
              </a:lnSpc>
              <a:buFont typeface="Wingdings" panose="05000000000000000000" pitchFamily="2" charset="2"/>
              <a:buChar char="Ø"/>
            </a:pPr>
            <a:r>
              <a:rPr lang="en-IN" dirty="0"/>
              <a:t>In case of absence or if the representation is not as per the level specified it will be treated as a separate default and action under the section on remedy for default will be invoked</a:t>
            </a:r>
          </a:p>
          <a:p>
            <a:pPr marL="742950" lvl="1" indent="-285750">
              <a:lnSpc>
                <a:spcPct val="150000"/>
              </a:lnSpc>
              <a:buFont typeface="Wingdings" panose="05000000000000000000" pitchFamily="2" charset="2"/>
              <a:buChar char="Ø"/>
            </a:pPr>
            <a:r>
              <a:rPr lang="en-IN" dirty="0"/>
              <a:t>After issue of a notice under default (i.e. after issue of yellow and red alerts) any shortfall in cumulative totals will lead to issue of notices under default </a:t>
            </a:r>
            <a:r>
              <a:rPr lang="en-IN" dirty="0" smtClean="0"/>
              <a:t>directly</a:t>
            </a:r>
            <a:endParaRPr lang="en-IN"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992567"/>
              </p:ext>
            </p:extLst>
          </p:nvPr>
        </p:nvGraphicFramePr>
        <p:xfrm>
          <a:off x="1089022" y="1687980"/>
          <a:ext cx="6603999" cy="1483360"/>
        </p:xfrm>
        <a:graphic>
          <a:graphicData uri="http://schemas.openxmlformats.org/drawingml/2006/table">
            <a:tbl>
              <a:tblPr firstRow="1" bandRow="1">
                <a:tableStyleId>{FABFCF23-3B69-468F-B69F-88F6DE6A72F2}</a:tableStyleId>
              </a:tblPr>
              <a:tblGrid>
                <a:gridCol w="1105847"/>
                <a:gridCol w="1951630"/>
                <a:gridCol w="3546522"/>
              </a:tblGrid>
              <a:tr h="370840">
                <a:tc>
                  <a:txBody>
                    <a:bodyPr/>
                    <a:lstStyle/>
                    <a:p>
                      <a:r>
                        <a:rPr lang="en-IN" sz="1600" dirty="0" smtClean="0"/>
                        <a:t>Sl.</a:t>
                      </a:r>
                      <a:endParaRPr lang="en-IN" sz="1600" dirty="0"/>
                    </a:p>
                  </a:txBody>
                  <a:tcPr/>
                </a:tc>
                <a:tc>
                  <a:txBody>
                    <a:bodyPr/>
                    <a:lstStyle/>
                    <a:p>
                      <a:r>
                        <a:rPr lang="en-IN" sz="1600" dirty="0" smtClean="0"/>
                        <a:t>Event</a:t>
                      </a:r>
                      <a:endParaRPr lang="en-IN" sz="1600" dirty="0"/>
                    </a:p>
                  </a:txBody>
                  <a:tcPr/>
                </a:tc>
                <a:tc>
                  <a:txBody>
                    <a:bodyPr/>
                    <a:lstStyle/>
                    <a:p>
                      <a:r>
                        <a:rPr lang="en-IN" sz="1600" dirty="0" smtClean="0"/>
                        <a:t>Time</a:t>
                      </a:r>
                      <a:r>
                        <a:rPr lang="en-IN" sz="1600" baseline="0" dirty="0" smtClean="0"/>
                        <a:t> for completion</a:t>
                      </a:r>
                      <a:endParaRPr lang="en-IN" sz="1600" dirty="0"/>
                    </a:p>
                  </a:txBody>
                  <a:tcPr/>
                </a:tc>
              </a:tr>
              <a:tr h="370840">
                <a:tc>
                  <a:txBody>
                    <a:bodyPr/>
                    <a:lstStyle/>
                    <a:p>
                      <a:r>
                        <a:rPr lang="en-IN" sz="1600" dirty="0" smtClean="0"/>
                        <a:t>1</a:t>
                      </a:r>
                      <a:endParaRPr lang="en-IN" sz="1600" dirty="0"/>
                    </a:p>
                  </a:txBody>
                  <a:tcPr/>
                </a:tc>
                <a:tc>
                  <a:txBody>
                    <a:bodyPr/>
                    <a:lstStyle/>
                    <a:p>
                      <a:r>
                        <a:rPr lang="en-IN" sz="1600" dirty="0" smtClean="0"/>
                        <a:t>Issue of notice</a:t>
                      </a:r>
                      <a:endParaRPr lang="en-IN" sz="1600" dirty="0"/>
                    </a:p>
                  </a:txBody>
                  <a:tcPr/>
                </a:tc>
                <a:tc>
                  <a:txBody>
                    <a:bodyPr/>
                    <a:lstStyle/>
                    <a:p>
                      <a:r>
                        <a:rPr lang="en-IN" sz="1600" dirty="0" smtClean="0"/>
                        <a:t>By 8</a:t>
                      </a:r>
                      <a:r>
                        <a:rPr lang="en-IN" sz="1600" baseline="30000" dirty="0" smtClean="0"/>
                        <a:t>th</a:t>
                      </a:r>
                      <a:r>
                        <a:rPr lang="en-IN" sz="1600" dirty="0" smtClean="0"/>
                        <a:t> of the following month</a:t>
                      </a:r>
                      <a:endParaRPr lang="en-IN" sz="1600" dirty="0"/>
                    </a:p>
                  </a:txBody>
                  <a:tcPr/>
                </a:tc>
              </a:tr>
              <a:tr h="370840">
                <a:tc>
                  <a:txBody>
                    <a:bodyPr/>
                    <a:lstStyle/>
                    <a:p>
                      <a:r>
                        <a:rPr lang="en-IN" sz="1600" dirty="0" smtClean="0"/>
                        <a:t>2</a:t>
                      </a:r>
                      <a:endParaRPr lang="en-IN" sz="1600" dirty="0"/>
                    </a:p>
                  </a:txBody>
                  <a:tcPr/>
                </a:tc>
                <a:tc>
                  <a:txBody>
                    <a:bodyPr/>
                    <a:lstStyle/>
                    <a:p>
                      <a:r>
                        <a:rPr lang="en-IN" sz="1600" dirty="0" smtClean="0"/>
                        <a:t>Reply</a:t>
                      </a:r>
                      <a:r>
                        <a:rPr lang="en-IN" sz="1600" baseline="0" dirty="0" smtClean="0"/>
                        <a:t> of PIA</a:t>
                      </a:r>
                      <a:endParaRPr lang="en-IN" sz="1600" dirty="0"/>
                    </a:p>
                  </a:txBody>
                  <a:tcPr/>
                </a:tc>
                <a:tc>
                  <a:txBody>
                    <a:bodyPr/>
                    <a:lstStyle/>
                    <a:p>
                      <a:r>
                        <a:rPr lang="en-IN" sz="1600" dirty="0" smtClean="0"/>
                        <a:t>By 13</a:t>
                      </a:r>
                      <a:r>
                        <a:rPr lang="en-IN" sz="1600" baseline="30000" dirty="0" smtClean="0"/>
                        <a:t>th</a:t>
                      </a:r>
                      <a:r>
                        <a:rPr lang="en-IN" sz="1600" dirty="0" smtClean="0"/>
                        <a:t> of the following month</a:t>
                      </a:r>
                      <a:endParaRPr lang="en-IN" sz="1600" dirty="0"/>
                    </a:p>
                  </a:txBody>
                  <a:tcPr/>
                </a:tc>
              </a:tr>
              <a:tr h="370840">
                <a:tc>
                  <a:txBody>
                    <a:bodyPr/>
                    <a:lstStyle/>
                    <a:p>
                      <a:r>
                        <a:rPr lang="en-IN" sz="1600" dirty="0" smtClean="0"/>
                        <a:t>3</a:t>
                      </a:r>
                      <a:endParaRPr lang="en-IN" sz="1600" dirty="0"/>
                    </a:p>
                  </a:txBody>
                  <a:tcPr/>
                </a:tc>
                <a:tc>
                  <a:txBody>
                    <a:bodyPr/>
                    <a:lstStyle/>
                    <a:p>
                      <a:r>
                        <a:rPr lang="en-IN" sz="1600" dirty="0" smtClean="0"/>
                        <a:t>Meeting at </a:t>
                      </a:r>
                      <a:r>
                        <a:rPr lang="en-IN" sz="1600" dirty="0" err="1" smtClean="0"/>
                        <a:t>MoRD</a:t>
                      </a:r>
                      <a:endParaRPr lang="en-IN" sz="1600" dirty="0"/>
                    </a:p>
                  </a:txBody>
                  <a:tcPr/>
                </a:tc>
                <a:tc>
                  <a:txBody>
                    <a:bodyPr/>
                    <a:lstStyle/>
                    <a:p>
                      <a:r>
                        <a:rPr lang="en-IN" sz="1600" dirty="0" smtClean="0"/>
                        <a:t>On 3</a:t>
                      </a:r>
                      <a:r>
                        <a:rPr lang="en-IN" sz="1600" baseline="30000" dirty="0" smtClean="0"/>
                        <a:t>rd</a:t>
                      </a:r>
                      <a:r>
                        <a:rPr lang="en-IN" sz="1600" dirty="0" smtClean="0"/>
                        <a:t> Monday of the following month</a:t>
                      </a:r>
                      <a:endParaRPr lang="en-IN" sz="1600" dirty="0"/>
                    </a:p>
                  </a:txBody>
                  <a:tcPr/>
                </a:tc>
              </a:tr>
            </a:tbl>
          </a:graphicData>
        </a:graphic>
      </p:graphicFrame>
    </p:spTree>
    <p:extLst>
      <p:ext uri="{BB962C8B-B14F-4D97-AF65-F5344CB8AC3E}">
        <p14:creationId xmlns:p14="http://schemas.microsoft.com/office/powerpoint/2010/main" val="3685987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rgbClr val="D3913D"/>
                </a:solidFill>
              </a:rPr>
              <a:t>3.1.2 Signing of MoU (page 19</a:t>
            </a:r>
            <a:r>
              <a:rPr lang="en-IN" dirty="0" smtClean="0">
                <a:solidFill>
                  <a:srgbClr val="D3913D"/>
                </a:solidFill>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75109417"/>
              </p:ext>
            </p:extLst>
          </p:nvPr>
        </p:nvGraphicFramePr>
        <p:xfrm>
          <a:off x="300429" y="1786156"/>
          <a:ext cx="8379745" cy="3700243"/>
        </p:xfrm>
        <a:graphic>
          <a:graphicData uri="http://schemas.openxmlformats.org/drawingml/2006/table">
            <a:tbl>
              <a:tblPr firstRow="1" bandRow="1">
                <a:tableStyleId>{FABFCF23-3B69-468F-B69F-88F6DE6A72F2}</a:tableStyleId>
              </a:tblPr>
              <a:tblGrid>
                <a:gridCol w="2478044"/>
                <a:gridCol w="5901701"/>
              </a:tblGrid>
              <a:tr h="468931">
                <a:tc>
                  <a:txBody>
                    <a:bodyPr/>
                    <a:lstStyle/>
                    <a:p>
                      <a:pPr algn="just">
                        <a:lnSpc>
                          <a:spcPct val="115000"/>
                        </a:lnSpc>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Description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537695">
                <a:tc>
                  <a:txBody>
                    <a:bodyPr/>
                    <a:lstStyle/>
                    <a:p>
                      <a:pPr algn="just">
                        <a:lnSpc>
                          <a:spcPct val="115000"/>
                        </a:lnSpc>
                        <a:spcAft>
                          <a:spcPts val="0"/>
                        </a:spcAft>
                      </a:pPr>
                      <a:r>
                        <a:rPr lang="en-IN" sz="1600" dirty="0">
                          <a:effectLst/>
                        </a:rPr>
                        <a:t>Purpose</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To delineate the steps/actions to be taken in signing </a:t>
                      </a:r>
                      <a:r>
                        <a:rPr lang="en-IN" sz="1600" dirty="0" err="1">
                          <a:effectLst/>
                        </a:rPr>
                        <a:t>MoU</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23493">
                <a:tc>
                  <a:txBody>
                    <a:bodyPr/>
                    <a:lstStyle/>
                    <a:p>
                      <a:pPr algn="just">
                        <a:lnSpc>
                          <a:spcPct val="115000"/>
                        </a:lnSpc>
                        <a:spcAft>
                          <a:spcPts val="0"/>
                        </a:spcAft>
                      </a:pPr>
                      <a:r>
                        <a:rPr lang="en-IN" sz="1600">
                          <a:effectLst/>
                        </a:rPr>
                        <a:t>Prerequisite/s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a:effectLst/>
                        </a:rPr>
                        <a:t>Uploading of sanction order on the nominated website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643221">
                <a:tc>
                  <a:txBody>
                    <a:bodyPr/>
                    <a:lstStyle/>
                    <a:p>
                      <a:pPr algn="just">
                        <a:lnSpc>
                          <a:spcPct val="115000"/>
                        </a:lnSpc>
                        <a:spcAft>
                          <a:spcPts val="0"/>
                        </a:spcAft>
                      </a:pPr>
                      <a:r>
                        <a:rPr lang="en-IN" sz="1600" dirty="0">
                          <a:effectLst/>
                        </a:rPr>
                        <a:t>Time for completion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dirty="0">
                          <a:effectLst/>
                        </a:rPr>
                        <a:t>20 working days from uploading of sanction order (start from I</a:t>
                      </a:r>
                      <a:r>
                        <a:rPr lang="en-IN" sz="1600" baseline="-25000" dirty="0">
                          <a:effectLst/>
                        </a:rPr>
                        <a:t>2</a:t>
                      </a:r>
                      <a:r>
                        <a:rPr lang="en-IN" sz="1600" dirty="0">
                          <a:effectLst/>
                        </a:rPr>
                        <a:t> day)</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23493">
                <a:tc>
                  <a:txBody>
                    <a:bodyPr/>
                    <a:lstStyle/>
                    <a:p>
                      <a:pPr algn="just">
                        <a:lnSpc>
                          <a:spcPct val="115000"/>
                        </a:lnSpc>
                        <a:spcAft>
                          <a:spcPts val="0"/>
                        </a:spcAft>
                      </a:pPr>
                      <a:r>
                        <a:rPr lang="en-IN" sz="1600">
                          <a:effectLst/>
                        </a:rPr>
                        <a:t>Resource/s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1600">
                          <a:effectLst/>
                        </a:rPr>
                        <a:t>MoU</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803410">
                <a:tc>
                  <a:txBody>
                    <a:bodyPr/>
                    <a:lstStyle/>
                    <a:p>
                      <a:pPr algn="just">
                        <a:lnSpc>
                          <a:spcPct val="115000"/>
                        </a:lnSpc>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For AAP States: SRLM </a:t>
                      </a:r>
                    </a:p>
                    <a:p>
                      <a:pPr algn="just">
                        <a:lnSpc>
                          <a:spcPct val="115000"/>
                        </a:lnSpc>
                        <a:spcAft>
                          <a:spcPts val="0"/>
                        </a:spcAft>
                      </a:pPr>
                      <a:r>
                        <a:rPr lang="en-IN" sz="1600" dirty="0">
                          <a:effectLst/>
                        </a:rPr>
                        <a:t>For non AAP states: CTSA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31155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rgbClr val="D3913D"/>
                </a:solidFill>
              </a:rPr>
              <a:t>3.2 Release of 1</a:t>
            </a:r>
            <a:r>
              <a:rPr lang="en-IN" baseline="30000" dirty="0">
                <a:solidFill>
                  <a:srgbClr val="D3913D"/>
                </a:solidFill>
              </a:rPr>
              <a:t>st</a:t>
            </a:r>
            <a:r>
              <a:rPr lang="en-IN" dirty="0">
                <a:solidFill>
                  <a:srgbClr val="D3913D"/>
                </a:solidFill>
              </a:rPr>
              <a:t> instalment (page 22</a:t>
            </a:r>
            <a:r>
              <a:rPr lang="en-IN" dirty="0" smtClean="0">
                <a:solidFill>
                  <a:srgbClr val="D3913D"/>
                </a:solidFill>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52169814"/>
              </p:ext>
            </p:extLst>
          </p:nvPr>
        </p:nvGraphicFramePr>
        <p:xfrm>
          <a:off x="287177" y="1746401"/>
          <a:ext cx="8725695" cy="3910565"/>
        </p:xfrm>
        <a:graphic>
          <a:graphicData uri="http://schemas.openxmlformats.org/drawingml/2006/table">
            <a:tbl>
              <a:tblPr firstRow="1" bandRow="1">
                <a:tableStyleId>{FABFCF23-3B69-468F-B69F-88F6DE6A72F2}</a:tableStyleId>
              </a:tblPr>
              <a:tblGrid>
                <a:gridCol w="2257240"/>
                <a:gridCol w="6468455"/>
              </a:tblGrid>
              <a:tr h="320938">
                <a:tc>
                  <a:txBody>
                    <a:bodyPr/>
                    <a:lstStyle/>
                    <a:p>
                      <a:pPr>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Description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724315">
                <a:tc>
                  <a:txBody>
                    <a:bodyPr/>
                    <a:lstStyle/>
                    <a:p>
                      <a:pPr>
                        <a:spcAft>
                          <a:spcPts val="0"/>
                        </a:spcAft>
                      </a:pPr>
                      <a:r>
                        <a:rPr lang="en-IN" sz="1600" dirty="0">
                          <a:effectLst/>
                        </a:rPr>
                        <a:t>Purpose</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To lay down the fund release process for 1</a:t>
                      </a:r>
                      <a:r>
                        <a:rPr lang="en-IN" sz="1600" baseline="30000">
                          <a:effectLst/>
                        </a:rPr>
                        <a:t>st</a:t>
                      </a:r>
                      <a:r>
                        <a:rPr lang="en-IN" sz="1600">
                          <a:effectLst/>
                        </a:rPr>
                        <a:t> instalment and issue of Project commencement order to PIA</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410818">
                <a:tc>
                  <a:txBody>
                    <a:bodyPr/>
                    <a:lstStyle/>
                    <a:p>
                      <a:pPr>
                        <a:spcAft>
                          <a:spcPts val="0"/>
                        </a:spcAft>
                      </a:pPr>
                      <a:r>
                        <a:rPr lang="en-IN" sz="1600" dirty="0">
                          <a:effectLst/>
                        </a:rPr>
                        <a:t>Reference to Guidelines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 </a:t>
                      </a:r>
                      <a:r>
                        <a:rPr lang="en-IN" sz="1600" dirty="0" smtClean="0">
                          <a:effectLst/>
                        </a:rPr>
                        <a:t>Row </a:t>
                      </a:r>
                      <a:r>
                        <a:rPr lang="en-IN" sz="1600" dirty="0">
                          <a:effectLst/>
                        </a:rPr>
                        <a:t>1, Instalment 1, table 6, para 5.9, page 56</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15429">
                <a:tc>
                  <a:txBody>
                    <a:bodyPr/>
                    <a:lstStyle/>
                    <a:p>
                      <a:pPr>
                        <a:spcAft>
                          <a:spcPts val="0"/>
                        </a:spcAft>
                      </a:pPr>
                      <a:r>
                        <a:rPr lang="en-IN" sz="1600">
                          <a:effectLst/>
                        </a:rPr>
                        <a:t>Prerequisite/s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Uploading of executed </a:t>
                      </a:r>
                      <a:r>
                        <a:rPr lang="en-IN" sz="1600" dirty="0" err="1">
                          <a:effectLst/>
                        </a:rPr>
                        <a:t>MoU</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80712">
                <a:tc>
                  <a:txBody>
                    <a:bodyPr/>
                    <a:lstStyle/>
                    <a:p>
                      <a:pPr>
                        <a:spcAft>
                          <a:spcPts val="0"/>
                        </a:spcAft>
                      </a:pPr>
                      <a:r>
                        <a:rPr lang="en-IN" sz="1600">
                          <a:effectLst/>
                        </a:rPr>
                        <a:t>Time for completion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10 working days after signing the </a:t>
                      </a:r>
                      <a:r>
                        <a:rPr lang="en-IN" sz="1600" dirty="0" err="1">
                          <a:effectLst/>
                        </a:rPr>
                        <a:t>MoU</a:t>
                      </a:r>
                      <a:r>
                        <a:rPr lang="en-IN" sz="1600" dirty="0">
                          <a:effectLst/>
                        </a:rPr>
                        <a:t> (</a:t>
                      </a:r>
                      <a:r>
                        <a:rPr lang="en-IN" sz="1600" dirty="0" err="1">
                          <a:effectLst/>
                        </a:rPr>
                        <a:t>MoU</a:t>
                      </a:r>
                      <a:r>
                        <a:rPr lang="en-IN" sz="1600" dirty="0">
                          <a:effectLst/>
                        </a:rPr>
                        <a:t> execution day is coded as I</a:t>
                      </a:r>
                      <a:r>
                        <a:rPr lang="en-IN" sz="1600" baseline="-25000" dirty="0">
                          <a:effectLst/>
                        </a:rPr>
                        <a:t>3</a:t>
                      </a:r>
                      <a:r>
                        <a:rPr lang="en-IN" sz="1600" dirty="0">
                          <a:effectLst/>
                        </a:rPr>
                        <a:t>)</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727497">
                <a:tc>
                  <a:txBody>
                    <a:bodyPr/>
                    <a:lstStyle/>
                    <a:p>
                      <a:pPr>
                        <a:spcAft>
                          <a:spcPts val="0"/>
                        </a:spcAft>
                      </a:pPr>
                      <a:r>
                        <a:rPr lang="en-IN" sz="1600">
                          <a:effectLst/>
                        </a:rPr>
                        <a:t>Resource/s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As per SF 3.2A: Bank account </a:t>
                      </a:r>
                      <a:r>
                        <a:rPr lang="en-IN" sz="1600" dirty="0" smtClean="0">
                          <a:effectLst/>
                        </a:rPr>
                        <a:t>details (page 36) </a:t>
                      </a:r>
                      <a:r>
                        <a:rPr lang="en-IN" sz="1600" dirty="0">
                          <a:effectLst/>
                        </a:rPr>
                        <a:t>and SF 3.2B: Project commencement </a:t>
                      </a:r>
                      <a:r>
                        <a:rPr lang="en-IN" sz="1600" dirty="0" smtClean="0">
                          <a:effectLst/>
                        </a:rPr>
                        <a:t>order (page 37)</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830856">
                <a:tc>
                  <a:txBody>
                    <a:bodyPr/>
                    <a:lstStyle/>
                    <a:p>
                      <a:pPr>
                        <a:spcAft>
                          <a:spcPts val="0"/>
                        </a:spcAft>
                      </a:pPr>
                      <a:r>
                        <a:rPr lang="en-IN" sz="1600">
                          <a:effectLst/>
                        </a:rPr>
                        <a:t>Process owner: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For AAP States: SRLM</a:t>
                      </a:r>
                    </a:p>
                    <a:p>
                      <a:pPr>
                        <a:spcAft>
                          <a:spcPts val="0"/>
                        </a:spcAft>
                      </a:pPr>
                      <a:r>
                        <a:rPr lang="en-IN" sz="1600" dirty="0">
                          <a:effectLst/>
                        </a:rPr>
                        <a:t>For Non-AAP States: CTSA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345524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D3913D"/>
                </a:solidFill>
              </a:rPr>
              <a:t>3.3 Project execution readiness assessment (page 23</a:t>
            </a:r>
            <a:r>
              <a:rPr lang="en-IN" dirty="0" smtClean="0">
                <a:solidFill>
                  <a:srgbClr val="D3913D"/>
                </a:solidFill>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3711447"/>
              </p:ext>
            </p:extLst>
          </p:nvPr>
        </p:nvGraphicFramePr>
        <p:xfrm>
          <a:off x="233175" y="1666888"/>
          <a:ext cx="8766445" cy="4283339"/>
        </p:xfrm>
        <a:graphic>
          <a:graphicData uri="http://schemas.openxmlformats.org/drawingml/2006/table">
            <a:tbl>
              <a:tblPr firstRow="1" bandRow="1">
                <a:tableStyleId>{FABFCF23-3B69-468F-B69F-88F6DE6A72F2}</a:tableStyleId>
              </a:tblPr>
              <a:tblGrid>
                <a:gridCol w="2592399"/>
                <a:gridCol w="6174046"/>
              </a:tblGrid>
              <a:tr h="592309">
                <a:tc>
                  <a:txBody>
                    <a:bodyPr/>
                    <a:lstStyle/>
                    <a:p>
                      <a:pPr>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Description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802398">
                <a:tc>
                  <a:txBody>
                    <a:bodyPr/>
                    <a:lstStyle/>
                    <a:p>
                      <a:pPr>
                        <a:spcAft>
                          <a:spcPts val="0"/>
                        </a:spcAft>
                      </a:pPr>
                      <a:r>
                        <a:rPr lang="en-IN" sz="1600">
                          <a:effectLst/>
                        </a:rPr>
                        <a:t>Purpose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To ensure availability of basic core team for implementing the project and sensitize them in implementation procedures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534932">
                <a:tc>
                  <a:txBody>
                    <a:bodyPr/>
                    <a:lstStyle/>
                    <a:p>
                      <a:pPr>
                        <a:spcAft>
                          <a:spcPts val="0"/>
                        </a:spcAft>
                      </a:pPr>
                      <a:r>
                        <a:rPr lang="en-IN" sz="1600" dirty="0">
                          <a:effectLst/>
                        </a:rPr>
                        <a:t>Reference to Guidelines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 </a:t>
                      </a:r>
                      <a:r>
                        <a:rPr lang="en-IN" sz="1600" dirty="0" smtClean="0">
                          <a:effectLst/>
                        </a:rPr>
                        <a:t>NA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582340">
                <a:tc>
                  <a:txBody>
                    <a:bodyPr/>
                    <a:lstStyle/>
                    <a:p>
                      <a:pPr>
                        <a:spcAft>
                          <a:spcPts val="0"/>
                        </a:spcAft>
                      </a:pPr>
                      <a:r>
                        <a:rPr lang="en-IN" sz="1600">
                          <a:effectLst/>
                        </a:rPr>
                        <a:t>Prerequisite/s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Uploading of sanction order on the designated website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861543">
                <a:tc>
                  <a:txBody>
                    <a:bodyPr/>
                    <a:lstStyle/>
                    <a:p>
                      <a:pPr>
                        <a:spcAft>
                          <a:spcPts val="0"/>
                        </a:spcAft>
                      </a:pPr>
                      <a:r>
                        <a:rPr lang="en-IN" sz="1600">
                          <a:effectLst/>
                        </a:rPr>
                        <a:t>Time for completion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Any time after issue of sanction order but not later than 30 days from release of 1</a:t>
                      </a:r>
                      <a:r>
                        <a:rPr lang="en-IN" sz="1600" baseline="30000">
                          <a:effectLst/>
                        </a:rPr>
                        <a:t>st</a:t>
                      </a:r>
                      <a:r>
                        <a:rPr lang="en-IN" sz="1600">
                          <a:effectLst/>
                        </a:rPr>
                        <a:t> Instalment (not later than I</a:t>
                      </a:r>
                      <a:r>
                        <a:rPr lang="en-IN" sz="1600" baseline="-25000">
                          <a:effectLst/>
                        </a:rPr>
                        <a:t>4­</a:t>
                      </a:r>
                      <a:r>
                        <a:rPr lang="en-IN" sz="1600">
                          <a:effectLst/>
                        </a:rPr>
                        <a:t> +30)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499703">
                <a:tc>
                  <a:txBody>
                    <a:bodyPr/>
                    <a:lstStyle/>
                    <a:p>
                      <a:pPr>
                        <a:spcAft>
                          <a:spcPts val="0"/>
                        </a:spcAft>
                      </a:pPr>
                      <a:r>
                        <a:rPr lang="en-IN" sz="1600">
                          <a:effectLst/>
                        </a:rPr>
                        <a:t>Resource/s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SF 3.3A: Project execution readiness </a:t>
                      </a:r>
                      <a:r>
                        <a:rPr lang="en-IN" sz="1600" dirty="0" smtClean="0">
                          <a:effectLst/>
                        </a:rPr>
                        <a:t>assessment form (page 38)</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10114">
                <a:tc>
                  <a:txBody>
                    <a:bodyPr/>
                    <a:lstStyle/>
                    <a:p>
                      <a:pPr>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PIA for all states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12877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rgbClr val="D3913D"/>
                </a:solidFill>
              </a:rPr>
              <a:t>3.4 Release of 2</a:t>
            </a:r>
            <a:r>
              <a:rPr lang="en-IN" baseline="30000" dirty="0">
                <a:solidFill>
                  <a:srgbClr val="D3913D"/>
                </a:solidFill>
              </a:rPr>
              <a:t>nd</a:t>
            </a:r>
            <a:r>
              <a:rPr lang="en-IN" dirty="0">
                <a:solidFill>
                  <a:srgbClr val="D3913D"/>
                </a:solidFill>
              </a:rPr>
              <a:t> instalment (page 23</a:t>
            </a:r>
            <a:r>
              <a:rPr lang="en-IN" dirty="0" smtClean="0">
                <a:solidFill>
                  <a:srgbClr val="D3913D"/>
                </a:solidFill>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894672659"/>
              </p:ext>
            </p:extLst>
          </p:nvPr>
        </p:nvGraphicFramePr>
        <p:xfrm>
          <a:off x="192024" y="1671978"/>
          <a:ext cx="8702825" cy="4728822"/>
        </p:xfrm>
        <a:graphic>
          <a:graphicData uri="http://schemas.openxmlformats.org/drawingml/2006/table">
            <a:tbl>
              <a:tblPr firstRow="1" bandRow="1">
                <a:tableStyleId>{FABFCF23-3B69-468F-B69F-88F6DE6A72F2}</a:tableStyleId>
              </a:tblPr>
              <a:tblGrid>
                <a:gridCol w="2573585"/>
                <a:gridCol w="6129240"/>
              </a:tblGrid>
              <a:tr h="601729">
                <a:tc>
                  <a:txBody>
                    <a:bodyPr/>
                    <a:lstStyle/>
                    <a:p>
                      <a:pPr>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Description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345523">
                <a:tc>
                  <a:txBody>
                    <a:bodyPr/>
                    <a:lstStyle/>
                    <a:p>
                      <a:pPr>
                        <a:spcAft>
                          <a:spcPts val="0"/>
                        </a:spcAft>
                      </a:pPr>
                      <a:r>
                        <a:rPr lang="en-IN" sz="1600">
                          <a:effectLst/>
                        </a:rPr>
                        <a:t>Purpose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To specify activities for release of 2</a:t>
                      </a:r>
                      <a:r>
                        <a:rPr lang="en-IN" sz="1600" baseline="30000" dirty="0">
                          <a:effectLst/>
                        </a:rPr>
                        <a:t>nd</a:t>
                      </a:r>
                      <a:r>
                        <a:rPr lang="en-IN" sz="1600" dirty="0">
                          <a:effectLst/>
                        </a:rPr>
                        <a:t> instalment of funds to PIA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343572">
                <a:tc>
                  <a:txBody>
                    <a:bodyPr/>
                    <a:lstStyle/>
                    <a:p>
                      <a:pPr>
                        <a:spcAft>
                          <a:spcPts val="0"/>
                        </a:spcAft>
                      </a:pPr>
                      <a:r>
                        <a:rPr lang="en-IN" sz="1600">
                          <a:effectLst/>
                        </a:rPr>
                        <a:t>Reference to Guidelines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 </a:t>
                      </a:r>
                      <a:r>
                        <a:rPr lang="en-IN" sz="1600" dirty="0" smtClean="0">
                          <a:effectLst/>
                        </a:rPr>
                        <a:t>Row </a:t>
                      </a:r>
                      <a:r>
                        <a:rPr lang="en-IN" sz="1600" dirty="0">
                          <a:effectLst/>
                        </a:rPr>
                        <a:t>2, instalment 2, table 6, para 5.9, page 56</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00503">
                <a:tc>
                  <a:txBody>
                    <a:bodyPr/>
                    <a:lstStyle/>
                    <a:p>
                      <a:pPr>
                        <a:spcAft>
                          <a:spcPts val="0"/>
                        </a:spcAft>
                      </a:pPr>
                      <a:r>
                        <a:rPr lang="en-IN" sz="1600">
                          <a:effectLst/>
                        </a:rPr>
                        <a:t>Prerequisite/s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System generated notification for fulfilment of condition as per above reference to guidelines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849669">
                <a:tc>
                  <a:txBody>
                    <a:bodyPr/>
                    <a:lstStyle/>
                    <a:p>
                      <a:pPr>
                        <a:spcAft>
                          <a:spcPts val="0"/>
                        </a:spcAft>
                      </a:pPr>
                      <a:r>
                        <a:rPr lang="en-IN" sz="1600">
                          <a:effectLst/>
                        </a:rPr>
                        <a:t>Time for completion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60 working days for non AAP states (40 working days for AAP states) from eligibility day (notification date of eligibility for 2</a:t>
                      </a:r>
                      <a:r>
                        <a:rPr lang="en-IN" sz="1600" baseline="30000" dirty="0">
                          <a:effectLst/>
                        </a:rPr>
                        <a:t>nd</a:t>
                      </a:r>
                      <a:r>
                        <a:rPr lang="en-IN" sz="1600" dirty="0">
                          <a:effectLst/>
                        </a:rPr>
                        <a:t> instalment is coded as E</a:t>
                      </a:r>
                      <a:r>
                        <a:rPr lang="en-IN" sz="1600" baseline="-25000" dirty="0">
                          <a:effectLst/>
                        </a:rPr>
                        <a:t>2</a:t>
                      </a:r>
                      <a:r>
                        <a:rPr lang="en-IN" sz="1600" dirty="0">
                          <a:effectLst/>
                        </a:rPr>
                        <a:t>) provided all conditions are fulfilled by the PIA.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63241">
                <a:tc>
                  <a:txBody>
                    <a:bodyPr/>
                    <a:lstStyle/>
                    <a:p>
                      <a:pPr>
                        <a:spcAft>
                          <a:spcPts val="0"/>
                        </a:spcAft>
                      </a:pPr>
                      <a:r>
                        <a:rPr lang="en-IN" sz="1600">
                          <a:effectLst/>
                        </a:rPr>
                        <a:t>Resource/s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SF 3.4A: Checklist for release of 2</a:t>
                      </a:r>
                      <a:r>
                        <a:rPr lang="en-IN" sz="1600" baseline="30000" dirty="0">
                          <a:effectLst/>
                        </a:rPr>
                        <a:t>nd</a:t>
                      </a:r>
                      <a:r>
                        <a:rPr lang="en-IN" sz="1600" dirty="0">
                          <a:effectLst/>
                        </a:rPr>
                        <a:t> instalment updated through the system (accessed from the web-link)</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1324585">
                <a:tc>
                  <a:txBody>
                    <a:bodyPr/>
                    <a:lstStyle/>
                    <a:p>
                      <a:pPr>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for AAP States: SRLM </a:t>
                      </a:r>
                    </a:p>
                    <a:p>
                      <a:pPr>
                        <a:spcAft>
                          <a:spcPts val="0"/>
                        </a:spcAft>
                      </a:pPr>
                      <a:r>
                        <a:rPr lang="en-IN" sz="1600" dirty="0">
                          <a:effectLst/>
                        </a:rPr>
                        <a:t>for Non-AAP States </a:t>
                      </a:r>
                    </a:p>
                    <a:p>
                      <a:pPr>
                        <a:spcAft>
                          <a:spcPts val="0"/>
                        </a:spcAft>
                      </a:pPr>
                      <a:r>
                        <a:rPr lang="en-IN" sz="1600" dirty="0">
                          <a:effectLst/>
                        </a:rPr>
                        <a:t>1) CTSA till dispatch of recommendation to </a:t>
                      </a:r>
                      <a:r>
                        <a:rPr lang="en-IN" sz="1600" dirty="0" err="1">
                          <a:effectLst/>
                        </a:rPr>
                        <a:t>MoRD</a:t>
                      </a:r>
                      <a:r>
                        <a:rPr lang="en-IN" sz="1600" dirty="0">
                          <a:effectLst/>
                        </a:rPr>
                        <a:t> and also for release of funds after </a:t>
                      </a:r>
                      <a:r>
                        <a:rPr lang="en-IN" sz="1600" dirty="0" err="1">
                          <a:effectLst/>
                        </a:rPr>
                        <a:t>MoRD</a:t>
                      </a:r>
                      <a:r>
                        <a:rPr lang="en-IN" sz="1600" dirty="0">
                          <a:effectLst/>
                        </a:rPr>
                        <a:t> issues release order </a:t>
                      </a:r>
                    </a:p>
                    <a:p>
                      <a:pPr>
                        <a:spcAft>
                          <a:spcPts val="0"/>
                        </a:spcAft>
                      </a:pPr>
                      <a:r>
                        <a:rPr lang="en-IN" sz="1600" dirty="0">
                          <a:effectLst/>
                        </a:rPr>
                        <a:t>2) </a:t>
                      </a:r>
                      <a:r>
                        <a:rPr lang="en-IN" sz="1600" dirty="0" err="1">
                          <a:effectLst/>
                        </a:rPr>
                        <a:t>MoRD</a:t>
                      </a:r>
                      <a:r>
                        <a:rPr lang="en-IN" sz="1600" dirty="0">
                          <a:effectLst/>
                        </a:rPr>
                        <a:t> after receipt of recommendation and till issue of release order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054035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rgbClr val="D3913D"/>
                </a:solidFill>
              </a:rPr>
              <a:t>3.5 Release of 3</a:t>
            </a:r>
            <a:r>
              <a:rPr lang="en-IN" baseline="30000" dirty="0">
                <a:solidFill>
                  <a:srgbClr val="D3913D"/>
                </a:solidFill>
              </a:rPr>
              <a:t>rd</a:t>
            </a:r>
            <a:r>
              <a:rPr lang="en-IN" dirty="0">
                <a:solidFill>
                  <a:srgbClr val="D3913D"/>
                </a:solidFill>
              </a:rPr>
              <a:t> instalment (page 24</a:t>
            </a:r>
            <a:r>
              <a:rPr lang="en-IN" dirty="0" smtClean="0">
                <a:solidFill>
                  <a:srgbClr val="D3913D"/>
                </a:solidFill>
              </a:rPr>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37376556"/>
              </p:ext>
            </p:extLst>
          </p:nvPr>
        </p:nvGraphicFramePr>
        <p:xfrm>
          <a:off x="99259" y="1693392"/>
          <a:ext cx="8952136" cy="4223701"/>
        </p:xfrm>
        <a:graphic>
          <a:graphicData uri="http://schemas.openxmlformats.org/drawingml/2006/table">
            <a:tbl>
              <a:tblPr firstRow="1" bandRow="1">
                <a:tableStyleId>{FABFCF23-3B69-468F-B69F-88F6DE6A72F2}</a:tableStyleId>
              </a:tblPr>
              <a:tblGrid>
                <a:gridCol w="2647311"/>
                <a:gridCol w="6304825"/>
              </a:tblGrid>
              <a:tr h="549760">
                <a:tc>
                  <a:txBody>
                    <a:bodyPr/>
                    <a:lstStyle/>
                    <a:p>
                      <a:pPr>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Description</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315682">
                <a:tc>
                  <a:txBody>
                    <a:bodyPr/>
                    <a:lstStyle/>
                    <a:p>
                      <a:pPr>
                        <a:spcAft>
                          <a:spcPts val="0"/>
                        </a:spcAft>
                      </a:pPr>
                      <a:r>
                        <a:rPr lang="en-IN" sz="1600" dirty="0">
                          <a:effectLst/>
                        </a:rPr>
                        <a:t>Purpose</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To delineate steps in release of 3</a:t>
                      </a:r>
                      <a:r>
                        <a:rPr lang="en-IN" sz="1600" baseline="30000">
                          <a:effectLst/>
                        </a:rPr>
                        <a:t>rd</a:t>
                      </a:r>
                      <a:r>
                        <a:rPr lang="en-IN" sz="1600">
                          <a:effectLst/>
                        </a:rPr>
                        <a:t> instalment to PIA</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313899">
                <a:tc>
                  <a:txBody>
                    <a:bodyPr/>
                    <a:lstStyle/>
                    <a:p>
                      <a:pPr>
                        <a:spcAft>
                          <a:spcPts val="0"/>
                        </a:spcAft>
                      </a:pPr>
                      <a:r>
                        <a:rPr lang="en-IN" sz="1600" dirty="0">
                          <a:effectLst/>
                        </a:rPr>
                        <a:t>Reference to Guidelines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Row 3, instalment 3, table 6, para 5.9, page 56</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370840">
                <a:tc>
                  <a:txBody>
                    <a:bodyPr/>
                    <a:lstStyle/>
                    <a:p>
                      <a:pPr>
                        <a:spcAft>
                          <a:spcPts val="0"/>
                        </a:spcAft>
                      </a:pPr>
                      <a:r>
                        <a:rPr lang="en-IN" sz="1600">
                          <a:effectLst/>
                        </a:rPr>
                        <a:t>Prerequisite/s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System generated notification for fulfilment of condition as per above reference to guidelines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370840">
                <a:tc>
                  <a:txBody>
                    <a:bodyPr/>
                    <a:lstStyle/>
                    <a:p>
                      <a:pPr>
                        <a:spcAft>
                          <a:spcPts val="0"/>
                        </a:spcAft>
                      </a:pPr>
                      <a:r>
                        <a:rPr lang="en-IN" sz="1600">
                          <a:effectLst/>
                        </a:rPr>
                        <a:t>Time for completion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60 working days for non AAP states (40 working days for AAP states) from eligibility day (notification date of eligibility for 3</a:t>
                      </a:r>
                      <a:r>
                        <a:rPr lang="en-IN" sz="1600" baseline="30000" dirty="0">
                          <a:effectLst/>
                        </a:rPr>
                        <a:t>nd</a:t>
                      </a:r>
                      <a:r>
                        <a:rPr lang="en-IN" sz="1600" dirty="0">
                          <a:effectLst/>
                        </a:rPr>
                        <a:t> instalment is referred as ‘E</a:t>
                      </a:r>
                      <a:r>
                        <a:rPr lang="en-IN" sz="1600" baseline="-25000" dirty="0">
                          <a:effectLst/>
                        </a:rPr>
                        <a:t>4</a:t>
                      </a:r>
                      <a:r>
                        <a:rPr lang="en-IN" sz="1600" dirty="0">
                          <a:effectLst/>
                        </a:rPr>
                        <a:t>’ day) provided all conditions are fulfilled by the PIA.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605960">
                <a:tc>
                  <a:txBody>
                    <a:bodyPr/>
                    <a:lstStyle/>
                    <a:p>
                      <a:pPr>
                        <a:spcAft>
                          <a:spcPts val="0"/>
                        </a:spcAft>
                      </a:pPr>
                      <a:r>
                        <a:rPr lang="en-IN" sz="1600">
                          <a:effectLst/>
                        </a:rPr>
                        <a:t>Resource/s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SF 3.5A: Checklist for release of 3</a:t>
                      </a:r>
                      <a:r>
                        <a:rPr lang="en-IN" sz="1600" baseline="30000" dirty="0">
                          <a:effectLst/>
                        </a:rPr>
                        <a:t>rd</a:t>
                      </a:r>
                      <a:r>
                        <a:rPr lang="en-IN" sz="1600" dirty="0">
                          <a:effectLst/>
                        </a:rPr>
                        <a:t> instalment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741680">
                <a:tc>
                  <a:txBody>
                    <a:bodyPr/>
                    <a:lstStyle/>
                    <a:p>
                      <a:pPr>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for AAP States: SRLM </a:t>
                      </a:r>
                    </a:p>
                    <a:p>
                      <a:pPr>
                        <a:spcAft>
                          <a:spcPts val="0"/>
                        </a:spcAft>
                      </a:pPr>
                      <a:r>
                        <a:rPr lang="en-IN" sz="1600" dirty="0">
                          <a:effectLst/>
                        </a:rPr>
                        <a:t>for Non-AAP States </a:t>
                      </a:r>
                    </a:p>
                    <a:p>
                      <a:pPr>
                        <a:spcAft>
                          <a:spcPts val="0"/>
                        </a:spcAft>
                      </a:pPr>
                      <a:r>
                        <a:rPr lang="en-IN" sz="1600" dirty="0">
                          <a:effectLst/>
                        </a:rPr>
                        <a:t>1) CTSA till dispatch of recommendation to </a:t>
                      </a:r>
                      <a:r>
                        <a:rPr lang="en-IN" sz="1600" dirty="0" err="1">
                          <a:effectLst/>
                        </a:rPr>
                        <a:t>MoRD</a:t>
                      </a:r>
                      <a:r>
                        <a:rPr lang="en-IN" sz="1600" dirty="0">
                          <a:effectLst/>
                        </a:rPr>
                        <a:t> and also for release of funds after </a:t>
                      </a:r>
                      <a:r>
                        <a:rPr lang="en-IN" sz="1600" dirty="0" err="1">
                          <a:effectLst/>
                        </a:rPr>
                        <a:t>MoRD</a:t>
                      </a:r>
                      <a:r>
                        <a:rPr lang="en-IN" sz="1600" dirty="0">
                          <a:effectLst/>
                        </a:rPr>
                        <a:t> issues release order. </a:t>
                      </a:r>
                    </a:p>
                    <a:p>
                      <a:pPr>
                        <a:spcAft>
                          <a:spcPts val="0"/>
                        </a:spcAft>
                      </a:pPr>
                      <a:r>
                        <a:rPr lang="en-IN" sz="1600" dirty="0">
                          <a:effectLst/>
                        </a:rPr>
                        <a:t>2) </a:t>
                      </a:r>
                      <a:r>
                        <a:rPr lang="en-IN" sz="1600" dirty="0" err="1">
                          <a:effectLst/>
                        </a:rPr>
                        <a:t>MoRD</a:t>
                      </a:r>
                      <a:r>
                        <a:rPr lang="en-IN" sz="1600" dirty="0">
                          <a:effectLst/>
                        </a:rPr>
                        <a:t> after receipt of recommendation and till issue of release order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0517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D3913D"/>
                </a:solidFill>
              </a:rPr>
              <a:t>3.6 Completion of training and placement (page 26</a:t>
            </a:r>
            <a:r>
              <a:rPr lang="en-IN" dirty="0" smtClean="0">
                <a:solidFill>
                  <a:srgbClr val="D3913D"/>
                </a:solidFill>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82080761"/>
              </p:ext>
            </p:extLst>
          </p:nvPr>
        </p:nvGraphicFramePr>
        <p:xfrm>
          <a:off x="296795" y="1759653"/>
          <a:ext cx="8702825" cy="3700243"/>
        </p:xfrm>
        <a:graphic>
          <a:graphicData uri="http://schemas.openxmlformats.org/drawingml/2006/table">
            <a:tbl>
              <a:tblPr firstRow="1" bandRow="1">
                <a:tableStyleId>{FABFCF23-3B69-468F-B69F-88F6DE6A72F2}</a:tableStyleId>
              </a:tblPr>
              <a:tblGrid>
                <a:gridCol w="2573585"/>
                <a:gridCol w="6129240"/>
              </a:tblGrid>
              <a:tr h="559478">
                <a:tc>
                  <a:txBody>
                    <a:bodyPr/>
                    <a:lstStyle/>
                    <a:p>
                      <a:pPr>
                        <a:spcAft>
                          <a:spcPts val="0"/>
                        </a:spcAft>
                      </a:pPr>
                      <a:r>
                        <a:rPr lang="en-IN" sz="1600" dirty="0">
                          <a:effectLst/>
                        </a:rPr>
                        <a:t>Item</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Description</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569843">
                <a:tc>
                  <a:txBody>
                    <a:bodyPr/>
                    <a:lstStyle/>
                    <a:p>
                      <a:pPr>
                        <a:spcAft>
                          <a:spcPts val="0"/>
                        </a:spcAft>
                      </a:pPr>
                      <a:r>
                        <a:rPr lang="en-IN" sz="1600">
                          <a:effectLst/>
                        </a:rPr>
                        <a:t>Purpose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To verify and close the training and placement component of the project</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63826">
                <a:tc>
                  <a:txBody>
                    <a:bodyPr/>
                    <a:lstStyle/>
                    <a:p>
                      <a:pPr>
                        <a:spcAft>
                          <a:spcPts val="0"/>
                        </a:spcAft>
                      </a:pPr>
                      <a:r>
                        <a:rPr lang="en-IN" sz="1600">
                          <a:effectLst/>
                        </a:rPr>
                        <a:t>Reference to Guidelines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NA</a:t>
                      </a:r>
                    </a:p>
                    <a:p>
                      <a:pPr>
                        <a:spcAft>
                          <a:spcPts val="0"/>
                        </a:spcAft>
                      </a:pPr>
                      <a:r>
                        <a:rPr lang="en-IN" sz="1600">
                          <a:effectLst/>
                        </a:rPr>
                        <a:t>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453224">
                <a:tc>
                  <a:txBody>
                    <a:bodyPr/>
                    <a:lstStyle/>
                    <a:p>
                      <a:pPr>
                        <a:spcAft>
                          <a:spcPts val="0"/>
                        </a:spcAft>
                      </a:pPr>
                      <a:r>
                        <a:rPr lang="en-IN" sz="1600">
                          <a:effectLst/>
                        </a:rPr>
                        <a:t>Prerequisite/s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Completion of project training and placement activities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914400">
                <a:tc>
                  <a:txBody>
                    <a:bodyPr/>
                    <a:lstStyle/>
                    <a:p>
                      <a:pPr>
                        <a:spcAft>
                          <a:spcPts val="0"/>
                        </a:spcAft>
                      </a:pPr>
                      <a:r>
                        <a:rPr lang="en-IN" sz="1600">
                          <a:effectLst/>
                        </a:rPr>
                        <a:t>Time for completion</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Complete within 70 days after the PIA completes the project training and placement process. (Date of completion of placement for the project is referred as ‘E</a:t>
                      </a:r>
                      <a:r>
                        <a:rPr lang="en-IN" sz="1600" baseline="-25000" dirty="0">
                          <a:effectLst/>
                        </a:rPr>
                        <a:t>7</a:t>
                      </a:r>
                      <a:r>
                        <a:rPr lang="en-IN" sz="1600" dirty="0">
                          <a:effectLst/>
                        </a:rPr>
                        <a:t>’ day).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37322">
                <a:tc>
                  <a:txBody>
                    <a:bodyPr/>
                    <a:lstStyle/>
                    <a:p>
                      <a:pPr>
                        <a:spcAft>
                          <a:spcPts val="0"/>
                        </a:spcAft>
                      </a:pPr>
                      <a:r>
                        <a:rPr lang="en-IN" sz="1600">
                          <a:effectLst/>
                        </a:rPr>
                        <a:t>Resource/s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SF 3.7B Project completion report</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278296">
                <a:tc>
                  <a:txBody>
                    <a:bodyPr/>
                    <a:lstStyle/>
                    <a:p>
                      <a:pPr>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IN" sz="1600" dirty="0">
                          <a:effectLst/>
                        </a:rPr>
                        <a:t>For AAP States: SRLM/For Non-AAP States: CTSA</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049347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D3913D"/>
                </a:solidFill>
              </a:rPr>
              <a:t>3.7 Release of 4</a:t>
            </a:r>
            <a:r>
              <a:rPr lang="en-IN" baseline="30000" dirty="0">
                <a:solidFill>
                  <a:srgbClr val="D3913D"/>
                </a:solidFill>
              </a:rPr>
              <a:t>th</a:t>
            </a:r>
            <a:r>
              <a:rPr lang="en-IN" dirty="0">
                <a:solidFill>
                  <a:srgbClr val="D3913D"/>
                </a:solidFill>
              </a:rPr>
              <a:t> instalment and closure of project (page 27</a:t>
            </a:r>
            <a:r>
              <a:rPr lang="en-IN" dirty="0" smtClean="0">
                <a:solidFill>
                  <a:srgbClr val="D3913D"/>
                </a:solidFill>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13485091"/>
              </p:ext>
            </p:extLst>
          </p:nvPr>
        </p:nvGraphicFramePr>
        <p:xfrm>
          <a:off x="257040" y="1594997"/>
          <a:ext cx="8688178" cy="4620272"/>
        </p:xfrm>
        <a:graphic>
          <a:graphicData uri="http://schemas.openxmlformats.org/drawingml/2006/table">
            <a:tbl>
              <a:tblPr firstRow="1" bandRow="1">
                <a:tableStyleId>{FABFCF23-3B69-468F-B69F-88F6DE6A72F2}</a:tableStyleId>
              </a:tblPr>
              <a:tblGrid>
                <a:gridCol w="2569254"/>
                <a:gridCol w="6118924"/>
              </a:tblGrid>
              <a:tr h="479853">
                <a:tc>
                  <a:txBody>
                    <a:bodyPr/>
                    <a:lstStyle/>
                    <a:p>
                      <a:pPr>
                        <a:spcAft>
                          <a:spcPts val="0"/>
                        </a:spcAft>
                      </a:pPr>
                      <a:r>
                        <a:rPr lang="en-IN" sz="1600" dirty="0">
                          <a:effectLst/>
                        </a:rPr>
                        <a:t>Item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Description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872736">
                <a:tc>
                  <a:txBody>
                    <a:bodyPr/>
                    <a:lstStyle/>
                    <a:p>
                      <a:pPr>
                        <a:spcAft>
                          <a:spcPts val="0"/>
                        </a:spcAft>
                      </a:pPr>
                      <a:r>
                        <a:rPr lang="en-IN" sz="1600">
                          <a:effectLst/>
                        </a:rPr>
                        <a:t>Purpose</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To lay down the fund release process of 4</a:t>
                      </a:r>
                      <a:r>
                        <a:rPr lang="en-IN" sz="1600" baseline="30000">
                          <a:effectLst/>
                        </a:rPr>
                        <a:t>th</a:t>
                      </a:r>
                      <a:r>
                        <a:rPr lang="en-IN" sz="1600">
                          <a:effectLst/>
                        </a:rPr>
                        <a:t> instalment to PIA &amp; closure of the project</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507404">
                <a:tc>
                  <a:txBody>
                    <a:bodyPr/>
                    <a:lstStyle/>
                    <a:p>
                      <a:pPr>
                        <a:spcAft>
                          <a:spcPts val="0"/>
                        </a:spcAft>
                      </a:pPr>
                      <a:r>
                        <a:rPr lang="en-IN" sz="1600">
                          <a:effectLst/>
                        </a:rPr>
                        <a:t>Reference to Guidelines</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Row 4, instalment 4, table 6, para 5.9, page 56</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928438">
                <a:tc>
                  <a:txBody>
                    <a:bodyPr/>
                    <a:lstStyle/>
                    <a:p>
                      <a:pPr>
                        <a:spcAft>
                          <a:spcPts val="0"/>
                        </a:spcAft>
                      </a:pPr>
                      <a:r>
                        <a:rPr lang="en-IN" sz="1600">
                          <a:effectLst/>
                        </a:rPr>
                        <a:t>Prerequisite/s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a:effectLst/>
                        </a:rPr>
                        <a:t>Fulfilment of condition as per reference to guidelines and notification for data freezing on the web-link</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r>
              <a:tr h="614072">
                <a:tc>
                  <a:txBody>
                    <a:bodyPr/>
                    <a:lstStyle/>
                    <a:p>
                      <a:pPr>
                        <a:spcAft>
                          <a:spcPts val="0"/>
                        </a:spcAft>
                      </a:pPr>
                      <a:r>
                        <a:rPr lang="en-IN" sz="1600" dirty="0">
                          <a:effectLst/>
                        </a:rPr>
                        <a:t>Time for completion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14 months from ‘E</a:t>
                      </a:r>
                      <a:r>
                        <a:rPr lang="en-IN" sz="1600" baseline="-25000" dirty="0">
                          <a:effectLst/>
                        </a:rPr>
                        <a:t>7</a:t>
                      </a:r>
                      <a:r>
                        <a:rPr lang="en-IN" sz="1600" dirty="0">
                          <a:effectLst/>
                        </a:rPr>
                        <a:t>’ day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746899">
                <a:tc>
                  <a:txBody>
                    <a:bodyPr/>
                    <a:lstStyle/>
                    <a:p>
                      <a:pPr>
                        <a:spcAft>
                          <a:spcPts val="0"/>
                        </a:spcAft>
                      </a:pPr>
                      <a:r>
                        <a:rPr lang="en-IN" sz="1600">
                          <a:effectLst/>
                        </a:rPr>
                        <a:t>Resource/s                 </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SF 3.7A: Checklist for release of 4</a:t>
                      </a:r>
                      <a:r>
                        <a:rPr lang="en-IN" sz="1600" baseline="30000" dirty="0">
                          <a:effectLst/>
                        </a:rPr>
                        <a:t>th</a:t>
                      </a:r>
                      <a:r>
                        <a:rPr lang="en-IN" sz="1600" dirty="0">
                          <a:effectLst/>
                        </a:rPr>
                        <a:t> instalment and SF 3.7B Project completion report </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r h="470870">
                <a:tc>
                  <a:txBody>
                    <a:bodyPr/>
                    <a:lstStyle/>
                    <a:p>
                      <a:pPr>
                        <a:spcAft>
                          <a:spcPts val="0"/>
                        </a:spcAft>
                      </a:pPr>
                      <a:r>
                        <a:rPr lang="en-IN" sz="1600">
                          <a:effectLst/>
                        </a:rPr>
                        <a:t>Process owner</a:t>
                      </a:r>
                      <a:endParaRPr lang="en-IN" sz="16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IN" sz="1600" dirty="0">
                          <a:effectLst/>
                        </a:rPr>
                        <a:t>SRLM for AAP States/CTSA for Non-AAP States</a:t>
                      </a:r>
                      <a:endParaRPr lang="en-IN" sz="1600" dirty="0">
                        <a:effectLst/>
                        <a:latin typeface="+mn-lt"/>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954569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D3913D"/>
                </a:solidFill>
              </a:rPr>
              <a:t>3.8 Consortium agreement and Outsourcing of activities (page 28</a:t>
            </a:r>
            <a:r>
              <a:rPr lang="en-IN" dirty="0" smtClean="0">
                <a:solidFill>
                  <a:srgbClr val="D3913D"/>
                </a:solidFill>
              </a:rPr>
              <a:t>)</a:t>
            </a:r>
            <a:endParaRPr lang="en-US" dirty="0"/>
          </a:p>
        </p:txBody>
      </p:sp>
      <p:sp>
        <p:nvSpPr>
          <p:cNvPr id="3" name="Content Placeholder 2"/>
          <p:cNvSpPr>
            <a:spLocks noGrp="1"/>
          </p:cNvSpPr>
          <p:nvPr>
            <p:ph idx="1"/>
          </p:nvPr>
        </p:nvSpPr>
        <p:spPr/>
        <p:txBody>
          <a:bodyPr>
            <a:normAutofit fontScale="92500" lnSpcReduction="10000"/>
          </a:bodyPr>
          <a:lstStyle/>
          <a:p>
            <a:pPr marL="285750" lvl="0" indent="-285750">
              <a:lnSpc>
                <a:spcPct val="150000"/>
              </a:lnSpc>
            </a:pPr>
            <a:r>
              <a:rPr lang="en-IN" dirty="0"/>
              <a:t>Consortium </a:t>
            </a:r>
          </a:p>
          <a:p>
            <a:pPr marL="742950" lvl="1" indent="-285750">
              <a:lnSpc>
                <a:spcPct val="150000"/>
              </a:lnSpc>
              <a:buFont typeface="Courier New" panose="02070309020205020404" pitchFamily="49" charset="0"/>
              <a:buChar char="o"/>
            </a:pPr>
            <a:r>
              <a:rPr lang="en-IN" dirty="0"/>
              <a:t>All the partners are jointly and severally responsible for the project</a:t>
            </a:r>
          </a:p>
          <a:p>
            <a:pPr marL="742950" lvl="1" indent="-285750">
              <a:lnSpc>
                <a:spcPct val="150000"/>
              </a:lnSpc>
              <a:buFont typeface="Courier New" panose="02070309020205020404" pitchFamily="49" charset="0"/>
              <a:buChar char="o"/>
            </a:pPr>
            <a:r>
              <a:rPr lang="en-IN" dirty="0"/>
              <a:t>In case of default of any partner the lead partner has to inform SRLM for AAP states and CTSA for Non AAP states within 10 days of the default</a:t>
            </a:r>
          </a:p>
          <a:p>
            <a:pPr marL="742950" lvl="1" indent="-285750">
              <a:lnSpc>
                <a:spcPct val="150000"/>
              </a:lnSpc>
              <a:buFont typeface="Courier New" panose="02070309020205020404" pitchFamily="49" charset="0"/>
              <a:buChar char="o"/>
            </a:pPr>
            <a:r>
              <a:rPr lang="en-IN" dirty="0"/>
              <a:t>Undertake the task assigned to defaulting members by the lead partner directly or through any of the consortium partners and the same to be informed</a:t>
            </a:r>
          </a:p>
          <a:p>
            <a:pPr marL="742950" lvl="1" indent="-285750">
              <a:lnSpc>
                <a:spcPct val="150000"/>
              </a:lnSpc>
              <a:buFont typeface="Courier New" panose="02070309020205020404" pitchFamily="49" charset="0"/>
              <a:buChar char="o"/>
            </a:pPr>
            <a:r>
              <a:rPr lang="en-IN" dirty="0"/>
              <a:t>Failure to comply with this condition will lead to termination of the project</a:t>
            </a:r>
          </a:p>
          <a:p>
            <a:pPr marL="285750" indent="-285750">
              <a:lnSpc>
                <a:spcPct val="150000"/>
              </a:lnSpc>
            </a:pPr>
            <a:r>
              <a:rPr lang="en-IN" dirty="0"/>
              <a:t>Outsourcing</a:t>
            </a:r>
          </a:p>
          <a:p>
            <a:pPr marL="742950" lvl="1" indent="-285750">
              <a:buFont typeface="Courier New" panose="02070309020205020404" pitchFamily="49" charset="0"/>
              <a:buChar char="o"/>
            </a:pPr>
            <a:r>
              <a:rPr lang="en-IN" dirty="0"/>
              <a:t>In case of failure, PIA should undertake the activity directly</a:t>
            </a:r>
          </a:p>
          <a:p>
            <a:pPr marL="742950" lvl="1" indent="-285750">
              <a:buFont typeface="Courier New" panose="02070309020205020404" pitchFamily="49" charset="0"/>
              <a:buChar char="o"/>
            </a:pPr>
            <a:r>
              <a:rPr lang="en-IN" dirty="0"/>
              <a:t>Change of outsourcing partners are not allowed</a:t>
            </a:r>
          </a:p>
          <a:p>
            <a:pPr marL="742950" lvl="1" indent="-285750">
              <a:buFont typeface="Courier New" panose="02070309020205020404" pitchFamily="49" charset="0"/>
              <a:buChar char="o"/>
            </a:pPr>
            <a:r>
              <a:rPr lang="en-IN" dirty="0"/>
              <a:t>For outsourcing of activities other than training and placement, PIA has to inform within 10 days before commencement of the activity</a:t>
            </a:r>
          </a:p>
          <a:p>
            <a:pPr lvl="1" algn="r"/>
            <a:r>
              <a:rPr lang="en-IN" dirty="0" err="1"/>
              <a:t>Contd</a:t>
            </a:r>
            <a:r>
              <a:rPr lang="en-IN" dirty="0"/>
              <a:t>…</a:t>
            </a:r>
          </a:p>
          <a:p>
            <a:pPr marL="0" indent="0">
              <a:buNone/>
            </a:pPr>
            <a:endParaRPr lang="en-US" dirty="0"/>
          </a:p>
        </p:txBody>
      </p:sp>
    </p:spTree>
    <p:extLst>
      <p:ext uri="{BB962C8B-B14F-4D97-AF65-F5344CB8AC3E}">
        <p14:creationId xmlns:p14="http://schemas.microsoft.com/office/powerpoint/2010/main" val="2875742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lstStyle/>
          <a:p>
            <a:pPr marL="742950" lvl="1" indent="-285750">
              <a:lnSpc>
                <a:spcPct val="150000"/>
              </a:lnSpc>
              <a:buFont typeface="Courier New" panose="02070309020205020404" pitchFamily="49" charset="0"/>
              <a:buChar char="o"/>
            </a:pPr>
            <a:r>
              <a:rPr lang="en-IN" dirty="0"/>
              <a:t>The information has to be contained with name of outsourcing partner, financial and legal terms of arrangement</a:t>
            </a:r>
          </a:p>
          <a:p>
            <a:pPr marL="742950" lvl="1" indent="-285750">
              <a:lnSpc>
                <a:spcPct val="150000"/>
              </a:lnSpc>
              <a:buFont typeface="Courier New" panose="02070309020205020404" pitchFamily="49" charset="0"/>
              <a:buChar char="o"/>
            </a:pPr>
            <a:r>
              <a:rPr lang="en-IN" dirty="0"/>
              <a:t>In case of default by outsourcing partners, PIA has to take up the activity by himself</a:t>
            </a:r>
          </a:p>
          <a:p>
            <a:pPr marL="742950" lvl="1" indent="-285750">
              <a:lnSpc>
                <a:spcPct val="150000"/>
              </a:lnSpc>
              <a:buFont typeface="Courier New" panose="02070309020205020404" pitchFamily="49" charset="0"/>
              <a:buChar char="o"/>
            </a:pPr>
            <a:r>
              <a:rPr lang="en-IN" dirty="0"/>
              <a:t>The financial transactions will be transparent and done through PFMS. Till such time PFMS is in place all transactions between various agencies in the project should be done through the banking system only</a:t>
            </a:r>
          </a:p>
          <a:p>
            <a:pPr marL="742950" lvl="1" indent="-285750">
              <a:lnSpc>
                <a:spcPct val="150000"/>
              </a:lnSpc>
              <a:buFont typeface="Courier New" panose="02070309020205020404" pitchFamily="49" charset="0"/>
              <a:buChar char="o"/>
            </a:pPr>
            <a:r>
              <a:rPr lang="en-IN" dirty="0"/>
              <a:t>If these conditions are not met, a PIA is deemed to have defaulted and action can be initiated as per the rules.</a:t>
            </a:r>
          </a:p>
          <a:p>
            <a:pPr marL="0" indent="0">
              <a:buNone/>
            </a:pPr>
            <a:endParaRPr lang="en-US" dirty="0"/>
          </a:p>
        </p:txBody>
      </p:sp>
    </p:spTree>
    <p:extLst>
      <p:ext uri="{BB962C8B-B14F-4D97-AF65-F5344CB8AC3E}">
        <p14:creationId xmlns:p14="http://schemas.microsoft.com/office/powerpoint/2010/main" val="3685776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rgbClr val="D3913D"/>
                </a:solidFill>
              </a:rPr>
              <a:t>3.9 orderly closure of a project (page 29</a:t>
            </a:r>
            <a:r>
              <a:rPr lang="en-IN" dirty="0" smtClean="0">
                <a:solidFill>
                  <a:srgbClr val="D3913D"/>
                </a:solidFill>
              </a:rPr>
              <a:t>)</a:t>
            </a:r>
            <a:endParaRPr lang="en-US" dirty="0"/>
          </a:p>
        </p:txBody>
      </p:sp>
      <p:sp>
        <p:nvSpPr>
          <p:cNvPr id="3" name="Content Placeholder 2"/>
          <p:cNvSpPr>
            <a:spLocks noGrp="1"/>
          </p:cNvSpPr>
          <p:nvPr>
            <p:ph idx="1"/>
          </p:nvPr>
        </p:nvSpPr>
        <p:spPr/>
        <p:txBody>
          <a:bodyPr/>
          <a:lstStyle/>
          <a:p>
            <a:pPr>
              <a:lnSpc>
                <a:spcPct val="150000"/>
              </a:lnSpc>
            </a:pPr>
            <a:r>
              <a:rPr lang="en-IN" dirty="0"/>
              <a:t>A project can be closed/terminated under the following conditions:</a:t>
            </a:r>
          </a:p>
          <a:p>
            <a:pPr marL="285750" lvl="0" indent="-285750">
              <a:lnSpc>
                <a:spcPct val="150000"/>
              </a:lnSpc>
            </a:pPr>
            <a:r>
              <a:rPr lang="en-IN" dirty="0"/>
              <a:t>When a PIA is:</a:t>
            </a:r>
          </a:p>
          <a:p>
            <a:pPr marL="742950" lvl="1" indent="-285750">
              <a:lnSpc>
                <a:spcPct val="150000"/>
              </a:lnSpc>
              <a:buFont typeface="Courier New" panose="02070309020205020404" pitchFamily="49" charset="0"/>
              <a:buChar char="o"/>
            </a:pPr>
            <a:r>
              <a:rPr lang="en-IN" dirty="0"/>
              <a:t>Under conditions of default</a:t>
            </a:r>
          </a:p>
          <a:p>
            <a:pPr marL="742950" lvl="1" indent="-285750">
              <a:lnSpc>
                <a:spcPct val="150000"/>
              </a:lnSpc>
              <a:buFont typeface="Courier New" panose="02070309020205020404" pitchFamily="49" charset="0"/>
              <a:buChar char="o"/>
            </a:pPr>
            <a:r>
              <a:rPr lang="en-IN" dirty="0"/>
              <a:t>unable to execute the project</a:t>
            </a:r>
          </a:p>
          <a:p>
            <a:pPr marL="742950" lvl="1" indent="-285750">
              <a:lnSpc>
                <a:spcPct val="150000"/>
              </a:lnSpc>
              <a:buFont typeface="Courier New" panose="02070309020205020404" pitchFamily="49" charset="0"/>
              <a:buChar char="o"/>
            </a:pPr>
            <a:r>
              <a:rPr lang="en-IN" dirty="0"/>
              <a:t>unable to abide by modifications incorporated in guidelines and SOP</a:t>
            </a:r>
          </a:p>
          <a:p>
            <a:pPr marL="742950" lvl="1" indent="-285750">
              <a:lnSpc>
                <a:spcPct val="150000"/>
              </a:lnSpc>
              <a:buFont typeface="Courier New" panose="02070309020205020404" pitchFamily="49" charset="0"/>
              <a:buChar char="o"/>
            </a:pPr>
            <a:r>
              <a:rPr lang="en-IN" dirty="0"/>
              <a:t>Under any other condition not envisaged above</a:t>
            </a:r>
          </a:p>
          <a:p>
            <a:pPr marL="0" indent="0">
              <a:buNone/>
            </a:pPr>
            <a:endParaRPr lang="en-US" dirty="0"/>
          </a:p>
        </p:txBody>
      </p:sp>
    </p:spTree>
    <p:extLst>
      <p:ext uri="{BB962C8B-B14F-4D97-AF65-F5344CB8AC3E}">
        <p14:creationId xmlns:p14="http://schemas.microsoft.com/office/powerpoint/2010/main" val="3331943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rgbClr val="D3913D"/>
                </a:solidFill>
              </a:rPr>
              <a:t>3.10 Project manpower plan (page 30</a:t>
            </a:r>
            <a:r>
              <a:rPr lang="en-IN" dirty="0" smtClean="0">
                <a:solidFill>
                  <a:srgbClr val="D3913D"/>
                </a:solidFill>
              </a:rPr>
              <a:t>)</a:t>
            </a:r>
            <a:endParaRPr lang="en-US" dirty="0"/>
          </a:p>
        </p:txBody>
      </p:sp>
      <p:sp>
        <p:nvSpPr>
          <p:cNvPr id="3" name="Content Placeholder 2"/>
          <p:cNvSpPr>
            <a:spLocks noGrp="1"/>
          </p:cNvSpPr>
          <p:nvPr>
            <p:ph idx="1"/>
          </p:nvPr>
        </p:nvSpPr>
        <p:spPr/>
        <p:txBody>
          <a:bodyPr/>
          <a:lstStyle/>
          <a:p>
            <a:pPr marL="742950" lvl="1" indent="-285750">
              <a:lnSpc>
                <a:spcPct val="150000"/>
              </a:lnSpc>
              <a:buFont typeface="Courier New" panose="02070309020205020404" pitchFamily="49" charset="0"/>
              <a:buChar char="o"/>
            </a:pPr>
            <a:r>
              <a:rPr lang="en-IN" dirty="0"/>
              <a:t>The management (including Q team head)</a:t>
            </a:r>
          </a:p>
          <a:p>
            <a:pPr marL="742950" lvl="1" indent="-285750">
              <a:lnSpc>
                <a:spcPct val="150000"/>
              </a:lnSpc>
              <a:buFont typeface="Courier New" panose="02070309020205020404" pitchFamily="49" charset="0"/>
              <a:buChar char="o"/>
            </a:pPr>
            <a:r>
              <a:rPr lang="en-IN" dirty="0"/>
              <a:t>Operations team and </a:t>
            </a:r>
          </a:p>
          <a:p>
            <a:pPr marL="742950" lvl="1" indent="-285750">
              <a:lnSpc>
                <a:spcPct val="150000"/>
              </a:lnSpc>
              <a:buFont typeface="Courier New" panose="02070309020205020404" pitchFamily="49" charset="0"/>
              <a:buChar char="o"/>
            </a:pPr>
            <a:r>
              <a:rPr lang="en-IN" dirty="0"/>
              <a:t>Q team </a:t>
            </a:r>
          </a:p>
          <a:p>
            <a:pPr marL="742950" lvl="1" indent="-285750">
              <a:lnSpc>
                <a:spcPct val="150000"/>
              </a:lnSpc>
              <a:buFont typeface="Courier New" panose="02070309020205020404" pitchFamily="49" charset="0"/>
              <a:buChar char="o"/>
            </a:pPr>
            <a:endParaRPr lang="en-IN" dirty="0"/>
          </a:p>
          <a:p>
            <a:pPr marL="0" indent="0">
              <a:lnSpc>
                <a:spcPct val="150000"/>
              </a:lnSpc>
              <a:buNone/>
            </a:pPr>
            <a:r>
              <a:rPr lang="en-IN" dirty="0"/>
              <a:t>Ring fencing of ‘Q’ team from operations (SF 3.10C) (page 46)</a:t>
            </a:r>
          </a:p>
          <a:p>
            <a:pPr marL="742950" lvl="1" indent="-285750">
              <a:lnSpc>
                <a:spcPct val="150000"/>
              </a:lnSpc>
              <a:buFont typeface="Courier New" panose="02070309020205020404" pitchFamily="49" charset="0"/>
              <a:buChar char="o"/>
            </a:pPr>
            <a:r>
              <a:rPr lang="en-IN" dirty="0"/>
              <a:t>The Q team head will report to the management and not to the project operations head</a:t>
            </a:r>
          </a:p>
          <a:p>
            <a:pPr marL="742950" lvl="1" indent="-285750">
              <a:lnSpc>
                <a:spcPct val="150000"/>
              </a:lnSpc>
              <a:buFont typeface="Courier New" panose="02070309020205020404" pitchFamily="49" charset="0"/>
              <a:buChar char="o"/>
            </a:pPr>
            <a:r>
              <a:rPr lang="en-IN" dirty="0"/>
              <a:t>Q team members will report only to the Q team head</a:t>
            </a:r>
            <a:endParaRPr lang="en-IN" sz="2000" dirty="0"/>
          </a:p>
          <a:p>
            <a:pPr algn="r">
              <a:lnSpc>
                <a:spcPct val="150000"/>
              </a:lnSpc>
            </a:pPr>
            <a:r>
              <a:rPr lang="en-IN" dirty="0" err="1"/>
              <a:t>Contd</a:t>
            </a:r>
            <a:r>
              <a:rPr lang="en-IN" dirty="0"/>
              <a:t>…</a:t>
            </a:r>
          </a:p>
          <a:p>
            <a:endParaRPr lang="en-US" dirty="0"/>
          </a:p>
        </p:txBody>
      </p:sp>
    </p:spTree>
    <p:extLst>
      <p:ext uri="{BB962C8B-B14F-4D97-AF65-F5344CB8AC3E}">
        <p14:creationId xmlns:p14="http://schemas.microsoft.com/office/powerpoint/2010/main" val="2870251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lstStyle/>
          <a:p>
            <a:pPr marL="742950" lvl="1" indent="-285750">
              <a:lnSpc>
                <a:spcPct val="150000"/>
              </a:lnSpc>
              <a:buFont typeface="Courier New" panose="02070309020205020404" pitchFamily="49" charset="0"/>
              <a:buChar char="o"/>
            </a:pPr>
            <a:r>
              <a:rPr lang="en-IN" dirty="0"/>
              <a:t>Appointments should be regulated such that: </a:t>
            </a:r>
          </a:p>
          <a:p>
            <a:pPr marL="1200150" lvl="2" indent="-285750">
              <a:lnSpc>
                <a:spcPct val="150000"/>
              </a:lnSpc>
              <a:buFont typeface="Wingdings" panose="05000000000000000000" pitchFamily="2" charset="2"/>
              <a:buChar char="Ø"/>
            </a:pPr>
            <a:r>
              <a:rPr lang="en-US" dirty="0"/>
              <a:t>No Q team members should be posted to the OP team of the same project within 15 months of completing the Q team assignment and vice versa</a:t>
            </a:r>
          </a:p>
          <a:p>
            <a:pPr marL="1200150" lvl="2" indent="-285750">
              <a:lnSpc>
                <a:spcPct val="150000"/>
              </a:lnSpc>
              <a:buFont typeface="Wingdings" panose="05000000000000000000" pitchFamily="2" charset="2"/>
              <a:buChar char="Ø"/>
            </a:pPr>
            <a:r>
              <a:rPr lang="en-US" dirty="0"/>
              <a:t>Movement within the Q team and to OP team of other projects is permitted</a:t>
            </a:r>
            <a:endParaRPr lang="en-IN" dirty="0"/>
          </a:p>
          <a:p>
            <a:pPr marL="1200150" lvl="2" indent="-285750">
              <a:lnSpc>
                <a:spcPct val="150000"/>
              </a:lnSpc>
              <a:buFont typeface="Wingdings" panose="05000000000000000000" pitchFamily="2" charset="2"/>
              <a:buChar char="Ø"/>
            </a:pPr>
            <a:r>
              <a:rPr lang="en-US" dirty="0"/>
              <a:t>All changes in Q team should be brought to the notice CTSA/SRLM</a:t>
            </a:r>
          </a:p>
          <a:p>
            <a:pPr marL="1657350" lvl="3" indent="-285750">
              <a:lnSpc>
                <a:spcPct val="150000"/>
              </a:lnSpc>
              <a:buFont typeface="Wingdings" panose="05000000000000000000" pitchFamily="2" charset="2"/>
              <a:buChar char="ü"/>
            </a:pPr>
            <a:r>
              <a:rPr lang="en-US" dirty="0"/>
              <a:t>All planned changes should be informed 15 days before</a:t>
            </a:r>
          </a:p>
          <a:p>
            <a:pPr marL="1657350" lvl="3" indent="-285750">
              <a:lnSpc>
                <a:spcPct val="150000"/>
              </a:lnSpc>
              <a:buFont typeface="Wingdings" panose="05000000000000000000" pitchFamily="2" charset="2"/>
              <a:buChar char="ü"/>
            </a:pPr>
            <a:r>
              <a:rPr lang="en-US" dirty="0"/>
              <a:t>Unplanned changes should be reported immediately within 48 hours</a:t>
            </a:r>
          </a:p>
          <a:p>
            <a:pPr marL="1200150" lvl="2" indent="-285750">
              <a:lnSpc>
                <a:spcPct val="150000"/>
              </a:lnSpc>
              <a:buFont typeface="Wingdings" panose="05000000000000000000" pitchFamily="2" charset="2"/>
              <a:buChar char="Ø"/>
            </a:pPr>
            <a:r>
              <a:rPr lang="en-US" dirty="0"/>
              <a:t>Any deviation from this will be treated as violation and will be reflected in the PIA grading</a:t>
            </a:r>
            <a:endParaRPr lang="en-IN" dirty="0"/>
          </a:p>
          <a:p>
            <a:pPr algn="r">
              <a:lnSpc>
                <a:spcPct val="150000"/>
              </a:lnSpc>
            </a:pPr>
            <a:r>
              <a:rPr lang="en-IN" dirty="0" err="1"/>
              <a:t>Contd</a:t>
            </a:r>
            <a:r>
              <a:rPr lang="en-IN" dirty="0"/>
              <a:t>…</a:t>
            </a:r>
          </a:p>
          <a:p>
            <a:pPr marL="0" indent="0">
              <a:buNone/>
            </a:pPr>
            <a:endParaRPr lang="en-US" dirty="0"/>
          </a:p>
        </p:txBody>
      </p:sp>
    </p:spTree>
    <p:extLst>
      <p:ext uri="{BB962C8B-B14F-4D97-AF65-F5344CB8AC3E}">
        <p14:creationId xmlns:p14="http://schemas.microsoft.com/office/powerpoint/2010/main" val="617290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a:xfrm>
            <a:off x="99260" y="1309079"/>
            <a:ext cx="8883376" cy="5253086"/>
          </a:xfrm>
        </p:spPr>
        <p:txBody>
          <a:bodyPr>
            <a:noAutofit/>
          </a:bodyPr>
          <a:lstStyle/>
          <a:p>
            <a:pPr marL="1200150" lvl="2" indent="-285750">
              <a:lnSpc>
                <a:spcPct val="150000"/>
              </a:lnSpc>
              <a:buFont typeface="Wingdings" panose="05000000000000000000" pitchFamily="2" charset="2"/>
              <a:buChar char="Ø"/>
            </a:pPr>
            <a:r>
              <a:rPr lang="en-US" sz="2000" dirty="0"/>
              <a:t>The salary and structure of Q team should not be changed to Q members disadvantage without approval of CTSA/SRLM</a:t>
            </a:r>
          </a:p>
          <a:p>
            <a:pPr marL="1200150" lvl="2" indent="-285750">
              <a:lnSpc>
                <a:spcPct val="150000"/>
              </a:lnSpc>
              <a:buFont typeface="Wingdings" panose="05000000000000000000" pitchFamily="2" charset="2"/>
              <a:buChar char="Ø"/>
            </a:pPr>
            <a:r>
              <a:rPr lang="en-US" sz="2000" dirty="0"/>
              <a:t>Performance appraisals of the Q team should be sent to the CTSA /SRLM</a:t>
            </a:r>
            <a:endParaRPr lang="en-IN" sz="2000" dirty="0"/>
          </a:p>
          <a:p>
            <a:pPr marL="1200150" lvl="2" indent="-285750">
              <a:lnSpc>
                <a:spcPct val="150000"/>
              </a:lnSpc>
              <a:buFont typeface="Wingdings" panose="05000000000000000000" pitchFamily="2" charset="2"/>
              <a:buChar char="Ø"/>
            </a:pPr>
            <a:r>
              <a:rPr lang="en-US" sz="2000" dirty="0"/>
              <a:t>Performance of Q team will be reviewed by CTSA/SRLM along with the management whenever required by CTSA/SRLM</a:t>
            </a:r>
          </a:p>
          <a:p>
            <a:pPr marL="1200150" lvl="2" indent="-285750">
              <a:lnSpc>
                <a:spcPct val="150000"/>
              </a:lnSpc>
              <a:buFont typeface="Wingdings" panose="05000000000000000000" pitchFamily="2" charset="2"/>
              <a:buChar char="Ø"/>
            </a:pPr>
            <a:endParaRPr lang="en-US" sz="2000" dirty="0"/>
          </a:p>
          <a:p>
            <a:pPr marL="1200150" lvl="2" indent="-285750">
              <a:lnSpc>
                <a:spcPct val="150000"/>
              </a:lnSpc>
              <a:buFont typeface="Wingdings" panose="05000000000000000000" pitchFamily="2" charset="2"/>
              <a:buChar char="Ø"/>
            </a:pPr>
            <a:endParaRPr lang="en-US" sz="2000" dirty="0"/>
          </a:p>
          <a:p>
            <a:pPr marL="1200150" lvl="2" indent="-285750">
              <a:lnSpc>
                <a:spcPct val="150000"/>
              </a:lnSpc>
              <a:buFont typeface="Wingdings" panose="05000000000000000000" pitchFamily="2" charset="2"/>
              <a:buChar char="Ø"/>
            </a:pPr>
            <a:endParaRPr lang="en-US" sz="2000" dirty="0"/>
          </a:p>
          <a:p>
            <a:pPr lvl="2">
              <a:lnSpc>
                <a:spcPct val="150000"/>
              </a:lnSpc>
            </a:pPr>
            <a:endParaRPr lang="en-US" sz="2000" dirty="0"/>
          </a:p>
          <a:p>
            <a:endParaRPr lang="en-US" sz="2800" dirty="0"/>
          </a:p>
          <a:p>
            <a:pPr algn="r"/>
            <a:r>
              <a:rPr lang="en-US" sz="2800" dirty="0" err="1"/>
              <a:t>Contd</a:t>
            </a:r>
            <a:r>
              <a:rPr lang="en-US" sz="2800" dirty="0"/>
              <a:t>…</a:t>
            </a:r>
            <a:br>
              <a:rPr lang="en-US" sz="2800" dirty="0"/>
            </a:br>
            <a:endParaRPr lang="en-IN" sz="2800" dirty="0"/>
          </a:p>
          <a:p>
            <a:pPr>
              <a:lnSpc>
                <a:spcPct val="150000"/>
              </a:lnSpc>
            </a:pPr>
            <a:endParaRPr lang="en-IN" sz="2800" dirty="0"/>
          </a:p>
          <a:p>
            <a:pPr marL="0" indent="0">
              <a:buNone/>
            </a:pPr>
            <a:endParaRPr lang="en-US" sz="2800" dirty="0"/>
          </a:p>
        </p:txBody>
      </p:sp>
    </p:spTree>
    <p:extLst>
      <p:ext uri="{BB962C8B-B14F-4D97-AF65-F5344CB8AC3E}">
        <p14:creationId xmlns:p14="http://schemas.microsoft.com/office/powerpoint/2010/main" val="1782531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solidFill>
                  <a:srgbClr val="D3913D"/>
                </a:solidFill>
              </a:rPr>
              <a:t>3.11 </a:t>
            </a:r>
            <a:r>
              <a:rPr lang="en-IN" dirty="0">
                <a:solidFill>
                  <a:srgbClr val="D3913D"/>
                </a:solidFill>
              </a:rPr>
              <a:t>Recovery of dues from a PIA (page 30</a:t>
            </a:r>
            <a:r>
              <a:rPr lang="en-IN" dirty="0" smtClean="0">
                <a:solidFill>
                  <a:srgbClr val="D3913D"/>
                </a:solidFill>
              </a:rPr>
              <a:t>)</a:t>
            </a:r>
            <a:endParaRPr lang="en-US" dirty="0"/>
          </a:p>
        </p:txBody>
      </p:sp>
      <p:sp>
        <p:nvSpPr>
          <p:cNvPr id="3" name="Content Placeholder 2"/>
          <p:cNvSpPr>
            <a:spLocks noGrp="1"/>
          </p:cNvSpPr>
          <p:nvPr>
            <p:ph idx="1"/>
          </p:nvPr>
        </p:nvSpPr>
        <p:spPr>
          <a:xfrm>
            <a:off x="99259" y="1309079"/>
            <a:ext cx="8900361" cy="5293427"/>
          </a:xfrm>
        </p:spPr>
        <p:txBody>
          <a:bodyPr>
            <a:normAutofit fontScale="92500" lnSpcReduction="10000"/>
          </a:bodyPr>
          <a:lstStyle/>
          <a:p>
            <a:pPr algn="just">
              <a:lnSpc>
                <a:spcPct val="150000"/>
              </a:lnSpc>
              <a:spcBef>
                <a:spcPts val="1200"/>
              </a:spcBef>
              <a:spcAft>
                <a:spcPts val="600"/>
              </a:spcAft>
            </a:pPr>
            <a:r>
              <a:rPr lang="en-IN" dirty="0">
                <a:ea typeface="Times New Roman" panose="02020603050405020304" pitchFamily="18" charset="0"/>
                <a:cs typeface="Vrinda" panose="020B0502040204020203" pitchFamily="34" charset="0"/>
              </a:rPr>
              <a:t>If the PIA fails to repay the amount it is necessary to invoke the revenue recovery act 1890 or other applicable Revenue Recovery or Public Demands Recovery Act of the state/UT. </a:t>
            </a:r>
          </a:p>
          <a:p>
            <a:pPr algn="just">
              <a:lnSpc>
                <a:spcPct val="150000"/>
              </a:lnSpc>
              <a:spcBef>
                <a:spcPts val="1200"/>
              </a:spcBef>
              <a:spcAft>
                <a:spcPts val="600"/>
              </a:spcAft>
            </a:pPr>
            <a:endParaRPr lang="en-IN" dirty="0">
              <a:ea typeface="Times New Roman" panose="02020603050405020304" pitchFamily="18" charset="0"/>
              <a:cs typeface="Vrinda" panose="020B0502040204020203" pitchFamily="34" charset="0"/>
            </a:endParaRPr>
          </a:p>
          <a:p>
            <a:pPr algn="just">
              <a:lnSpc>
                <a:spcPct val="150000"/>
              </a:lnSpc>
              <a:spcBef>
                <a:spcPts val="1200"/>
              </a:spcBef>
              <a:spcAft>
                <a:spcPts val="600"/>
              </a:spcAft>
            </a:pPr>
            <a:endParaRPr lang="en-IN" dirty="0">
              <a:ea typeface="Times New Roman" panose="02020603050405020304" pitchFamily="18" charset="0"/>
              <a:cs typeface="Vrinda" panose="020B0502040204020203" pitchFamily="34" charset="0"/>
            </a:endParaRPr>
          </a:p>
          <a:p>
            <a:pPr algn="just">
              <a:lnSpc>
                <a:spcPct val="150000"/>
              </a:lnSpc>
              <a:spcBef>
                <a:spcPts val="1200"/>
              </a:spcBef>
              <a:spcAft>
                <a:spcPts val="600"/>
              </a:spcAft>
            </a:pPr>
            <a:endParaRPr lang="en-IN" dirty="0">
              <a:ea typeface="Times New Roman" panose="02020603050405020304" pitchFamily="18" charset="0"/>
              <a:cs typeface="Vrinda" panose="020B0502040204020203" pitchFamily="34" charset="0"/>
            </a:endParaRPr>
          </a:p>
          <a:p>
            <a:pPr algn="just">
              <a:lnSpc>
                <a:spcPct val="150000"/>
              </a:lnSpc>
              <a:spcBef>
                <a:spcPts val="1200"/>
              </a:spcBef>
              <a:spcAft>
                <a:spcPts val="600"/>
              </a:spcAft>
            </a:pPr>
            <a:endParaRPr lang="en-IN" dirty="0">
              <a:ea typeface="Times New Roman" panose="02020603050405020304" pitchFamily="18" charset="0"/>
              <a:cs typeface="Vrinda" panose="020B0502040204020203" pitchFamily="34" charset="0"/>
            </a:endParaRPr>
          </a:p>
          <a:p>
            <a:pPr algn="just">
              <a:lnSpc>
                <a:spcPct val="150000"/>
              </a:lnSpc>
              <a:spcBef>
                <a:spcPts val="1200"/>
              </a:spcBef>
              <a:spcAft>
                <a:spcPts val="600"/>
              </a:spcAft>
            </a:pPr>
            <a:endParaRPr lang="en-IN" dirty="0">
              <a:ea typeface="Times New Roman" panose="02020603050405020304" pitchFamily="18" charset="0"/>
              <a:cs typeface="Vrinda" panose="020B0502040204020203" pitchFamily="34" charset="0"/>
            </a:endParaRPr>
          </a:p>
          <a:p>
            <a:pPr algn="just">
              <a:lnSpc>
                <a:spcPct val="150000"/>
              </a:lnSpc>
              <a:spcBef>
                <a:spcPts val="1200"/>
              </a:spcBef>
              <a:spcAft>
                <a:spcPts val="600"/>
              </a:spcAft>
            </a:pPr>
            <a:r>
              <a:rPr lang="en-IN" dirty="0" err="1">
                <a:ea typeface="Times New Roman" panose="02020603050405020304" pitchFamily="18" charset="0"/>
                <a:cs typeface="Vrinda" panose="020B0502040204020203" pitchFamily="34" charset="0"/>
              </a:rPr>
              <a:t>Contd</a:t>
            </a:r>
            <a:r>
              <a:rPr lang="en-IN" dirty="0">
                <a:ea typeface="Times New Roman" panose="02020603050405020304" pitchFamily="18" charset="0"/>
                <a:cs typeface="Vrinda" panose="020B0502040204020203" pitchFamily="34" charset="0"/>
              </a:rPr>
              <a:t>…</a:t>
            </a:r>
          </a:p>
          <a:p>
            <a:pPr marL="0" indent="0">
              <a:buNone/>
            </a:pPr>
            <a:endParaRPr lang="en-US" dirty="0"/>
          </a:p>
        </p:txBody>
      </p:sp>
    </p:spTree>
    <p:extLst>
      <p:ext uri="{BB962C8B-B14F-4D97-AF65-F5344CB8AC3E}">
        <p14:creationId xmlns:p14="http://schemas.microsoft.com/office/powerpoint/2010/main" val="3262733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a:xfrm>
            <a:off x="99259" y="1309079"/>
            <a:ext cx="8900361" cy="5266533"/>
          </a:xfrm>
        </p:spPr>
        <p:txBody>
          <a:bodyPr>
            <a:normAutofit fontScale="92500" lnSpcReduction="10000"/>
          </a:bodyPr>
          <a:lstStyle/>
          <a:p>
            <a:pPr algn="just">
              <a:lnSpc>
                <a:spcPct val="150000"/>
              </a:lnSpc>
              <a:spcBef>
                <a:spcPts val="1200"/>
              </a:spcBef>
              <a:spcAft>
                <a:spcPts val="600"/>
              </a:spcAft>
            </a:pPr>
            <a:r>
              <a:rPr lang="en-IN" dirty="0">
                <a:ea typeface="Times New Roman" panose="02020603050405020304" pitchFamily="18" charset="0"/>
                <a:cs typeface="Vrinda" panose="020B0502040204020203" pitchFamily="34" charset="0"/>
              </a:rPr>
              <a:t>The procedure to recover the Government dues is as follows: </a:t>
            </a:r>
          </a:p>
          <a:p>
            <a:pPr marL="342900" lvl="0" indent="-342900" algn="just">
              <a:lnSpc>
                <a:spcPct val="150000"/>
              </a:lnSpc>
              <a:buFont typeface="Symbol" panose="05050102010706020507" pitchFamily="18" charset="2"/>
              <a:buChar char=""/>
            </a:pPr>
            <a:r>
              <a:rPr lang="en-IN" dirty="0">
                <a:ea typeface="Times New Roman" panose="02020603050405020304" pitchFamily="18" charset="0"/>
                <a:cs typeface="Vrinda" panose="020B0502040204020203" pitchFamily="34" charset="0"/>
              </a:rPr>
              <a:t>All SRLMs, i.e. both AAP and non AAP states, should issue procedural orders on how the recovery would be made as per the relevant act in the state</a:t>
            </a:r>
          </a:p>
          <a:p>
            <a:pPr marL="342900" lvl="0" indent="-342900" algn="just">
              <a:lnSpc>
                <a:spcPct val="150000"/>
              </a:lnSpc>
              <a:buFont typeface="Symbol" panose="05050102010706020507" pitchFamily="18" charset="2"/>
              <a:buChar char=""/>
            </a:pPr>
            <a:r>
              <a:rPr lang="en-IN" dirty="0">
                <a:ea typeface="Times New Roman" panose="02020603050405020304" pitchFamily="18" charset="0"/>
                <a:cs typeface="Vrinda" panose="020B0502040204020203" pitchFamily="34" charset="0"/>
              </a:rPr>
              <a:t>All efforts will be made to recover the money from the PIA by SRLMs in case of AAP states and by MoRD through the CTSA for non AAP states</a:t>
            </a:r>
          </a:p>
          <a:p>
            <a:pPr marL="342900" lvl="0" indent="-342900" algn="just">
              <a:lnSpc>
                <a:spcPct val="150000"/>
              </a:lnSpc>
              <a:buFont typeface="Symbol" panose="05050102010706020507" pitchFamily="18" charset="2"/>
              <a:buChar char=""/>
            </a:pPr>
            <a:r>
              <a:rPr lang="en-IN" dirty="0">
                <a:ea typeface="Times New Roman" panose="02020603050405020304" pitchFamily="18" charset="0"/>
                <a:cs typeface="Vrinda" panose="020B0502040204020203" pitchFamily="34" charset="0"/>
              </a:rPr>
              <a:t>If all efforts to recover the dues fail the procedural order for recovery of dues will be invoked by: </a:t>
            </a:r>
          </a:p>
          <a:p>
            <a:pPr marL="742950" lvl="1" indent="-285750" algn="just">
              <a:lnSpc>
                <a:spcPct val="150000"/>
              </a:lnSpc>
              <a:buFont typeface="Courier New" panose="02070309020205020404" pitchFamily="49" charset="0"/>
              <a:buChar char="o"/>
            </a:pPr>
            <a:r>
              <a:rPr lang="en-IN" dirty="0">
                <a:ea typeface="Times New Roman" panose="02020603050405020304" pitchFamily="18" charset="0"/>
                <a:cs typeface="Vrinda" panose="020B0502040204020203" pitchFamily="34" charset="0"/>
              </a:rPr>
              <a:t>SRLM in case of AAP states with information to MoRD</a:t>
            </a:r>
          </a:p>
          <a:p>
            <a:pPr marL="742950" lvl="1" indent="-285750" algn="just">
              <a:lnSpc>
                <a:spcPct val="150000"/>
              </a:lnSpc>
              <a:buFont typeface="Courier New" panose="02070309020205020404" pitchFamily="49" charset="0"/>
              <a:buChar char="o"/>
            </a:pPr>
            <a:r>
              <a:rPr lang="en-IN" dirty="0">
                <a:ea typeface="Times New Roman" panose="02020603050405020304" pitchFamily="18" charset="0"/>
                <a:cs typeface="Vrinda" panose="020B0502040204020203" pitchFamily="34" charset="0"/>
              </a:rPr>
              <a:t>SRLM on the recommendation of MoRD in case of non AAP states </a:t>
            </a:r>
          </a:p>
          <a:p>
            <a:pPr marL="342900" lvl="0" indent="-342900" algn="just">
              <a:lnSpc>
                <a:spcPct val="150000"/>
              </a:lnSpc>
              <a:buFont typeface="Symbol" panose="05050102010706020507" pitchFamily="18" charset="2"/>
              <a:buChar char=""/>
            </a:pPr>
            <a:r>
              <a:rPr lang="en-IN" dirty="0">
                <a:ea typeface="Times New Roman" panose="02020603050405020304" pitchFamily="18" charset="0"/>
                <a:cs typeface="Vrinda" panose="020B0502040204020203" pitchFamily="34" charset="0"/>
              </a:rPr>
              <a:t>MoRD will maintain a list of such PIAs and also circulate the same to all SRLMs and CTSAs. This would also be updated on the designated website</a:t>
            </a:r>
          </a:p>
          <a:p>
            <a:pPr marL="0" indent="0">
              <a:buNone/>
            </a:pPr>
            <a:endParaRPr lang="en-US" dirty="0"/>
          </a:p>
        </p:txBody>
      </p:sp>
    </p:spTree>
    <p:extLst>
      <p:ext uri="{BB962C8B-B14F-4D97-AF65-F5344CB8AC3E}">
        <p14:creationId xmlns:p14="http://schemas.microsoft.com/office/powerpoint/2010/main" val="450490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89499" y="3066761"/>
            <a:ext cx="3981691" cy="769441"/>
          </a:xfrm>
          <a:prstGeom prst="rect">
            <a:avLst/>
          </a:prstGeom>
          <a:noFill/>
        </p:spPr>
        <p:txBody>
          <a:bodyPr wrap="square" rtlCol="0">
            <a:spAutoFit/>
          </a:bodyPr>
          <a:lstStyle/>
          <a:p>
            <a:r>
              <a:rPr lang="en-US" sz="4400" dirty="0" smtClean="0">
                <a:latin typeface="Times" pitchFamily="18" charset="0"/>
                <a:cs typeface="Times" pitchFamily="18" charset="0"/>
              </a:rPr>
              <a:t>THANKYOU </a:t>
            </a:r>
            <a:endParaRPr lang="en-US" sz="4400" dirty="0">
              <a:latin typeface="Times" pitchFamily="18" charset="0"/>
              <a:cs typeface="Times" pitchFamily="18" charset="0"/>
            </a:endParaRPr>
          </a:p>
        </p:txBody>
      </p:sp>
    </p:spTree>
    <p:extLst>
      <p:ext uri="{BB962C8B-B14F-4D97-AF65-F5344CB8AC3E}">
        <p14:creationId xmlns:p14="http://schemas.microsoft.com/office/powerpoint/2010/main" val="1364162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478</TotalTime>
  <Words>2206</Words>
  <Application>Microsoft Office PowerPoint</Application>
  <PresentationFormat>On-screen Show (4:3)</PresentationFormat>
  <Paragraphs>353</Paragraphs>
  <Slides>25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Calibri Light</vt:lpstr>
      <vt:lpstr>Courier New</vt:lpstr>
      <vt:lpstr>Symbol</vt:lpstr>
      <vt:lpstr>Times</vt:lpstr>
      <vt:lpstr>Times New Roman</vt:lpstr>
      <vt:lpstr>Vrinda</vt:lpstr>
      <vt:lpstr>Wingdings</vt:lpstr>
      <vt:lpstr>Custom Design</vt:lpstr>
      <vt:lpstr>             CHAPTER – 3  PROJECT IMPLEMENTATION PROCEDURES</vt:lpstr>
      <vt:lpstr>PowerPoint Presentation</vt:lpstr>
      <vt:lpstr>Outline of Chapter 3</vt:lpstr>
      <vt:lpstr>3.1 MoU execution (page 15)</vt:lpstr>
      <vt:lpstr>PowerPoint Presentation</vt:lpstr>
      <vt:lpstr>3.1.1.1 Prospective work schedule of the project: contents and relevance (page 16</vt:lpstr>
      <vt:lpstr>3.1.1.2 Monitoring of the prospective work schedule and penal clauses for failure (page 18) </vt:lpstr>
      <vt:lpstr> Continued </vt:lpstr>
      <vt:lpstr>Continued</vt:lpstr>
      <vt:lpstr>3.1.2 Signing of MoU (page 19)</vt:lpstr>
      <vt:lpstr>3.2 Release of 1st instalment (page 22)</vt:lpstr>
      <vt:lpstr>3.3 Project execution readiness assessment (page 23)</vt:lpstr>
      <vt:lpstr>3.4 Release of 2nd instalment (page 23)</vt:lpstr>
      <vt:lpstr>3.5 Release of 3rd instalment (page 24)</vt:lpstr>
      <vt:lpstr>3.6 Completion of training and placement (page 26)</vt:lpstr>
      <vt:lpstr>3.7 Release of 4th instalment and closure of project (page 27)</vt:lpstr>
      <vt:lpstr>3.8 Consortium agreement and Outsourcing of activities (page 28)</vt:lpstr>
      <vt:lpstr>Continued</vt:lpstr>
      <vt:lpstr>3.9 orderly closure of a project (page 29)</vt:lpstr>
      <vt:lpstr>3.10 Project manpower plan (page 30)</vt:lpstr>
      <vt:lpstr>Continued</vt:lpstr>
      <vt:lpstr>Continued</vt:lpstr>
      <vt:lpstr>3.11 Recovery of dues from a PIA (page 30)</vt:lpstr>
      <vt:lpstr>Continued</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Som.Shekhar</dc:creator>
  <cp:lastModifiedBy>RAVI KUMAR GANESAN</cp:lastModifiedBy>
  <cp:revision>32</cp:revision>
  <dcterms:created xsi:type="dcterms:W3CDTF">2014-07-28T14:05:51Z</dcterms:created>
  <dcterms:modified xsi:type="dcterms:W3CDTF">2014-12-05T16:02:56Z</dcterms:modified>
</cp:coreProperties>
</file>