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7" r:id="rId1"/>
    <p:sldMasterId id="2147483669" r:id="rId2"/>
  </p:sldMasterIdLst>
  <p:notesMasterIdLst>
    <p:notesMasterId r:id="rId14"/>
  </p:notesMasterIdLst>
  <p:sldIdLst>
    <p:sldId id="268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</p:sldIdLst>
  <p:sldSz cx="9906000" cy="6858000" type="A4"/>
  <p:notesSz cx="7053263" cy="93091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BEF8"/>
    <a:srgbClr val="5E4199"/>
    <a:srgbClr val="3E0068"/>
    <a:srgbClr val="55008E"/>
    <a:srgbClr val="560074"/>
    <a:srgbClr val="4B007E"/>
    <a:srgbClr val="450074"/>
    <a:srgbClr val="0000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BEE534-1EF5-4B92-B513-7DECF6060105}">
  <a:tblStyle styleId="{E2BEE534-1EF5-4B92-B513-7DECF606010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3EC"/>
          </a:solidFill>
        </a:fill>
      </a:tcStyle>
    </a:wholeTbl>
    <a:band1H>
      <a:tcStyle>
        <a:tcBdr/>
        <a:fill>
          <a:solidFill>
            <a:srgbClr val="FBE4D5"/>
          </a:solidFill>
        </a:fill>
      </a:tcStyle>
    </a:band1H>
    <a:band1V>
      <a:tcStyle>
        <a:tcBdr/>
        <a:fill>
          <a:solidFill>
            <a:srgbClr val="FBE4D5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/>
          </a:solidFill>
        </a:fill>
      </a:tcStyle>
    </a:firstRow>
  </a:tblStyle>
  <a:tblStyle styleId="{720BC342-A2DC-4120-B961-0298FB1B7FD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3EC"/>
          </a:solidFill>
        </a:fill>
      </a:tcStyle>
    </a:wholeTbl>
    <a:band1H>
      <a:tcStyle>
        <a:tcBdr/>
        <a:fill>
          <a:solidFill>
            <a:srgbClr val="FBE4D5"/>
          </a:solidFill>
        </a:fill>
      </a:tcStyle>
    </a:band1H>
    <a:band1V>
      <a:tcStyle>
        <a:tcBdr/>
        <a:fill>
          <a:solidFill>
            <a:srgbClr val="FBE4D5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/>
          </a:solidFill>
        </a:fill>
      </a:tcStyle>
    </a:firstRow>
  </a:tblStyle>
  <a:tblStyle styleId="{212BA4E4-2C71-42D5-8D4B-25CB594317B5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3EC"/>
          </a:solidFill>
        </a:fill>
      </a:tcStyle>
    </a:wholeTbl>
    <a:band1H>
      <a:tcStyle>
        <a:tcBdr/>
        <a:fill>
          <a:solidFill>
            <a:srgbClr val="FBE4D5"/>
          </a:solidFill>
        </a:fill>
      </a:tcStyle>
    </a:band1H>
    <a:band1V>
      <a:tcStyle>
        <a:tcBdr/>
        <a:fill>
          <a:solidFill>
            <a:srgbClr val="FBE4D5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/>
          </a:solidFill>
        </a:fill>
      </a:tcStyle>
    </a:firstRow>
  </a:tblStyle>
  <a:tblStyle styleId="{BA428BA5-AC3D-4317-8BF0-8CC103C9F1EC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3EC"/>
          </a:solidFill>
        </a:fill>
      </a:tcStyle>
    </a:wholeTbl>
    <a:band1H>
      <a:tcStyle>
        <a:tcBdr/>
        <a:fill>
          <a:solidFill>
            <a:srgbClr val="FBE4D5"/>
          </a:solidFill>
        </a:fill>
      </a:tcStyle>
    </a:band1H>
    <a:band1V>
      <a:tcStyle>
        <a:tcBdr/>
        <a:fill>
          <a:solidFill>
            <a:srgbClr val="FBE4D5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/>
          </a:solidFill>
        </a:fill>
      </a:tcStyle>
    </a:firstRow>
  </a:tblStyle>
  <a:tblStyle styleId="{E61C8AF1-3364-438F-B450-150D27B7E0E1}" styleName="Table_4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3EC"/>
          </a:solidFill>
        </a:fill>
      </a:tcStyle>
    </a:wholeTbl>
    <a:band1H>
      <a:tcStyle>
        <a:tcBdr/>
        <a:fill>
          <a:solidFill>
            <a:srgbClr val="FBE4D5"/>
          </a:solidFill>
        </a:fill>
      </a:tcStyle>
    </a:band1H>
    <a:band1V>
      <a:tcStyle>
        <a:tcBdr/>
        <a:fill>
          <a:solidFill>
            <a:srgbClr val="FBE4D5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/>
          </a:solidFill>
        </a:fill>
      </a:tcStyle>
    </a:firstRow>
  </a:tblStyle>
  <a:tblStyle styleId="{526C6F30-9A10-4EFD-87AD-E487C5CCE111}" styleName="Table_5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0F5FB"/>
          </a:solidFill>
        </a:fill>
      </a:tcStyle>
    </a:wholeTbl>
    <a:band1H>
      <a:tcStyle>
        <a:tcBdr/>
        <a:fill>
          <a:solidFill>
            <a:srgbClr val="DDEAF6"/>
          </a:solidFill>
        </a:fill>
      </a:tcStyle>
    </a:band1H>
    <a:band1V>
      <a:tcStyle>
        <a:tcBdr/>
        <a:fill>
          <a:solidFill>
            <a:srgbClr val="DDEAF6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49EB5B2-2DFB-4C34-A3E6-ADF40581CFE1}" styleName="Table_6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3EC"/>
          </a:solidFill>
        </a:fill>
      </a:tcStyle>
    </a:wholeTbl>
    <a:band1H>
      <a:tcStyle>
        <a:tcBdr/>
        <a:fill>
          <a:solidFill>
            <a:srgbClr val="FBE4D5"/>
          </a:solidFill>
        </a:fill>
      </a:tcStyle>
    </a:band1H>
    <a:band1V>
      <a:tcStyle>
        <a:tcBdr/>
        <a:fill>
          <a:solidFill>
            <a:srgbClr val="FBE4D5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705" autoAdjust="0"/>
  </p:normalViewPr>
  <p:slideViewPr>
    <p:cSldViewPr>
      <p:cViewPr varScale="1">
        <p:scale>
          <a:sx n="68" d="100"/>
          <a:sy n="68" d="100"/>
        </p:scale>
        <p:origin x="1200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3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56414" cy="4654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995217" y="0"/>
            <a:ext cx="3056414" cy="4654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842028"/>
            <a:ext cx="3056414" cy="4654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995217" y="8842028"/>
            <a:ext cx="3056414" cy="4654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47346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86FE4-9990-43FE-B09E-8ABC6A346F1D}" type="slidenum">
              <a:rPr lang="en-IN" smtClean="0"/>
              <a:pPr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2999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29324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87264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94454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67550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01080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  <a:noFill/>
          <a:ln>
            <a:noFill/>
          </a:ln>
        </p:spPr>
        <p:txBody>
          <a:bodyPr lIns="93475" tIns="46725" rIns="93475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3995217" y="8842028"/>
            <a:ext cx="3056414" cy="465454"/>
          </a:xfrm>
          <a:prstGeom prst="rect">
            <a:avLst/>
          </a:prstGeom>
          <a:noFill/>
          <a:ln>
            <a:noFill/>
          </a:ln>
        </p:spPr>
        <p:txBody>
          <a:bodyPr lIns="93475" tIns="46725" rIns="93475" bIns="467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IN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2776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64622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98500"/>
            <a:ext cx="5040313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1269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1238250" y="1122365"/>
            <a:ext cx="7429500" cy="2387599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Document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8250" y="3602038"/>
            <a:ext cx="7429500" cy="8496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 Details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V="1">
            <a:off x="3375860" y="4476253"/>
            <a:ext cx="5196983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V="1">
            <a:off x="1458923" y="4364474"/>
            <a:ext cx="5196983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980" y="4793660"/>
            <a:ext cx="4092742" cy="17635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632" y="60283"/>
            <a:ext cx="630503" cy="97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0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8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42844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4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1238250" y="1122363"/>
            <a:ext cx="7429500" cy="2387599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Document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8250" y="3602038"/>
            <a:ext cx="7429500" cy="8496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 Details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flipV="1">
            <a:off x="3375859" y="4476251"/>
            <a:ext cx="5196983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flipV="1">
            <a:off x="1458922" y="4364472"/>
            <a:ext cx="5196983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631" y="60283"/>
            <a:ext cx="630503" cy="9700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059" y="5664882"/>
            <a:ext cx="2694822" cy="11591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4882"/>
            <a:ext cx="2380192" cy="11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74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8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492876"/>
            <a:ext cx="7038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59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675879" y="1692456"/>
            <a:ext cx="8543925" cy="2870019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V="1">
            <a:off x="2592816" y="6116639"/>
            <a:ext cx="5196983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 flipV="1">
            <a:off x="675879" y="6004860"/>
            <a:ext cx="5196983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57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536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207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936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1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" y="6492878"/>
            <a:ext cx="7038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DF193B5B-8FF4-4185-8519-4E7B98E10E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67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5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32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50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586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 sz="18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675880" y="1692458"/>
            <a:ext cx="8543925" cy="2870019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2592817" y="6116641"/>
            <a:ext cx="5196983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V="1">
            <a:off x="675880" y="6004862"/>
            <a:ext cx="5196983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3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825625"/>
            <a:ext cx="418941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1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365128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3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2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2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0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1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0" y="987428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9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 flipV="1">
            <a:off x="1" y="33700"/>
            <a:ext cx="8844273" cy="940113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0624"/>
            <a:ext cx="8926146" cy="936124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2" y="1309082"/>
            <a:ext cx="9642058" cy="4778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377" y="27076"/>
            <a:ext cx="979853" cy="104758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V="1">
            <a:off x="4666248" y="1130624"/>
            <a:ext cx="5196983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V="1">
            <a:off x="2749311" y="1018845"/>
            <a:ext cx="5196983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" y="6492878"/>
            <a:ext cx="7038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DF193B5B-8FF4-4185-8519-4E7B98E10E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6277" y="4953000"/>
            <a:ext cx="9144000" cy="152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2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 flipV="1">
            <a:off x="0" y="33698"/>
            <a:ext cx="8844273" cy="940113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0624"/>
            <a:ext cx="8926146" cy="936124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1" y="1309080"/>
            <a:ext cx="9642058" cy="4778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376" y="27074"/>
            <a:ext cx="979853" cy="1047581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 flipV="1">
            <a:off x="4666247" y="1130622"/>
            <a:ext cx="5196983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2749310" y="1018843"/>
            <a:ext cx="5196983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kern="1200">
              <a:solidFill>
                <a:prstClr val="white"/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492876"/>
            <a:ext cx="7038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DF193B5B-8FF4-4185-8519-4E7B98E10EC9}" type="slidenum">
              <a:rPr lang="en-US" kern="120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/>
              <a:t>‹#›</a:t>
            </a:fld>
            <a:endParaRPr lang="en-US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147425"/>
            <a:ext cx="9906000" cy="152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5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F%206.2%20A4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F%206.1%20A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SF%206.1%20B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F%206.1%20C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F%206.2%20A1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SF%206.2%20A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F%206.2%20A2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371600"/>
            <a:ext cx="7429500" cy="160496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Chapter - 6  </a:t>
            </a:r>
            <a:br>
              <a:rPr lang="en-US" sz="5400" dirty="0" smtClean="0"/>
            </a:br>
            <a:r>
              <a:rPr lang="en-US" sz="5400" dirty="0" smtClean="0"/>
              <a:t>Training Initiation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NIRD &amp; </a:t>
            </a:r>
            <a:r>
              <a:rPr lang="en-US" b="1" dirty="0" smtClean="0"/>
              <a:t>PR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27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1" y="0"/>
            <a:ext cx="923394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CC8B3B"/>
              </a:buClr>
              <a:buSzPct val="25000"/>
              <a:buFont typeface="Questrial"/>
              <a:buNone/>
            </a:pPr>
            <a:r>
              <a:rPr lang="en-IN" sz="3600" b="0" i="0" u="none" strike="noStrike" cap="none" baseline="0" dirty="0" smtClean="0">
                <a:latin typeface="+mn-lt"/>
                <a:ea typeface="Questrial"/>
                <a:cs typeface="Questrial"/>
                <a:sym typeface="Questrial"/>
              </a:rPr>
              <a:t>Freezing </a:t>
            </a:r>
            <a:r>
              <a:rPr lang="en-IN" sz="3600" b="0" i="0" u="none" strike="noStrike" cap="none" baseline="0" dirty="0">
                <a:latin typeface="+mn-lt"/>
                <a:ea typeface="Questrial"/>
                <a:cs typeface="Questrial"/>
                <a:sym typeface="Questrial"/>
              </a:rPr>
              <a:t>of the batch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idx="1"/>
          </p:nvPr>
        </p:nvSpPr>
        <p:spPr>
          <a:xfrm>
            <a:off x="495300" y="797168"/>
            <a:ext cx="8089900" cy="54005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buClr>
                <a:srgbClr val="CC8B3B"/>
              </a:buClr>
              <a:buSzPct val="100000"/>
              <a:buFont typeface="Calibri"/>
              <a:buChar char="•"/>
            </a:pPr>
            <a:r>
              <a:rPr lang="en-IN" sz="2400" b="1" i="0" u="none" strike="noStrike" cap="none" baseline="0" dirty="0" smtClean="0">
                <a:solidFill>
                  <a:srgbClr val="CC8B3B"/>
                </a:solidFill>
                <a:latin typeface="Calibri"/>
                <a:ea typeface="Calibri"/>
                <a:cs typeface="Calibri"/>
                <a:sym typeface="Calibri"/>
              </a:rPr>
              <a:t>Overview</a:t>
            </a:r>
            <a:endParaRPr lang="en-IN" sz="2400" b="1" i="0" u="none" strike="noStrike" cap="none" baseline="0" dirty="0">
              <a:solidFill>
                <a:srgbClr val="CC8B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7" name="Shape 167"/>
          <p:cNvGraphicFramePr/>
          <p:nvPr>
            <p:extLst>
              <p:ext uri="{D42A27DB-BD31-4B8C-83A1-F6EECF244321}">
                <p14:modId xmlns:p14="http://schemas.microsoft.com/office/powerpoint/2010/main" val="1627708561"/>
              </p:ext>
            </p:extLst>
          </p:nvPr>
        </p:nvGraphicFramePr>
        <p:xfrm>
          <a:off x="552159" y="1600200"/>
          <a:ext cx="8716951" cy="4419602"/>
        </p:xfrm>
        <a:graphic>
          <a:graphicData uri="http://schemas.openxmlformats.org/drawingml/2006/table">
            <a:tbl>
              <a:tblPr firstRow="1" firstCol="1" bandRow="1"/>
              <a:tblGrid>
                <a:gridCol w="2038025"/>
                <a:gridCol w="6678926"/>
              </a:tblGrid>
              <a:tr h="38661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Item </a:t>
                      </a:r>
                      <a:endParaRPr lang="en-IN" sz="18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Description</a:t>
                      </a:r>
                      <a:endParaRPr lang="en-IN" sz="18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38661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Purpose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To start the training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/>
                    </a:solidFill>
                  </a:tcPr>
                </a:tc>
              </a:tr>
              <a:tr h="63847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Reference to guidelines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Not applicable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15961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Prerequisite/s              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∙"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Completion of required number of candidates per batch (maximum batch strength is 35 candidates per batch) 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∙"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Batch freezing summary (including number of SC/ST, women, minority and PWD candidates) and Individual Summary for each  Candidate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/>
                    </a:solidFill>
                  </a:tcPr>
                </a:tc>
              </a:tr>
              <a:tr h="38661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Time for completion                  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 Continuous process 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3847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Resource/s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As per SF 6.2A4</a:t>
                      </a:r>
                      <a:r>
                        <a:rPr lang="en-IN" sz="1800" u="sng" strike="noStrike" cap="none" baseline="0" dirty="0">
                          <a:sym typeface="Arial"/>
                          <a:hlinkClick r:id="rId3"/>
                        </a:rPr>
                        <a:t>:</a:t>
                      </a:r>
                      <a:r>
                        <a:rPr lang="en-IN" sz="1800" u="none" strike="noStrike" cap="none" baseline="0" dirty="0">
                          <a:sym typeface="Arial"/>
                        </a:rPr>
                        <a:t> List of candidates who were admitted and SF 6.2B: List of candidates in the final batch 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/>
                    </a:solidFill>
                  </a:tcPr>
                </a:tc>
              </a:tr>
              <a:tr h="38661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Process owner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PIA OP team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748" y="1855304"/>
            <a:ext cx="6858000" cy="1005302"/>
          </a:xfrm>
          <a:solidFill>
            <a:srgbClr val="583A84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381000" y="6492876"/>
            <a:ext cx="649288" cy="365125"/>
          </a:xfrm>
        </p:spPr>
        <p:txBody>
          <a:bodyPr/>
          <a:lstStyle/>
          <a:p>
            <a:fld id="{DF193B5B-8FF4-4185-8519-4E7B98E10EC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4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10227" y="1046309"/>
            <a:ext cx="2679355" cy="89388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Chapter- 1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Introduction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9723" y="2734407"/>
            <a:ext cx="1482654" cy="85693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Chapter-3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Project Implementation Procedures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43435" y="2726477"/>
            <a:ext cx="1283130" cy="864862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Training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02655" y="4777740"/>
            <a:ext cx="1889383" cy="80871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Chapter – 5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Training  Centre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8710" y="4779866"/>
            <a:ext cx="2135717" cy="806586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Chapter- 6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Training Initiation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9724" y="4768142"/>
            <a:ext cx="2369235" cy="81831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Chapter-4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Training Design &amp; Planning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74000" y="4313393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129940" y="4316939"/>
            <a:ext cx="5292" cy="4512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8132072" y="4310489"/>
            <a:ext cx="5055" cy="467250"/>
          </a:xfrm>
          <a:prstGeom prst="straightConnector1">
            <a:avLst/>
          </a:prstGeom>
          <a:solidFill>
            <a:srgbClr val="00206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174000" y="2308928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507793" y="2321824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7" name="Straight Arrow Connector 26"/>
          <p:cNvCxnSpPr>
            <a:stCxn id="4" idx="2"/>
          </p:cNvCxnSpPr>
          <p:nvPr/>
        </p:nvCxnSpPr>
        <p:spPr>
          <a:xfrm>
            <a:off x="4949904" y="1940195"/>
            <a:ext cx="12675" cy="4713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74002" y="2296032"/>
            <a:ext cx="5911879" cy="12896"/>
          </a:xfrm>
          <a:prstGeom prst="lin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178629" y="4304041"/>
            <a:ext cx="5958498" cy="12896"/>
          </a:xfrm>
          <a:prstGeom prst="lin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3228958" y="3651793"/>
            <a:ext cx="5056" cy="6360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5" name="Rectangle 4"/>
          <p:cNvSpPr/>
          <p:nvPr/>
        </p:nvSpPr>
        <p:spPr>
          <a:xfrm>
            <a:off x="381001" y="184612"/>
            <a:ext cx="8288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Standard Operating Procedures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15052" y="2726477"/>
            <a:ext cx="1114889" cy="8648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Chapter 7 – Tracking &amp; Placement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5587" y="2743201"/>
            <a:ext cx="1603123" cy="84813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Chapter 8 – Project Financial Management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12351" y="2758855"/>
            <a:ext cx="1718036" cy="8698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Chapter 9 – Grading of a project &amp;Project implementing Agency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228958" y="2296032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992037" y="2321824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071369" y="2296032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7346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Shape 101"/>
          <p:cNvGrpSpPr/>
          <p:nvPr/>
        </p:nvGrpSpPr>
        <p:grpSpPr>
          <a:xfrm>
            <a:off x="152401" y="2209801"/>
            <a:ext cx="9448799" cy="2501384"/>
            <a:chOff x="3277" y="1465776"/>
            <a:chExt cx="8710407" cy="2027795"/>
          </a:xfrm>
        </p:grpSpPr>
        <p:sp>
          <p:nvSpPr>
            <p:cNvPr id="102" name="Shape 102"/>
            <p:cNvSpPr/>
            <p:nvPr/>
          </p:nvSpPr>
          <p:spPr>
            <a:xfrm>
              <a:off x="3277" y="1465776"/>
              <a:ext cx="1970679" cy="759604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 txBox="1"/>
            <p:nvPr/>
          </p:nvSpPr>
          <p:spPr>
            <a:xfrm>
              <a:off x="3277" y="1465776"/>
              <a:ext cx="1970679" cy="759604"/>
            </a:xfrm>
            <a:prstGeom prst="rect">
              <a:avLst/>
            </a:prstGeom>
            <a:solidFill>
              <a:srgbClr val="5E4199"/>
            </a:solidFill>
            <a:ln>
              <a:solidFill>
                <a:schemeClr val="lt1"/>
              </a:solidFill>
            </a:ln>
          </p:spPr>
          <p:txBody>
            <a:bodyPr lIns="149350" tIns="85325" rIns="149350" bIns="85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35"/>
                </a:spcAft>
                <a:buSzPct val="25000"/>
                <a:buNone/>
              </a:pPr>
              <a:r>
                <a:rPr lang="en-IN" sz="2100" b="0" i="0" u="none" strike="noStrike" cap="none" baseline="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Mobilization</a:t>
              </a:r>
            </a:p>
          </p:txBody>
        </p:sp>
        <p:sp>
          <p:nvSpPr>
            <p:cNvPr id="104" name="Shape 104"/>
            <p:cNvSpPr/>
            <p:nvPr/>
          </p:nvSpPr>
          <p:spPr>
            <a:xfrm>
              <a:off x="3277" y="2225382"/>
              <a:ext cx="1970679" cy="1268189"/>
            </a:xfrm>
            <a:prstGeom prst="rect">
              <a:avLst/>
            </a:prstGeom>
            <a:solidFill>
              <a:srgbClr val="FBE4D5">
                <a:alpha val="89803"/>
              </a:srgbClr>
            </a:solidFill>
            <a:ln w="25400" cap="flat">
              <a:solidFill>
                <a:srgbClr val="FBE4D5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 txBox="1"/>
            <p:nvPr/>
          </p:nvSpPr>
          <p:spPr>
            <a:xfrm>
              <a:off x="3277" y="2225382"/>
              <a:ext cx="1970679" cy="1268189"/>
            </a:xfrm>
            <a:prstGeom prst="rect">
              <a:avLst/>
            </a:prstGeom>
            <a:solidFill>
              <a:srgbClr val="C1BEF8"/>
            </a:solidFill>
            <a:ln>
              <a:noFill/>
            </a:ln>
          </p:spPr>
          <p:txBody>
            <a:bodyPr lIns="112000" tIns="112000" rIns="149350" bIns="168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Planning</a:t>
              </a: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15"/>
                </a:spcBef>
                <a:spcAft>
                  <a:spcPts val="315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Execution</a:t>
              </a:r>
            </a:p>
          </p:txBody>
        </p:sp>
        <p:sp>
          <p:nvSpPr>
            <p:cNvPr id="106" name="Shape 106"/>
            <p:cNvSpPr/>
            <p:nvPr/>
          </p:nvSpPr>
          <p:spPr>
            <a:xfrm>
              <a:off x="2249852" y="1465776"/>
              <a:ext cx="1970679" cy="759604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2249852" y="1465776"/>
              <a:ext cx="1970679" cy="759604"/>
            </a:xfrm>
            <a:prstGeom prst="rect">
              <a:avLst/>
            </a:prstGeom>
            <a:solidFill>
              <a:srgbClr val="5E4199"/>
            </a:solidFill>
            <a:ln>
              <a:noFill/>
            </a:ln>
          </p:spPr>
          <p:txBody>
            <a:bodyPr lIns="149350" tIns="85325" rIns="149350" bIns="85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35"/>
                </a:spcAft>
                <a:buSzPct val="25000"/>
                <a:buNone/>
              </a:pPr>
              <a:r>
                <a:rPr lang="en-IN" sz="2100" b="0" i="0" u="none" strike="noStrike" cap="none" baseline="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GP Saturation Model </a:t>
              </a:r>
            </a:p>
          </p:txBody>
        </p:sp>
        <p:sp>
          <p:nvSpPr>
            <p:cNvPr id="108" name="Shape 108"/>
            <p:cNvSpPr/>
            <p:nvPr/>
          </p:nvSpPr>
          <p:spPr>
            <a:xfrm>
              <a:off x="2249852" y="2225382"/>
              <a:ext cx="1970679" cy="1268189"/>
            </a:xfrm>
            <a:prstGeom prst="rect">
              <a:avLst/>
            </a:prstGeom>
            <a:solidFill>
              <a:srgbClr val="FBE4D5">
                <a:alpha val="89803"/>
              </a:srgbClr>
            </a:solidFill>
            <a:ln w="25400" cap="flat">
              <a:solidFill>
                <a:srgbClr val="FBE4D5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2249852" y="2225382"/>
              <a:ext cx="1970679" cy="1268189"/>
            </a:xfrm>
            <a:prstGeom prst="rect">
              <a:avLst/>
            </a:prstGeom>
            <a:solidFill>
              <a:srgbClr val="C1BEF8"/>
            </a:solidFill>
            <a:ln>
              <a:noFill/>
            </a:ln>
          </p:spPr>
          <p:txBody>
            <a:bodyPr lIns="112000" tIns="112000" rIns="149350" bIns="168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315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Based on SECC data</a:t>
              </a:r>
            </a:p>
          </p:txBody>
        </p:sp>
        <p:sp>
          <p:nvSpPr>
            <p:cNvPr id="110" name="Shape 110"/>
            <p:cNvSpPr/>
            <p:nvPr/>
          </p:nvSpPr>
          <p:spPr>
            <a:xfrm>
              <a:off x="4496428" y="1465776"/>
              <a:ext cx="1970679" cy="759604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4496428" y="1465776"/>
              <a:ext cx="1970679" cy="759604"/>
            </a:xfrm>
            <a:prstGeom prst="rect">
              <a:avLst/>
            </a:prstGeom>
            <a:solidFill>
              <a:srgbClr val="5E4199"/>
            </a:solidFill>
            <a:ln>
              <a:noFill/>
            </a:ln>
          </p:spPr>
          <p:txBody>
            <a:bodyPr lIns="149350" tIns="85325" rIns="149350" bIns="85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35"/>
                </a:spcAft>
                <a:buSzPct val="25000"/>
                <a:buNone/>
              </a:pPr>
              <a:r>
                <a:rPr lang="en-IN" sz="2100" b="0" i="0" u="none" strike="noStrike" cap="none" baseline="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Screening &amp; Selection</a:t>
              </a:r>
            </a:p>
          </p:txBody>
        </p:sp>
        <p:sp>
          <p:nvSpPr>
            <p:cNvPr id="112" name="Shape 112"/>
            <p:cNvSpPr/>
            <p:nvPr/>
          </p:nvSpPr>
          <p:spPr>
            <a:xfrm>
              <a:off x="4496428" y="2225382"/>
              <a:ext cx="1970679" cy="1268189"/>
            </a:xfrm>
            <a:prstGeom prst="rect">
              <a:avLst/>
            </a:prstGeom>
            <a:solidFill>
              <a:srgbClr val="FBE4D5">
                <a:alpha val="89803"/>
              </a:srgbClr>
            </a:solidFill>
            <a:ln w="25400" cap="flat">
              <a:solidFill>
                <a:srgbClr val="FBE4D5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4496428" y="2225382"/>
              <a:ext cx="1970679" cy="1268189"/>
            </a:xfrm>
            <a:prstGeom prst="rect">
              <a:avLst/>
            </a:prstGeom>
            <a:solidFill>
              <a:srgbClr val="C1BEF8"/>
            </a:solidFill>
            <a:ln>
              <a:noFill/>
            </a:ln>
          </p:spPr>
          <p:txBody>
            <a:bodyPr lIns="112000" tIns="112000" rIns="149350" bIns="168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Aptitude test</a:t>
              </a: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Counselling</a:t>
              </a: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15"/>
                </a:spcBef>
                <a:spcAft>
                  <a:spcPts val="315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Selection</a:t>
              </a:r>
            </a:p>
          </p:txBody>
        </p:sp>
        <p:sp>
          <p:nvSpPr>
            <p:cNvPr id="114" name="Shape 114"/>
            <p:cNvSpPr/>
            <p:nvPr/>
          </p:nvSpPr>
          <p:spPr>
            <a:xfrm>
              <a:off x="6743004" y="1465776"/>
              <a:ext cx="1970679" cy="759604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6743004" y="1465776"/>
              <a:ext cx="1970679" cy="759604"/>
            </a:xfrm>
            <a:prstGeom prst="rect">
              <a:avLst/>
            </a:prstGeom>
            <a:solidFill>
              <a:srgbClr val="5E4199"/>
            </a:solidFill>
            <a:ln>
              <a:noFill/>
            </a:ln>
          </p:spPr>
          <p:txBody>
            <a:bodyPr lIns="149350" tIns="85325" rIns="149350" bIns="85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35"/>
                </a:spcAft>
                <a:buSzPct val="25000"/>
                <a:buNone/>
              </a:pPr>
              <a:r>
                <a:rPr lang="en-IN" sz="2100" b="0" i="0" u="none" strike="noStrike" cap="none" baseline="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Freezing of the batch</a:t>
              </a:r>
            </a:p>
          </p:txBody>
        </p:sp>
        <p:sp>
          <p:nvSpPr>
            <p:cNvPr id="116" name="Shape 116"/>
            <p:cNvSpPr/>
            <p:nvPr/>
          </p:nvSpPr>
          <p:spPr>
            <a:xfrm>
              <a:off x="6743004" y="2225382"/>
              <a:ext cx="1970679" cy="1268189"/>
            </a:xfrm>
            <a:prstGeom prst="rect">
              <a:avLst/>
            </a:prstGeom>
            <a:solidFill>
              <a:srgbClr val="FBE4D5">
                <a:alpha val="89803"/>
              </a:srgbClr>
            </a:solidFill>
            <a:ln w="25400" cap="flat">
              <a:solidFill>
                <a:srgbClr val="FBE4D5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6743004" y="2225382"/>
              <a:ext cx="1970679" cy="1268189"/>
            </a:xfrm>
            <a:prstGeom prst="rect">
              <a:avLst/>
            </a:prstGeom>
            <a:solidFill>
              <a:srgbClr val="C1BEF8"/>
            </a:solidFill>
            <a:ln>
              <a:noFill/>
            </a:ln>
          </p:spPr>
          <p:txBody>
            <a:bodyPr lIns="112000" tIns="112000" rIns="149350" bIns="168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Prerequisites</a:t>
              </a: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15"/>
                </a:spcBef>
                <a:spcAft>
                  <a:spcPts val="315"/>
                </a:spcAft>
                <a:buClr>
                  <a:schemeClr val="dk1"/>
                </a:buClr>
                <a:buSzPct val="100000"/>
                <a:buFont typeface="Calibri"/>
                <a:buChar char="•"/>
              </a:pPr>
              <a:r>
                <a:rPr lang="en-IN" sz="21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Resources</a:t>
              </a:r>
            </a:p>
          </p:txBody>
        </p:sp>
      </p:grpSp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8902893" cy="990600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buClr>
                <a:srgbClr val="D3913D"/>
              </a:buClr>
              <a:buSzPct val="25000"/>
              <a:buFont typeface="Questrial"/>
              <a:buNone/>
            </a:pPr>
            <a:r>
              <a:rPr lang="en-IN" sz="4400" b="0" i="0" u="none" strike="noStrike" cap="none" baseline="0" dirty="0">
                <a:latin typeface="+mn-lt"/>
                <a:ea typeface="Questrial"/>
                <a:cs typeface="Questrial"/>
                <a:sym typeface="Questrial"/>
              </a:rPr>
              <a:t>Outline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0" y="0"/>
            <a:ext cx="8839201" cy="1189262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3913D"/>
              </a:buClr>
              <a:buSzPct val="25000"/>
              <a:buFont typeface="Questrial"/>
              <a:buNone/>
            </a:pPr>
            <a:r>
              <a:rPr lang="en-IN" sz="3600" b="0" i="0" u="none" strike="noStrike" cap="none" baseline="0" dirty="0">
                <a:latin typeface="+mn-lt"/>
                <a:ea typeface="Questrial"/>
                <a:cs typeface="Questrial"/>
                <a:sym typeface="Questrial"/>
              </a:rPr>
              <a:t>Mobilisation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idx="1"/>
          </p:nvPr>
        </p:nvSpPr>
        <p:spPr>
          <a:xfrm>
            <a:off x="495300" y="1395046"/>
            <a:ext cx="8089900" cy="50787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762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76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5" name="Shape 125"/>
          <p:cNvGraphicFramePr/>
          <p:nvPr>
            <p:extLst>
              <p:ext uri="{D42A27DB-BD31-4B8C-83A1-F6EECF244321}">
                <p14:modId xmlns:p14="http://schemas.microsoft.com/office/powerpoint/2010/main" val="2770433754"/>
              </p:ext>
            </p:extLst>
          </p:nvPr>
        </p:nvGraphicFramePr>
        <p:xfrm>
          <a:off x="495300" y="1566740"/>
          <a:ext cx="8716951" cy="497093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038025"/>
                <a:gridCol w="6678926"/>
              </a:tblGrid>
              <a:tr h="3649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Item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Description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10055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Purpose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To develop a mobilization in proposed area. The plan includes areas to be covered and schedule for coverage  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7798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Reference to guidelines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Para 3.2.2.1.1, page 26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7037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Prerequisite/s                 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Uploading of sanction order on the designated website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7798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Time for completion                  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Continuous work but to be initiated not later than I</a:t>
                      </a:r>
                      <a:r>
                        <a:rPr lang="en-IN" sz="1800" u="none" strike="noStrike" cap="none" baseline="-25000" dirty="0">
                          <a:sym typeface="Arial"/>
                        </a:rPr>
                        <a:t>4</a:t>
                      </a:r>
                      <a:r>
                        <a:rPr lang="en-IN" sz="1800" u="none" strike="noStrike" cap="none" baseline="0" dirty="0">
                          <a:sym typeface="Arial"/>
                        </a:rPr>
                        <a:t> +5 (issue of Project commencement order)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10055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Resource/s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As per SF 6.1A</a:t>
                      </a:r>
                      <a:r>
                        <a:rPr lang="en-IN" sz="1800" u="sng" strike="noStrike" cap="none" baseline="0" dirty="0">
                          <a:sym typeface="Arial"/>
                          <a:hlinkClick r:id="rId3"/>
                        </a:rPr>
                        <a:t>:</a:t>
                      </a:r>
                      <a:r>
                        <a:rPr lang="en-IN" sz="1800" u="none" strike="noStrike" cap="none" baseline="0" dirty="0">
                          <a:sym typeface="Arial"/>
                        </a:rPr>
                        <a:t> Letter to SRLM seeking information on mobilization plan and 6.1B</a:t>
                      </a:r>
                      <a:r>
                        <a:rPr lang="en-IN" sz="1800" u="sng" strike="noStrike" cap="none" baseline="0" dirty="0">
                          <a:sym typeface="Arial"/>
                          <a:hlinkClick r:id="rId4"/>
                        </a:rPr>
                        <a:t>:</a:t>
                      </a:r>
                      <a:r>
                        <a:rPr lang="en-IN" sz="1800" u="none" strike="noStrike" cap="none" baseline="0" dirty="0">
                          <a:sym typeface="Arial"/>
                        </a:rPr>
                        <a:t> Letter from SRLM regarding mobilization plan 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3649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Process owner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PIA OP team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1" y="18275"/>
            <a:ext cx="9248929" cy="9860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rgbClr val="CC8B3B"/>
              </a:buClr>
              <a:buSzPct val="25000"/>
              <a:buFont typeface="Questrial"/>
              <a:buNone/>
            </a:pPr>
            <a:r>
              <a:rPr lang="en-IN" sz="4000" b="0" i="0" u="none" strike="noStrike" cap="none" baseline="0" dirty="0">
                <a:solidFill>
                  <a:srgbClr val="CC8B3B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IN" sz="3600" b="0" i="0" u="none" strike="noStrike" cap="none" baseline="0" dirty="0" smtClean="0">
                <a:latin typeface="+mn-lt"/>
                <a:ea typeface="Questrial"/>
                <a:cs typeface="Questrial"/>
                <a:sym typeface="Questrial"/>
              </a:rPr>
              <a:t>Execution </a:t>
            </a:r>
            <a:r>
              <a:rPr lang="en-IN" sz="3600" b="0" i="0" u="none" strike="noStrike" cap="none" baseline="0" dirty="0">
                <a:latin typeface="+mn-lt"/>
                <a:ea typeface="Questrial"/>
                <a:cs typeface="Questrial"/>
                <a:sym typeface="Questrial"/>
              </a:rPr>
              <a:t>of the task - Mobilisation</a:t>
            </a:r>
          </a:p>
        </p:txBody>
      </p:sp>
      <p:graphicFrame>
        <p:nvGraphicFramePr>
          <p:cNvPr id="131" name="Shape 131"/>
          <p:cNvGraphicFramePr/>
          <p:nvPr>
            <p:extLst>
              <p:ext uri="{D42A27DB-BD31-4B8C-83A1-F6EECF244321}">
                <p14:modId xmlns:p14="http://schemas.microsoft.com/office/powerpoint/2010/main" val="908044777"/>
              </p:ext>
            </p:extLst>
          </p:nvPr>
        </p:nvGraphicFramePr>
        <p:xfrm>
          <a:off x="685800" y="1828800"/>
          <a:ext cx="8742475" cy="450170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673300"/>
                <a:gridCol w="7069175"/>
              </a:tblGrid>
              <a:tr h="64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Item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Description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4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Purpose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To identify/mobilize the Candidates from identified area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4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Reference to guidelines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Para: 3.2.2.1.1, page 26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4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Prerequisite/s                 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Release of 1</a:t>
                      </a:r>
                      <a:r>
                        <a:rPr lang="en-IN" sz="1800" u="none" strike="noStrike" cap="none" baseline="30000" dirty="0">
                          <a:sym typeface="Arial"/>
                        </a:rPr>
                        <a:t>st</a:t>
                      </a:r>
                      <a:r>
                        <a:rPr lang="en-IN" sz="1800" u="none" strike="noStrike" cap="none" baseline="0" dirty="0">
                          <a:sym typeface="Arial"/>
                        </a:rPr>
                        <a:t> instalment as well as approval of mobilization plan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4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Time for completion                  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Continuous process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4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Resource/s 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As per 6.1C</a:t>
                      </a:r>
                      <a:r>
                        <a:rPr lang="en-IN" sz="1800" u="sng" strike="noStrike" cap="none" baseline="0" dirty="0">
                          <a:sym typeface="Arial"/>
                          <a:hlinkClick r:id="rId3"/>
                        </a:rPr>
                        <a:t>:</a:t>
                      </a:r>
                      <a:r>
                        <a:rPr lang="en-IN" sz="1800" u="none" strike="noStrike" cap="none" baseline="0" dirty="0">
                          <a:sym typeface="Arial"/>
                        </a:rPr>
                        <a:t> On field registration of candidates 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4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Process owner</a:t>
                      </a:r>
                      <a:endParaRPr lang="en-IN" sz="18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1800" u="none" strike="noStrike" cap="none" baseline="0" dirty="0">
                          <a:sym typeface="Arial"/>
                        </a:rPr>
                        <a:t>PIA OP team</a:t>
                      </a:r>
                      <a:endParaRPr lang="en-IN" sz="18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" y="2"/>
            <a:ext cx="9278911" cy="1034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CC8B3B"/>
              </a:buClr>
              <a:buSzPct val="25000"/>
              <a:buFont typeface="Questrial"/>
              <a:buNone/>
            </a:pPr>
            <a:r>
              <a:rPr lang="en-IN" sz="3600" b="0" i="0" u="none" strike="noStrike" cap="none" baseline="0" dirty="0">
                <a:latin typeface="+mn-lt"/>
                <a:ea typeface="Questrial"/>
                <a:cs typeface="Questrial"/>
                <a:sym typeface="Questrial"/>
              </a:rPr>
              <a:t>GP Saturation Model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idx="1"/>
          </p:nvPr>
        </p:nvSpPr>
        <p:spPr>
          <a:xfrm>
            <a:off x="561949" y="1524000"/>
            <a:ext cx="8716963" cy="495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Aajeevika Skills guidelines, vide section 3.2.2.2.1.1, mandates that GP saturation approach should be followed to mobilize the candidates. The operationalization of GP saturation approach is as follows: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PIA should collect the Socio Economic and Caste Census (SECC) list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PIA should extensively canvass in the village using Information, Education and Communication (IEC) tools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Candidates contacted from the SECC list should have the following details: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97368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 no.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97368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 of the candidate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97368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97368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Gender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97368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Candidates who are not in the SECC list should also be included without tracking the TIN no.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" y="0"/>
            <a:ext cx="9218949" cy="9593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rgbClr val="CC8B3B"/>
              </a:buClr>
              <a:buSzPct val="25000"/>
              <a:buFont typeface="Questrial"/>
              <a:buNone/>
            </a:pPr>
            <a:r>
              <a:rPr lang="en-IN" sz="3600" b="0" i="0" u="none" strike="noStrike" cap="none" baseline="0" dirty="0" smtClean="0">
                <a:latin typeface="+mn-lt"/>
                <a:ea typeface="Questrial"/>
                <a:cs typeface="Questrial"/>
                <a:sym typeface="Questrial"/>
              </a:rPr>
              <a:t>Screening </a:t>
            </a:r>
            <a:r>
              <a:rPr lang="en-IN" sz="3600" b="0" i="0" u="none" strike="noStrike" cap="none" baseline="0" dirty="0">
                <a:latin typeface="+mn-lt"/>
                <a:ea typeface="Questrial"/>
                <a:cs typeface="Questrial"/>
                <a:sym typeface="Questrial"/>
              </a:rPr>
              <a:t>and Selection of the trainees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idx="1"/>
          </p:nvPr>
        </p:nvSpPr>
        <p:spPr>
          <a:xfrm>
            <a:off x="508001" y="1066801"/>
            <a:ext cx="8716963" cy="487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Aptitude test – Overview</a:t>
            </a:r>
          </a:p>
          <a:p>
            <a:pPr marL="228600" marR="0" lvl="0" indent="-76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4" name="Shape 144"/>
          <p:cNvGraphicFramePr/>
          <p:nvPr>
            <p:extLst>
              <p:ext uri="{D42A27DB-BD31-4B8C-83A1-F6EECF244321}">
                <p14:modId xmlns:p14="http://schemas.microsoft.com/office/powerpoint/2010/main" val="1781607670"/>
              </p:ext>
            </p:extLst>
          </p:nvPr>
        </p:nvGraphicFramePr>
        <p:xfrm>
          <a:off x="538481" y="1850551"/>
          <a:ext cx="8716951" cy="409305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038025"/>
                <a:gridCol w="6678926"/>
              </a:tblGrid>
              <a:tr h="63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Item </a:t>
                      </a:r>
                      <a:endParaRPr lang="en-IN" sz="20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Description</a:t>
                      </a:r>
                      <a:endParaRPr lang="en-IN" sz="20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3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Purpose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For allotting appropriate trades to candidates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3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Reference to guidelines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Para 3.2.2.1.3, page 27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3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Prerequisite/s                    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On completion of mobilization/identification of candidates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3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Time for completion                   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>
                          <a:sym typeface="Arial"/>
                        </a:rPr>
                        <a:t>Within 7 working days of on field registration of candidates   </a:t>
                      </a:r>
                      <a:endParaRPr lang="en-IN" sz="2000" u="none" strike="noStrike" cap="none" baseline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3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Resource/s 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SF  6.2A1</a:t>
                      </a:r>
                      <a:r>
                        <a:rPr lang="en-IN" sz="2000" u="sng" strike="noStrike" cap="none" baseline="0" dirty="0">
                          <a:sym typeface="Arial"/>
                          <a:hlinkClick r:id="rId3"/>
                        </a:rPr>
                        <a:t>:</a:t>
                      </a:r>
                      <a:r>
                        <a:rPr lang="en-IN" sz="2000" u="none" strike="noStrike" cap="none" baseline="0" dirty="0">
                          <a:sym typeface="Arial"/>
                        </a:rPr>
                        <a:t> Overview of aptitude test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Process owner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PIA OP team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1" y="0"/>
            <a:ext cx="9218951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CC8B3B"/>
              </a:buClr>
              <a:buSzPct val="25000"/>
              <a:buFont typeface="Questrial"/>
              <a:buNone/>
            </a:pPr>
            <a:r>
              <a:rPr lang="en-IN" sz="4000" b="0" i="0" u="none" strike="noStrike" cap="none" baseline="0" dirty="0">
                <a:solidFill>
                  <a:srgbClr val="CC8B3B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IN" dirty="0">
                <a:latin typeface="+mn-lt"/>
                <a:ea typeface="Questrial"/>
                <a:cs typeface="Questrial"/>
                <a:sym typeface="Questrial"/>
              </a:rPr>
              <a:t>Screening and Selection of the trainees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idx="1"/>
          </p:nvPr>
        </p:nvSpPr>
        <p:spPr>
          <a:xfrm>
            <a:off x="495300" y="1031630"/>
            <a:ext cx="8089900" cy="52135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Counselling – Overview</a:t>
            </a:r>
          </a:p>
          <a:p>
            <a:pPr marL="228600" marR="0" lvl="0" indent="-76200" algn="l" rtl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1" name="Shape 151"/>
          <p:cNvGraphicFramePr/>
          <p:nvPr>
            <p:extLst>
              <p:ext uri="{D42A27DB-BD31-4B8C-83A1-F6EECF244321}">
                <p14:modId xmlns:p14="http://schemas.microsoft.com/office/powerpoint/2010/main" val="878655142"/>
              </p:ext>
            </p:extLst>
          </p:nvPr>
        </p:nvGraphicFramePr>
        <p:xfrm>
          <a:off x="501977" y="1609856"/>
          <a:ext cx="8716975" cy="4654125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33425"/>
                <a:gridCol w="6783550"/>
              </a:tblGrid>
              <a:tr h="66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Item </a:t>
                      </a:r>
                      <a:endParaRPr lang="en-IN" sz="20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Description</a:t>
                      </a:r>
                      <a:endParaRPr lang="en-IN" sz="20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6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Purpose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For individual growth/career prospects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6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Reference to guidelines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>
                          <a:sym typeface="Arial"/>
                        </a:rPr>
                        <a:t>Para 3.2.2.1.2, page 27</a:t>
                      </a:r>
                      <a:endParaRPr lang="en-IN" sz="2000" u="none" strike="noStrike" cap="none" baseline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6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Prerequisite/s              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After completion of aptitude test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6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Time for completion                  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Continuous process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  <a:tr h="66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Resources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SF 6.2A2</a:t>
                      </a:r>
                      <a:r>
                        <a:rPr lang="en-IN" sz="2000" u="sng" strike="noStrike" cap="none" baseline="0" dirty="0">
                          <a:sym typeface="Arial"/>
                          <a:hlinkClick r:id="rId3"/>
                        </a:rPr>
                        <a:t>:</a:t>
                      </a:r>
                      <a:r>
                        <a:rPr lang="en-IN" sz="2000" u="none" strike="noStrike" cap="none" baseline="0" dirty="0">
                          <a:sym typeface="Arial"/>
                        </a:rPr>
                        <a:t> Content for counselling for each trade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6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Process owner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PIA OP team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1" y="0"/>
            <a:ext cx="923394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Clr>
                <a:srgbClr val="CC8B3B"/>
              </a:buClr>
              <a:buSzPct val="25000"/>
            </a:pPr>
            <a:r>
              <a:rPr lang="en-IN" sz="4000" b="0" i="0" u="none" strike="noStrike" cap="none" baseline="0" dirty="0">
                <a:solidFill>
                  <a:srgbClr val="CC8B3B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IN" dirty="0">
                <a:latin typeface="+mn-lt"/>
                <a:ea typeface="Questrial"/>
                <a:cs typeface="Questrial"/>
                <a:sym typeface="Questrial"/>
              </a:rPr>
              <a:t>Screening and Selection of the trainees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idx="1"/>
          </p:nvPr>
        </p:nvSpPr>
        <p:spPr>
          <a:xfrm>
            <a:off x="495300" y="1008187"/>
            <a:ext cx="8089900" cy="52370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IN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Selection of the trainees – Overview</a:t>
            </a:r>
          </a:p>
          <a:p>
            <a:pPr marL="0" marR="0" lvl="0" indent="0" algn="l" rtl="0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9" name="Shape 159"/>
          <p:cNvGraphicFramePr/>
          <p:nvPr>
            <p:extLst>
              <p:ext uri="{D42A27DB-BD31-4B8C-83A1-F6EECF244321}">
                <p14:modId xmlns:p14="http://schemas.microsoft.com/office/powerpoint/2010/main" val="650124806"/>
              </p:ext>
            </p:extLst>
          </p:nvPr>
        </p:nvGraphicFramePr>
        <p:xfrm>
          <a:off x="516990" y="1752600"/>
          <a:ext cx="8716951" cy="459376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038025"/>
                <a:gridCol w="6678926"/>
              </a:tblGrid>
              <a:tr h="6510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Item </a:t>
                      </a:r>
                      <a:endParaRPr lang="en-IN" sz="20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Description</a:t>
                      </a:r>
                      <a:endParaRPr lang="en-IN" sz="2000" b="1" u="none" strike="noStrike" cap="none" baseline="0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10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Purpose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To start the training and freeze the batch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601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Reference to guidelines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Para 3.2.2.1.3, page 27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601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Prerequisite                     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On completion of mobilization, aptitude test and counselling  of candidates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601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Time for completion                   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Continuous process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601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Resources 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BEF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SF 6.2A2</a:t>
                      </a:r>
                      <a:r>
                        <a:rPr lang="en-IN" sz="2000" u="sng" strike="noStrike" cap="none" baseline="0" dirty="0">
                          <a:sym typeface="Arial"/>
                          <a:hlinkClick r:id="rId3"/>
                        </a:rPr>
                        <a:t>:</a:t>
                      </a:r>
                      <a:r>
                        <a:rPr lang="en-IN" sz="2000" u="none" strike="noStrike" cap="none" baseline="0" dirty="0">
                          <a:sym typeface="Arial"/>
                        </a:rPr>
                        <a:t> Contents of Counselling for each trade and SF 6.2A3 </a:t>
                      </a:r>
                      <a:r>
                        <a:rPr lang="en-IN" sz="2000" u="none" strike="noStrike" cap="none" baseline="0" dirty="0" smtClean="0">
                          <a:sym typeface="Arial"/>
                        </a:rPr>
                        <a:t>Candidate </a:t>
                      </a:r>
                      <a:r>
                        <a:rPr lang="en-IN" sz="2000" u="none" strike="noStrike" cap="none" baseline="0" dirty="0">
                          <a:sym typeface="Arial"/>
                        </a:rPr>
                        <a:t>application form 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BEF8">
                        <a:alpha val="20000"/>
                      </a:srgbClr>
                    </a:solidFill>
                  </a:tcPr>
                </a:tc>
              </a:tr>
              <a:tr h="6510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Process owner</a:t>
                      </a:r>
                      <a:endParaRPr lang="en-IN" sz="2000" b="1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IN" sz="2000" u="none" strike="noStrike" cap="none" baseline="0" dirty="0">
                          <a:sym typeface="Arial"/>
                        </a:rPr>
                        <a:t>PIA OP team</a:t>
                      </a:r>
                      <a:endParaRPr lang="en-IN" sz="2000" u="none" strike="noStrike" cap="none" baseline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DDUGKY Presentation template minimized (1)</Template>
  <TotalTime>97</TotalTime>
  <Words>611</Words>
  <Application>Microsoft Office PowerPoint</Application>
  <PresentationFormat>A4 Paper (210x297 mm)</PresentationFormat>
  <Paragraphs>144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Questrial</vt:lpstr>
      <vt:lpstr>Custom Design</vt:lpstr>
      <vt:lpstr>1_Custom Design</vt:lpstr>
      <vt:lpstr>Chapter - 6   Training Initiation</vt:lpstr>
      <vt:lpstr>PowerPoint Presentation</vt:lpstr>
      <vt:lpstr>Outline</vt:lpstr>
      <vt:lpstr>Mobilisation</vt:lpstr>
      <vt:lpstr> Execution of the task - Mobilisation</vt:lpstr>
      <vt:lpstr>GP Saturation Model</vt:lpstr>
      <vt:lpstr>Screening and Selection of the trainees</vt:lpstr>
      <vt:lpstr> Screening and Selection of the trainees</vt:lpstr>
      <vt:lpstr> Screening and Selection of the trainees</vt:lpstr>
      <vt:lpstr>Freezing of the batch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Operating Procedures Chapter - VI</dc:title>
  <dc:creator>sgsy</dc:creator>
  <cp:lastModifiedBy>RAVI KUMAR GANESAN</cp:lastModifiedBy>
  <cp:revision>17</cp:revision>
  <dcterms:modified xsi:type="dcterms:W3CDTF">2014-12-06T06:10:54Z</dcterms:modified>
</cp:coreProperties>
</file>