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5" r:id="rId3"/>
    <p:sldId id="257" r:id="rId4"/>
    <p:sldId id="259" r:id="rId5"/>
    <p:sldId id="265" r:id="rId6"/>
    <p:sldId id="262" r:id="rId7"/>
    <p:sldId id="267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4" r:id="rId16"/>
    <p:sldId id="281" r:id="rId17"/>
    <p:sldId id="282" r:id="rId18"/>
    <p:sldId id="272" r:id="rId19"/>
    <p:sldId id="286" r:id="rId20"/>
    <p:sldId id="283" r:id="rId21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9F9"/>
    <a:srgbClr val="583A84"/>
    <a:srgbClr val="B2B3B3"/>
    <a:srgbClr val="898989"/>
    <a:srgbClr val="D9DADA"/>
    <a:srgbClr val="000099"/>
    <a:srgbClr val="FFCC28"/>
    <a:srgbClr val="D3913D"/>
    <a:srgbClr val="CC8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56" y="78"/>
      </p:cViewPr>
      <p:guideLst>
        <p:guide orient="horz" pos="2160"/>
        <p:guide pos="29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F7AD07-79BC-479A-8934-11102E08763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2A4D4A-D629-45FE-AB57-D14C58C5151F}">
      <dgm:prSet phldrT="[Text]" custT="1"/>
      <dgm:spPr>
        <a:solidFill>
          <a:srgbClr val="583A84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500" b="1" dirty="0" smtClean="0">
              <a:solidFill>
                <a:schemeClr val="bg1"/>
              </a:solidFill>
              <a:latin typeface="+mn-lt"/>
              <a:cs typeface="Times" pitchFamily="18" charset="0"/>
            </a:rPr>
            <a:t>Outline of the Manual of SOP	</a:t>
          </a:r>
          <a:endParaRPr lang="en-US" sz="1500" dirty="0">
            <a:solidFill>
              <a:schemeClr val="bg1"/>
            </a:solidFill>
            <a:latin typeface="+mn-lt"/>
          </a:endParaRPr>
        </a:p>
      </dgm:t>
    </dgm:pt>
    <dgm:pt modelId="{3D87B2EE-9568-43C6-B4D0-07F456B8A92C}" type="parTrans" cxnId="{105F4501-775B-48E3-AD45-02F0F3CE4980}">
      <dgm:prSet/>
      <dgm:spPr/>
      <dgm:t>
        <a:bodyPr/>
        <a:lstStyle/>
        <a:p>
          <a:endParaRPr lang="en-US"/>
        </a:p>
      </dgm:t>
    </dgm:pt>
    <dgm:pt modelId="{4E63D06F-6A68-4D32-B17D-B43B149744C0}" type="sibTrans" cxnId="{105F4501-775B-48E3-AD45-02F0F3CE4980}">
      <dgm:prSet/>
      <dgm:spPr/>
      <dgm:t>
        <a:bodyPr/>
        <a:lstStyle/>
        <a:p>
          <a:endParaRPr lang="en-US"/>
        </a:p>
      </dgm:t>
    </dgm:pt>
    <dgm:pt modelId="{8505D6E0-299E-4206-BBAD-5DBE57EA2032}">
      <dgm:prSet phldrT="[Text]" custT="1"/>
      <dgm:spPr>
        <a:solidFill>
          <a:srgbClr val="CBC9F9">
            <a:alpha val="89804"/>
          </a:srgbClr>
        </a:solidFill>
      </dgm:spPr>
      <dgm:t>
        <a:bodyPr/>
        <a:lstStyle/>
        <a:p>
          <a:r>
            <a:rPr lang="en-IN" altLang="en-US" sz="1500" dirty="0" smtClean="0">
              <a:latin typeface="+mn-lt"/>
              <a:cs typeface="Times" pitchFamily="18" charset="0"/>
            </a:rPr>
            <a:t>Navigation of the Document </a:t>
          </a:r>
          <a:endParaRPr lang="en-US" sz="1500" dirty="0">
            <a:latin typeface="+mn-lt"/>
          </a:endParaRPr>
        </a:p>
      </dgm:t>
    </dgm:pt>
    <dgm:pt modelId="{A943B2CA-DB64-4C49-9805-619B92034E93}" type="parTrans" cxnId="{F945747F-9915-429A-9E80-190D1EAECD77}">
      <dgm:prSet/>
      <dgm:spPr/>
      <dgm:t>
        <a:bodyPr/>
        <a:lstStyle/>
        <a:p>
          <a:endParaRPr lang="en-US"/>
        </a:p>
      </dgm:t>
    </dgm:pt>
    <dgm:pt modelId="{DE153002-1DDA-437F-B222-C5836EDDD5F8}" type="sibTrans" cxnId="{F945747F-9915-429A-9E80-190D1EAECD77}">
      <dgm:prSet/>
      <dgm:spPr/>
      <dgm:t>
        <a:bodyPr/>
        <a:lstStyle/>
        <a:p>
          <a:endParaRPr lang="en-US"/>
        </a:p>
      </dgm:t>
    </dgm:pt>
    <dgm:pt modelId="{E4000336-5FDD-4376-AD62-605633B5A070}">
      <dgm:prSet phldrT="[Text]" custT="1"/>
      <dgm:spPr>
        <a:solidFill>
          <a:srgbClr val="583A84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500" b="1" dirty="0" smtClean="0">
              <a:solidFill>
                <a:schemeClr val="bg1"/>
              </a:solidFill>
              <a:latin typeface="+mn-lt"/>
              <a:cs typeface="Times" pitchFamily="18" charset="0"/>
            </a:rPr>
            <a:t>Applicability &amp; Changes in Guidelines and SOP </a:t>
          </a:r>
          <a:endParaRPr lang="en-US" sz="1500" b="1" dirty="0">
            <a:solidFill>
              <a:schemeClr val="bg1"/>
            </a:solidFill>
            <a:latin typeface="+mn-lt"/>
            <a:cs typeface="Times" pitchFamily="18" charset="0"/>
          </a:endParaRPr>
        </a:p>
      </dgm:t>
    </dgm:pt>
    <dgm:pt modelId="{E70F58B8-A051-4179-82DD-F91307170832}" type="parTrans" cxnId="{1463D429-E86A-47EA-8B63-408C5E66ED80}">
      <dgm:prSet/>
      <dgm:spPr/>
      <dgm:t>
        <a:bodyPr/>
        <a:lstStyle/>
        <a:p>
          <a:endParaRPr lang="en-US"/>
        </a:p>
      </dgm:t>
    </dgm:pt>
    <dgm:pt modelId="{2C644BCA-68F3-4FD1-B497-062DBE2F5BF2}" type="sibTrans" cxnId="{1463D429-E86A-47EA-8B63-408C5E66ED80}">
      <dgm:prSet/>
      <dgm:spPr/>
      <dgm:t>
        <a:bodyPr/>
        <a:lstStyle/>
        <a:p>
          <a:endParaRPr lang="en-US"/>
        </a:p>
      </dgm:t>
    </dgm:pt>
    <dgm:pt modelId="{FBC504AE-426F-4866-84ED-3103A9D94C66}">
      <dgm:prSet phldrT="[Text]" custT="1"/>
      <dgm:spPr>
        <a:solidFill>
          <a:srgbClr val="CBC9F9">
            <a:alpha val="89804"/>
          </a:srgbClr>
        </a:solidFill>
      </dgm:spPr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Applicability of SOP</a:t>
          </a:r>
          <a:endParaRPr lang="en-US" sz="1500" dirty="0">
            <a:latin typeface="+mn-lt"/>
          </a:endParaRPr>
        </a:p>
      </dgm:t>
    </dgm:pt>
    <dgm:pt modelId="{66D6C48E-0EE6-468E-A1E6-62B4784F0A62}" type="parTrans" cxnId="{5F11D343-3D3A-4F55-A1CC-0DE7289F0C00}">
      <dgm:prSet/>
      <dgm:spPr/>
      <dgm:t>
        <a:bodyPr/>
        <a:lstStyle/>
        <a:p>
          <a:endParaRPr lang="en-US"/>
        </a:p>
      </dgm:t>
    </dgm:pt>
    <dgm:pt modelId="{E539F90C-01DF-4E5C-8FF7-4B60EC1B7236}" type="sibTrans" cxnId="{5F11D343-3D3A-4F55-A1CC-0DE7289F0C00}">
      <dgm:prSet/>
      <dgm:spPr/>
      <dgm:t>
        <a:bodyPr/>
        <a:lstStyle/>
        <a:p>
          <a:endParaRPr lang="en-US"/>
        </a:p>
      </dgm:t>
    </dgm:pt>
    <dgm:pt modelId="{720A2DDE-6234-4E43-A6D0-02EDBD1AC67F}">
      <dgm:prSet phldrT="[Text]" custT="1"/>
      <dgm:spPr>
        <a:solidFill>
          <a:srgbClr val="583A84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500" b="1" dirty="0" smtClean="0">
              <a:solidFill>
                <a:schemeClr val="bg1"/>
              </a:solidFill>
              <a:latin typeface="+mn-lt"/>
              <a:cs typeface="Times" pitchFamily="18" charset="0"/>
            </a:rPr>
            <a:t>Remedy &amp; Action  for Delay</a:t>
          </a:r>
          <a:endParaRPr lang="en-US" sz="1500" b="1" dirty="0">
            <a:solidFill>
              <a:schemeClr val="bg1"/>
            </a:solidFill>
            <a:latin typeface="+mn-lt"/>
            <a:cs typeface="Times" pitchFamily="18" charset="0"/>
          </a:endParaRPr>
        </a:p>
      </dgm:t>
    </dgm:pt>
    <dgm:pt modelId="{3505EF9F-C4BE-44F6-8A1D-847CB3C80C5E}" type="parTrans" cxnId="{7ABB1AB4-7304-4D1C-BA52-A91DCCA6BB2E}">
      <dgm:prSet/>
      <dgm:spPr/>
      <dgm:t>
        <a:bodyPr/>
        <a:lstStyle/>
        <a:p>
          <a:endParaRPr lang="en-US"/>
        </a:p>
      </dgm:t>
    </dgm:pt>
    <dgm:pt modelId="{A3019DAE-495A-42DC-8190-6626D414FA57}" type="sibTrans" cxnId="{7ABB1AB4-7304-4D1C-BA52-A91DCCA6BB2E}">
      <dgm:prSet/>
      <dgm:spPr/>
      <dgm:t>
        <a:bodyPr/>
        <a:lstStyle/>
        <a:p>
          <a:endParaRPr lang="en-US"/>
        </a:p>
      </dgm:t>
    </dgm:pt>
    <dgm:pt modelId="{79A77308-01B7-4027-AA44-8E15461AC4CD}">
      <dgm:prSet phldrT="[Text]" custT="1"/>
      <dgm:spPr>
        <a:solidFill>
          <a:srgbClr val="CBC9F9">
            <a:alpha val="89804"/>
          </a:srgbClr>
        </a:solidFill>
      </dgm:spPr>
      <dgm:t>
        <a:bodyPr/>
        <a:lstStyle/>
        <a:p>
          <a:r>
            <a:rPr lang="en-US" sz="1500" smtClean="0">
              <a:latin typeface="+mn-lt"/>
              <a:cs typeface="Times" pitchFamily="18" charset="0"/>
            </a:rPr>
            <a:t>Delay by PIA in Non-AAP States</a:t>
          </a:r>
          <a:endParaRPr lang="en-US" sz="1500" dirty="0">
            <a:latin typeface="+mn-lt"/>
          </a:endParaRPr>
        </a:p>
      </dgm:t>
    </dgm:pt>
    <dgm:pt modelId="{EBFAB088-6296-48E3-B3BF-E2F64B3C35C4}" type="parTrans" cxnId="{993E8ED5-4E8B-4AB6-BC28-7501CB3215DD}">
      <dgm:prSet/>
      <dgm:spPr/>
      <dgm:t>
        <a:bodyPr/>
        <a:lstStyle/>
        <a:p>
          <a:endParaRPr lang="en-US"/>
        </a:p>
      </dgm:t>
    </dgm:pt>
    <dgm:pt modelId="{3C9EF59B-931B-43A9-9958-5000854468E0}" type="sibTrans" cxnId="{993E8ED5-4E8B-4AB6-BC28-7501CB3215DD}">
      <dgm:prSet/>
      <dgm:spPr/>
      <dgm:t>
        <a:bodyPr/>
        <a:lstStyle/>
        <a:p>
          <a:endParaRPr lang="en-US"/>
        </a:p>
      </dgm:t>
    </dgm:pt>
    <dgm:pt modelId="{38BF4DE0-3DF3-408C-BEC0-89A95DA80AD8}">
      <dgm:prSet custT="1"/>
      <dgm:spPr/>
      <dgm:t>
        <a:bodyPr/>
        <a:lstStyle/>
        <a:p>
          <a:r>
            <a:rPr lang="en-IN" altLang="en-US" sz="1500" b="0" dirty="0" smtClean="0">
              <a:solidFill>
                <a:schemeClr val="tx1"/>
              </a:solidFill>
              <a:latin typeface="+mn-lt"/>
              <a:cs typeface="Times" pitchFamily="18" charset="0"/>
            </a:rPr>
            <a:t>Version control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05942AC5-2C9C-4E38-A362-28C60E362044}" type="parTrans" cxnId="{8D696512-E0CC-428E-A82B-7562D3731F4E}">
      <dgm:prSet/>
      <dgm:spPr/>
      <dgm:t>
        <a:bodyPr/>
        <a:lstStyle/>
        <a:p>
          <a:endParaRPr lang="en-US"/>
        </a:p>
      </dgm:t>
    </dgm:pt>
    <dgm:pt modelId="{F784B5EC-874A-4F25-A965-7122EAB5F671}" type="sibTrans" cxnId="{8D696512-E0CC-428E-A82B-7562D3731F4E}">
      <dgm:prSet/>
      <dgm:spPr/>
      <dgm:t>
        <a:bodyPr/>
        <a:lstStyle/>
        <a:p>
          <a:endParaRPr lang="en-US"/>
        </a:p>
      </dgm:t>
    </dgm:pt>
    <dgm:pt modelId="{C53F7A8F-74C8-4B69-8131-968BA830C2A9}">
      <dgm:prSet custT="1"/>
      <dgm:spPr/>
      <dgm:t>
        <a:bodyPr/>
        <a:lstStyle/>
        <a:p>
          <a:r>
            <a:rPr lang="en-US" sz="1500" b="0" dirty="0" smtClean="0">
              <a:solidFill>
                <a:schemeClr val="tx1"/>
              </a:solidFill>
              <a:latin typeface="+mn-lt"/>
              <a:cs typeface="Times" pitchFamily="18" charset="0"/>
            </a:rPr>
            <a:t>Implementation process</a:t>
          </a:r>
          <a:endParaRPr lang="en-US" sz="1500" b="0" dirty="0">
            <a:solidFill>
              <a:schemeClr val="tx1"/>
            </a:solidFill>
            <a:latin typeface="+mn-lt"/>
            <a:cs typeface="Times" pitchFamily="18" charset="0"/>
          </a:endParaRPr>
        </a:p>
      </dgm:t>
    </dgm:pt>
    <dgm:pt modelId="{A3C8BA9E-0E3E-4B38-8C84-D14999C6001C}" type="parTrans" cxnId="{B302A1BF-B939-48B8-86CE-36968EF5DB81}">
      <dgm:prSet/>
      <dgm:spPr/>
      <dgm:t>
        <a:bodyPr/>
        <a:lstStyle/>
        <a:p>
          <a:endParaRPr lang="en-US"/>
        </a:p>
      </dgm:t>
    </dgm:pt>
    <dgm:pt modelId="{ABE58E6E-87D9-4FD1-B9DB-3DA01719406C}" type="sibTrans" cxnId="{B302A1BF-B939-48B8-86CE-36968EF5DB81}">
      <dgm:prSet/>
      <dgm:spPr/>
      <dgm:t>
        <a:bodyPr/>
        <a:lstStyle/>
        <a:p>
          <a:endParaRPr lang="en-US"/>
        </a:p>
      </dgm:t>
    </dgm:pt>
    <dgm:pt modelId="{FB80DD75-A0AB-4AB8-8E0C-055E344AE6A2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Important events in a project and their timelines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DEB6FE26-646B-4241-9467-8CF6A94D7CE0}" type="parTrans" cxnId="{C55008F4-43DB-4B59-A3A4-F1746405B6B2}">
      <dgm:prSet/>
      <dgm:spPr/>
      <dgm:t>
        <a:bodyPr/>
        <a:lstStyle/>
        <a:p>
          <a:endParaRPr lang="en-US"/>
        </a:p>
      </dgm:t>
    </dgm:pt>
    <dgm:pt modelId="{185961B0-DAD9-44C3-955A-3ACA04A50518}" type="sibTrans" cxnId="{C55008F4-43DB-4B59-A3A4-F1746405B6B2}">
      <dgm:prSet/>
      <dgm:spPr/>
      <dgm:t>
        <a:bodyPr/>
        <a:lstStyle/>
        <a:p>
          <a:endParaRPr lang="en-US"/>
        </a:p>
      </dgm:t>
    </dgm:pt>
    <dgm:pt modelId="{327E3D16-AB88-4AF3-8498-4BD1A35D5940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Delay by PIA in AAP States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54F1910B-9AE5-4597-A6AB-8D7E42FD878F}" type="parTrans" cxnId="{D5B87ED2-CA99-4BE0-BE8E-7B373C218438}">
      <dgm:prSet/>
      <dgm:spPr/>
      <dgm:t>
        <a:bodyPr/>
        <a:lstStyle/>
        <a:p>
          <a:endParaRPr lang="en-US"/>
        </a:p>
      </dgm:t>
    </dgm:pt>
    <dgm:pt modelId="{E3BCD573-CD43-445F-901D-E44CD1CF9648}" type="sibTrans" cxnId="{D5B87ED2-CA99-4BE0-BE8E-7B373C218438}">
      <dgm:prSet/>
      <dgm:spPr/>
      <dgm:t>
        <a:bodyPr/>
        <a:lstStyle/>
        <a:p>
          <a:endParaRPr lang="en-US"/>
        </a:p>
      </dgm:t>
    </dgm:pt>
    <dgm:pt modelId="{DC9BDF6F-E132-47FF-97BF-3B9EAA3C1508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Delay by CTSA for Non-AAP states/SRLM for AAP States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AF1528A8-9D93-4F3F-AB1D-37062B0CC337}" type="parTrans" cxnId="{589C9280-277B-4998-BF8A-6984B97157F5}">
      <dgm:prSet/>
      <dgm:spPr/>
      <dgm:t>
        <a:bodyPr/>
        <a:lstStyle/>
        <a:p>
          <a:endParaRPr lang="en-US"/>
        </a:p>
      </dgm:t>
    </dgm:pt>
    <dgm:pt modelId="{790D8DD9-D2B7-4B0A-B879-08B4CC9C6E56}" type="sibTrans" cxnId="{589C9280-277B-4998-BF8A-6984B97157F5}">
      <dgm:prSet/>
      <dgm:spPr/>
      <dgm:t>
        <a:bodyPr/>
        <a:lstStyle/>
        <a:p>
          <a:endParaRPr lang="en-US"/>
        </a:p>
      </dgm:t>
    </dgm:pt>
    <dgm:pt modelId="{E86EEF25-076A-4EF1-BF7B-4872F5D7BEE1}">
      <dgm:prSet custT="1"/>
      <dgm:spPr/>
      <dgm:t>
        <a:bodyPr/>
        <a:lstStyle/>
        <a:p>
          <a:r>
            <a:rPr lang="en-IN" altLang="en-US" sz="1500" dirty="0" smtClean="0">
              <a:latin typeface="+mn-lt"/>
              <a:cs typeface="Times" pitchFamily="18" charset="0"/>
            </a:rPr>
            <a:t>Procedure to be followed to impose the penalty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FC6F4BAC-82D8-44A8-B427-0AAE66A4EB4D}" type="parTrans" cxnId="{B275109A-9BF5-4D15-B18F-1C770C66FA83}">
      <dgm:prSet/>
      <dgm:spPr/>
      <dgm:t>
        <a:bodyPr/>
        <a:lstStyle/>
        <a:p>
          <a:endParaRPr lang="en-US"/>
        </a:p>
      </dgm:t>
    </dgm:pt>
    <dgm:pt modelId="{D752A2B8-A44B-407F-B88D-17A104599B4C}" type="sibTrans" cxnId="{B275109A-9BF5-4D15-B18F-1C770C66FA83}">
      <dgm:prSet/>
      <dgm:spPr/>
      <dgm:t>
        <a:bodyPr/>
        <a:lstStyle/>
        <a:p>
          <a:endParaRPr lang="en-US"/>
        </a:p>
      </dgm:t>
    </dgm:pt>
    <dgm:pt modelId="{55F65708-88EF-4148-A309-FAEF591DF5AF}">
      <dgm:prSet phldrT="[Text]" custT="1"/>
      <dgm:spPr>
        <a:solidFill>
          <a:srgbClr val="583A84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500" b="1" dirty="0" smtClean="0">
              <a:solidFill>
                <a:schemeClr val="bg1"/>
              </a:solidFill>
              <a:latin typeface="+mn-lt"/>
              <a:cs typeface="Times" pitchFamily="18" charset="0"/>
            </a:rPr>
            <a:t>Roles &amp; ERP</a:t>
          </a:r>
          <a:endParaRPr lang="en-US" sz="1500" b="1" dirty="0">
            <a:solidFill>
              <a:schemeClr val="bg1"/>
            </a:solidFill>
            <a:latin typeface="+mn-lt"/>
            <a:cs typeface="Times" pitchFamily="18" charset="0"/>
          </a:endParaRPr>
        </a:p>
      </dgm:t>
    </dgm:pt>
    <dgm:pt modelId="{59F40A5F-37B3-49D5-B143-3B0FB565A3B1}" type="parTrans" cxnId="{49E8073D-3F22-4952-AC0E-201D6152F734}">
      <dgm:prSet/>
      <dgm:spPr/>
      <dgm:t>
        <a:bodyPr/>
        <a:lstStyle/>
        <a:p>
          <a:endParaRPr lang="en-US"/>
        </a:p>
      </dgm:t>
    </dgm:pt>
    <dgm:pt modelId="{D07E0A00-685F-4462-A1F0-D7902E1AE51C}" type="sibTrans" cxnId="{49E8073D-3F22-4952-AC0E-201D6152F734}">
      <dgm:prSet/>
      <dgm:spPr/>
      <dgm:t>
        <a:bodyPr/>
        <a:lstStyle/>
        <a:p>
          <a:endParaRPr lang="en-US"/>
        </a:p>
      </dgm:t>
    </dgm:pt>
    <dgm:pt modelId="{22202944-BB76-4C1B-B374-CCB3ED62806D}">
      <dgm:prSet phldrT="[Text]" custT="1"/>
      <dgm:spPr>
        <a:solidFill>
          <a:srgbClr val="CBC9F9">
            <a:alpha val="89804"/>
          </a:srgbClr>
        </a:solidFill>
      </dgm:spPr>
      <dgm:t>
        <a:bodyPr/>
        <a:lstStyle/>
        <a:p>
          <a:r>
            <a:rPr lang="en-US" sz="1500" smtClean="0">
              <a:latin typeface="+mn-lt"/>
              <a:cs typeface="Times" pitchFamily="18" charset="0"/>
            </a:rPr>
            <a:t>District Administration</a:t>
          </a:r>
          <a:endParaRPr lang="en-US" sz="1500" dirty="0">
            <a:latin typeface="+mn-lt"/>
          </a:endParaRPr>
        </a:p>
      </dgm:t>
    </dgm:pt>
    <dgm:pt modelId="{30080CE0-C302-4E21-925F-B389266EF553}" type="parTrans" cxnId="{2FADC2D2-A40E-4788-BD30-732ECB2C0990}">
      <dgm:prSet/>
      <dgm:spPr/>
      <dgm:t>
        <a:bodyPr/>
        <a:lstStyle/>
        <a:p>
          <a:endParaRPr lang="en-US"/>
        </a:p>
      </dgm:t>
    </dgm:pt>
    <dgm:pt modelId="{75EF8E83-17B9-4282-9D8C-3987B245F450}" type="sibTrans" cxnId="{2FADC2D2-A40E-4788-BD30-732ECB2C0990}">
      <dgm:prSet/>
      <dgm:spPr/>
      <dgm:t>
        <a:bodyPr/>
        <a:lstStyle/>
        <a:p>
          <a:endParaRPr lang="en-US"/>
        </a:p>
      </dgm:t>
    </dgm:pt>
    <dgm:pt modelId="{DD217483-E716-49D9-ABF2-C7EF0583ABC1}">
      <dgm:prSet custT="1"/>
      <dgm:spPr/>
      <dgm:t>
        <a:bodyPr/>
        <a:lstStyle/>
        <a:p>
          <a:endParaRPr lang="en-US" sz="1500" dirty="0">
            <a:latin typeface="+mn-lt"/>
            <a:cs typeface="Times" pitchFamily="18" charset="0"/>
          </a:endParaRPr>
        </a:p>
      </dgm:t>
    </dgm:pt>
    <dgm:pt modelId="{479D4177-0566-4408-A824-1BF76A7644F1}" type="parTrans" cxnId="{AF1F20D1-803B-43A7-82D8-48A4E390B235}">
      <dgm:prSet/>
      <dgm:spPr/>
      <dgm:t>
        <a:bodyPr/>
        <a:lstStyle/>
        <a:p>
          <a:endParaRPr lang="en-US"/>
        </a:p>
      </dgm:t>
    </dgm:pt>
    <dgm:pt modelId="{5F6FA157-8DE0-449B-9349-3C1519292FBB}" type="sibTrans" cxnId="{AF1F20D1-803B-43A7-82D8-48A4E390B235}">
      <dgm:prSet/>
      <dgm:spPr/>
      <dgm:t>
        <a:bodyPr/>
        <a:lstStyle/>
        <a:p>
          <a:endParaRPr lang="en-US"/>
        </a:p>
      </dgm:t>
    </dgm:pt>
    <dgm:pt modelId="{6311B8F4-6B30-454E-ACBC-9801126B2381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Village Level Organization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0AABE93E-7ED2-414C-892E-AA5D959C221E}" type="parTrans" cxnId="{AFAF8156-66DA-43E2-B751-E0F34CE85106}">
      <dgm:prSet/>
      <dgm:spPr/>
      <dgm:t>
        <a:bodyPr/>
        <a:lstStyle/>
        <a:p>
          <a:endParaRPr lang="en-US"/>
        </a:p>
      </dgm:t>
    </dgm:pt>
    <dgm:pt modelId="{EBC24FA4-23D7-4E11-A1B0-028B0B0E1279}" type="sibTrans" cxnId="{AFAF8156-66DA-43E2-B751-E0F34CE85106}">
      <dgm:prSet/>
      <dgm:spPr/>
      <dgm:t>
        <a:bodyPr/>
        <a:lstStyle/>
        <a:p>
          <a:endParaRPr lang="en-US"/>
        </a:p>
      </dgm:t>
    </dgm:pt>
    <dgm:pt modelId="{4798D3C7-041B-4F09-8C31-5FDB26BA0559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Gram Panchayat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92E1B833-9CA7-454F-9C92-9D59E7771EC1}" type="parTrans" cxnId="{79407688-D1B5-430F-9521-84C54CB339BE}">
      <dgm:prSet/>
      <dgm:spPr/>
      <dgm:t>
        <a:bodyPr/>
        <a:lstStyle/>
        <a:p>
          <a:endParaRPr lang="en-US"/>
        </a:p>
      </dgm:t>
    </dgm:pt>
    <dgm:pt modelId="{53A1A710-5E66-4128-AFE0-15210DD153F1}" type="sibTrans" cxnId="{79407688-D1B5-430F-9521-84C54CB339BE}">
      <dgm:prSet/>
      <dgm:spPr/>
      <dgm:t>
        <a:bodyPr/>
        <a:lstStyle/>
        <a:p>
          <a:endParaRPr lang="en-US"/>
        </a:p>
      </dgm:t>
    </dgm:pt>
    <dgm:pt modelId="{C04A5B7F-03DC-4856-8DA8-724560BD36FB}">
      <dgm:prSet custT="1"/>
      <dgm:spPr/>
      <dgm:t>
        <a:bodyPr/>
        <a:lstStyle/>
        <a:p>
          <a:r>
            <a:rPr lang="en-US" sz="1500" smtClean="0">
              <a:latin typeface="+mn-lt"/>
              <a:cs typeface="Times" pitchFamily="18" charset="0"/>
            </a:rPr>
            <a:t>Approach to quality 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489EDF24-409B-4F6A-ACC7-F369F4CC17B3}" type="parTrans" cxnId="{996CA06C-3190-4F11-AFC5-D9DD6B346DB8}">
      <dgm:prSet/>
      <dgm:spPr/>
      <dgm:t>
        <a:bodyPr/>
        <a:lstStyle/>
        <a:p>
          <a:endParaRPr lang="en-US"/>
        </a:p>
      </dgm:t>
    </dgm:pt>
    <dgm:pt modelId="{3A4046C4-C532-44B2-B2CA-E25F2CC8FE85}" type="sibTrans" cxnId="{996CA06C-3190-4F11-AFC5-D9DD6B346DB8}">
      <dgm:prSet/>
      <dgm:spPr/>
      <dgm:t>
        <a:bodyPr/>
        <a:lstStyle/>
        <a:p>
          <a:endParaRPr lang="en-US"/>
        </a:p>
      </dgm:t>
    </dgm:pt>
    <dgm:pt modelId="{3010991A-EABF-4127-AE8B-C7DFA9383CEE}">
      <dgm:prSet custT="1"/>
      <dgm:spPr/>
      <dgm:t>
        <a:bodyPr/>
        <a:lstStyle/>
        <a:p>
          <a:r>
            <a:rPr lang="en-US" sz="1500" dirty="0" smtClean="0">
              <a:latin typeface="+mn-lt"/>
              <a:cs typeface="Times" pitchFamily="18" charset="0"/>
            </a:rPr>
            <a:t>ERP Platform and interim arrangement</a:t>
          </a:r>
          <a:endParaRPr lang="en-US" sz="1500" dirty="0">
            <a:latin typeface="+mn-lt"/>
            <a:cs typeface="Times" pitchFamily="18" charset="0"/>
          </a:endParaRPr>
        </a:p>
      </dgm:t>
    </dgm:pt>
    <dgm:pt modelId="{6A53599E-8190-46DE-B71A-6E21F9120636}" type="parTrans" cxnId="{DED68EA1-EE1C-403C-BF96-A48F8DE059D4}">
      <dgm:prSet/>
      <dgm:spPr/>
      <dgm:t>
        <a:bodyPr/>
        <a:lstStyle/>
        <a:p>
          <a:endParaRPr lang="en-US"/>
        </a:p>
      </dgm:t>
    </dgm:pt>
    <dgm:pt modelId="{4533E70A-467D-4A82-A420-16EE0CF33042}" type="sibTrans" cxnId="{DED68EA1-EE1C-403C-BF96-A48F8DE059D4}">
      <dgm:prSet/>
      <dgm:spPr/>
      <dgm:t>
        <a:bodyPr/>
        <a:lstStyle/>
        <a:p>
          <a:endParaRPr lang="en-US"/>
        </a:p>
      </dgm:t>
    </dgm:pt>
    <dgm:pt modelId="{05D528E0-45E5-4A49-8FA2-44A8AB6A8325}" type="pres">
      <dgm:prSet presAssocID="{72F7AD07-79BC-479A-8934-11102E0876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077D6D-EE56-4A1D-A67C-9C18596A42A6}" type="pres">
      <dgm:prSet presAssocID="{C62A4D4A-D629-45FE-AB57-D14C58C5151F}" presName="composite" presStyleCnt="0"/>
      <dgm:spPr/>
    </dgm:pt>
    <dgm:pt modelId="{61E60F6F-8580-4CBA-AEA2-8462EDA4CED8}" type="pres">
      <dgm:prSet presAssocID="{C62A4D4A-D629-45FE-AB57-D14C58C5151F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89862-2253-478B-B6B0-4E2E1ECFE5B5}" type="pres">
      <dgm:prSet presAssocID="{C62A4D4A-D629-45FE-AB57-D14C58C5151F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1092A-663C-4BCC-A2CB-1C359837E0EB}" type="pres">
      <dgm:prSet presAssocID="{4E63D06F-6A68-4D32-B17D-B43B149744C0}" presName="space" presStyleCnt="0"/>
      <dgm:spPr/>
    </dgm:pt>
    <dgm:pt modelId="{761AF748-7434-4F0C-9FCE-94B1A0DE0D9F}" type="pres">
      <dgm:prSet presAssocID="{E4000336-5FDD-4376-AD62-605633B5A070}" presName="composite" presStyleCnt="0"/>
      <dgm:spPr/>
    </dgm:pt>
    <dgm:pt modelId="{B7FB82D8-61F6-4734-9E4A-20489B465D52}" type="pres">
      <dgm:prSet presAssocID="{E4000336-5FDD-4376-AD62-605633B5A070}" presName="parTx" presStyleLbl="alignNode1" presStyleIdx="1" presStyleCnt="4" custScaleY="1138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A46E3-5F15-45BB-B2A6-2E88DB2F4475}" type="pres">
      <dgm:prSet presAssocID="{E4000336-5FDD-4376-AD62-605633B5A070}" presName="desTx" presStyleLbl="alignAccFollowNode1" presStyleIdx="1" presStyleCnt="4" custLinFactNeighborX="1195" custLinFactNeighborY="14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908C2A-275D-4D23-8B1A-B12283D0C6F9}" type="pres">
      <dgm:prSet presAssocID="{2C644BCA-68F3-4FD1-B497-062DBE2F5BF2}" presName="space" presStyleCnt="0"/>
      <dgm:spPr/>
    </dgm:pt>
    <dgm:pt modelId="{A99D3054-273E-4DE9-BC02-94F9F1F1009E}" type="pres">
      <dgm:prSet presAssocID="{720A2DDE-6234-4E43-A6D0-02EDBD1AC67F}" presName="composite" presStyleCnt="0"/>
      <dgm:spPr/>
    </dgm:pt>
    <dgm:pt modelId="{48C18F5A-2B29-4121-88C8-D5F8D185E476}" type="pres">
      <dgm:prSet presAssocID="{720A2DDE-6234-4E43-A6D0-02EDBD1AC67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EFF09-D760-4980-A260-888AE2587514}" type="pres">
      <dgm:prSet presAssocID="{720A2DDE-6234-4E43-A6D0-02EDBD1AC67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DE4699-2632-452F-9336-5793EA5A9763}" type="pres">
      <dgm:prSet presAssocID="{A3019DAE-495A-42DC-8190-6626D414FA57}" presName="space" presStyleCnt="0"/>
      <dgm:spPr/>
    </dgm:pt>
    <dgm:pt modelId="{EAE595C4-7BB0-45D1-B531-CBD4D1D432CB}" type="pres">
      <dgm:prSet presAssocID="{55F65708-88EF-4148-A309-FAEF591DF5AF}" presName="composite" presStyleCnt="0"/>
      <dgm:spPr/>
    </dgm:pt>
    <dgm:pt modelId="{8ADBFE26-5884-46F0-9259-2FE07B887F23}" type="pres">
      <dgm:prSet presAssocID="{55F65708-88EF-4148-A309-FAEF591DF5AF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7E9C7-DBAB-4700-B376-8F956598F13B}" type="pres">
      <dgm:prSet presAssocID="{55F65708-88EF-4148-A309-FAEF591DF5AF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696512-E0CC-428E-A82B-7562D3731F4E}" srcId="{E4000336-5FDD-4376-AD62-605633B5A070}" destId="{38BF4DE0-3DF3-408C-BEC0-89A95DA80AD8}" srcOrd="1" destOrd="0" parTransId="{05942AC5-2C9C-4E38-A362-28C60E362044}" sibTransId="{F784B5EC-874A-4F25-A965-7122EAB5F671}"/>
    <dgm:cxn modelId="{D5B87ED2-CA99-4BE0-BE8E-7B373C218438}" srcId="{720A2DDE-6234-4E43-A6D0-02EDBD1AC67F}" destId="{327E3D16-AB88-4AF3-8498-4BD1A35D5940}" srcOrd="1" destOrd="0" parTransId="{54F1910B-9AE5-4597-A6AB-8D7E42FD878F}" sibTransId="{E3BCD573-CD43-445F-901D-E44CD1CF9648}"/>
    <dgm:cxn modelId="{5F11D343-3D3A-4F55-A1CC-0DE7289F0C00}" srcId="{E4000336-5FDD-4376-AD62-605633B5A070}" destId="{FBC504AE-426F-4866-84ED-3103A9D94C66}" srcOrd="0" destOrd="0" parTransId="{66D6C48E-0EE6-468E-A1E6-62B4784F0A62}" sibTransId="{E539F90C-01DF-4E5C-8FF7-4B60EC1B7236}"/>
    <dgm:cxn modelId="{2FADC2D2-A40E-4788-BD30-732ECB2C0990}" srcId="{55F65708-88EF-4148-A309-FAEF591DF5AF}" destId="{22202944-BB76-4C1B-B374-CCB3ED62806D}" srcOrd="0" destOrd="0" parTransId="{30080CE0-C302-4E21-925F-B389266EF553}" sibTransId="{75EF8E83-17B9-4282-9D8C-3987B245F450}"/>
    <dgm:cxn modelId="{2F60994A-E3A6-4D73-8288-ED585073C529}" type="presOf" srcId="{79A77308-01B7-4027-AA44-8E15461AC4CD}" destId="{08DEFF09-D760-4980-A260-888AE2587514}" srcOrd="0" destOrd="0" presId="urn:microsoft.com/office/officeart/2005/8/layout/hList1"/>
    <dgm:cxn modelId="{753077B1-CACB-4912-BDE3-B929FAB9D613}" type="presOf" srcId="{3010991A-EABF-4127-AE8B-C7DFA9383CEE}" destId="{D3F7E9C7-DBAB-4700-B376-8F956598F13B}" srcOrd="0" destOrd="4" presId="urn:microsoft.com/office/officeart/2005/8/layout/hList1"/>
    <dgm:cxn modelId="{7175F49B-A479-4F56-8C43-2A20F6BA81AB}" type="presOf" srcId="{E4000336-5FDD-4376-AD62-605633B5A070}" destId="{B7FB82D8-61F6-4734-9E4A-20489B465D52}" srcOrd="0" destOrd="0" presId="urn:microsoft.com/office/officeart/2005/8/layout/hList1"/>
    <dgm:cxn modelId="{B275109A-9BF5-4D15-B18F-1C770C66FA83}" srcId="{720A2DDE-6234-4E43-A6D0-02EDBD1AC67F}" destId="{E86EEF25-076A-4EF1-BF7B-4872F5D7BEE1}" srcOrd="3" destOrd="0" parTransId="{FC6F4BAC-82D8-44A8-B427-0AAE66A4EB4D}" sibTransId="{D752A2B8-A44B-407F-B88D-17A104599B4C}"/>
    <dgm:cxn modelId="{39C747E8-4778-4B58-A7E8-BF745482EE97}" type="presOf" srcId="{FBC504AE-426F-4866-84ED-3103A9D94C66}" destId="{C06A46E3-5F15-45BB-B2A6-2E88DB2F4475}" srcOrd="0" destOrd="0" presId="urn:microsoft.com/office/officeart/2005/8/layout/hList1"/>
    <dgm:cxn modelId="{AA94514D-8F92-443B-BBC3-CB4D3A180F2E}" type="presOf" srcId="{720A2DDE-6234-4E43-A6D0-02EDBD1AC67F}" destId="{48C18F5A-2B29-4121-88C8-D5F8D185E476}" srcOrd="0" destOrd="0" presId="urn:microsoft.com/office/officeart/2005/8/layout/hList1"/>
    <dgm:cxn modelId="{1F13FB0B-4117-4F03-8510-5D37B2A544B3}" type="presOf" srcId="{4798D3C7-041B-4F09-8C31-5FDB26BA0559}" destId="{D3F7E9C7-DBAB-4700-B376-8F956598F13B}" srcOrd="0" destOrd="2" presId="urn:microsoft.com/office/officeart/2005/8/layout/hList1"/>
    <dgm:cxn modelId="{1DBA33D0-A0EE-4992-B14A-22DF2107C6F9}" type="presOf" srcId="{22202944-BB76-4C1B-B374-CCB3ED62806D}" destId="{D3F7E9C7-DBAB-4700-B376-8F956598F13B}" srcOrd="0" destOrd="0" presId="urn:microsoft.com/office/officeart/2005/8/layout/hList1"/>
    <dgm:cxn modelId="{F945747F-9915-429A-9E80-190D1EAECD77}" srcId="{C62A4D4A-D629-45FE-AB57-D14C58C5151F}" destId="{8505D6E0-299E-4206-BBAD-5DBE57EA2032}" srcOrd="0" destOrd="0" parTransId="{A943B2CA-DB64-4C49-9805-619B92034E93}" sibTransId="{DE153002-1DDA-437F-B222-C5836EDDD5F8}"/>
    <dgm:cxn modelId="{5F4AA76F-4BB3-45D1-9A5D-22C3566D0836}" type="presOf" srcId="{C62A4D4A-D629-45FE-AB57-D14C58C5151F}" destId="{61E60F6F-8580-4CBA-AEA2-8462EDA4CED8}" srcOrd="0" destOrd="0" presId="urn:microsoft.com/office/officeart/2005/8/layout/hList1"/>
    <dgm:cxn modelId="{7486D591-DF99-4714-864B-834582E632CC}" type="presOf" srcId="{DC9BDF6F-E132-47FF-97BF-3B9EAA3C1508}" destId="{08DEFF09-D760-4980-A260-888AE2587514}" srcOrd="0" destOrd="2" presId="urn:microsoft.com/office/officeart/2005/8/layout/hList1"/>
    <dgm:cxn modelId="{1463D429-E86A-47EA-8B63-408C5E66ED80}" srcId="{72F7AD07-79BC-479A-8934-11102E087634}" destId="{E4000336-5FDD-4376-AD62-605633B5A070}" srcOrd="1" destOrd="0" parTransId="{E70F58B8-A051-4179-82DD-F91307170832}" sibTransId="{2C644BCA-68F3-4FD1-B497-062DBE2F5BF2}"/>
    <dgm:cxn modelId="{B302A1BF-B939-48B8-86CE-36968EF5DB81}" srcId="{E4000336-5FDD-4376-AD62-605633B5A070}" destId="{C53F7A8F-74C8-4B69-8131-968BA830C2A9}" srcOrd="2" destOrd="0" parTransId="{A3C8BA9E-0E3E-4B38-8C84-D14999C6001C}" sibTransId="{ABE58E6E-87D9-4FD1-B9DB-3DA01719406C}"/>
    <dgm:cxn modelId="{49E8073D-3F22-4952-AC0E-201D6152F734}" srcId="{72F7AD07-79BC-479A-8934-11102E087634}" destId="{55F65708-88EF-4148-A309-FAEF591DF5AF}" srcOrd="3" destOrd="0" parTransId="{59F40A5F-37B3-49D5-B143-3B0FB565A3B1}" sibTransId="{D07E0A00-685F-4462-A1F0-D7902E1AE51C}"/>
    <dgm:cxn modelId="{F426ACF6-7E57-4D38-9A76-012BDD87817C}" type="presOf" srcId="{6311B8F4-6B30-454E-ACBC-9801126B2381}" destId="{D3F7E9C7-DBAB-4700-B376-8F956598F13B}" srcOrd="0" destOrd="1" presId="urn:microsoft.com/office/officeart/2005/8/layout/hList1"/>
    <dgm:cxn modelId="{C55008F4-43DB-4B59-A3A4-F1746405B6B2}" srcId="{E4000336-5FDD-4376-AD62-605633B5A070}" destId="{FB80DD75-A0AB-4AB8-8E0C-055E344AE6A2}" srcOrd="3" destOrd="0" parTransId="{DEB6FE26-646B-4241-9467-8CF6A94D7CE0}" sibTransId="{185961B0-DAD9-44C3-955A-3ACA04A50518}"/>
    <dgm:cxn modelId="{AF1F20D1-803B-43A7-82D8-48A4E390B235}" srcId="{55F65708-88EF-4148-A309-FAEF591DF5AF}" destId="{DD217483-E716-49D9-ABF2-C7EF0583ABC1}" srcOrd="5" destOrd="0" parTransId="{479D4177-0566-4408-A824-1BF76A7644F1}" sibTransId="{5F6FA157-8DE0-449B-9349-3C1519292FBB}"/>
    <dgm:cxn modelId="{67FF5B29-7F13-496B-A706-C0BDDFD26935}" type="presOf" srcId="{C04A5B7F-03DC-4856-8DA8-724560BD36FB}" destId="{D3F7E9C7-DBAB-4700-B376-8F956598F13B}" srcOrd="0" destOrd="3" presId="urn:microsoft.com/office/officeart/2005/8/layout/hList1"/>
    <dgm:cxn modelId="{993E8ED5-4E8B-4AB6-BC28-7501CB3215DD}" srcId="{720A2DDE-6234-4E43-A6D0-02EDBD1AC67F}" destId="{79A77308-01B7-4027-AA44-8E15461AC4CD}" srcOrd="0" destOrd="0" parTransId="{EBFAB088-6296-48E3-B3BF-E2F64B3C35C4}" sibTransId="{3C9EF59B-931B-43A9-9958-5000854468E0}"/>
    <dgm:cxn modelId="{A6F0C37F-D3EF-4A3E-86A7-97DC4E009668}" type="presOf" srcId="{55F65708-88EF-4148-A309-FAEF591DF5AF}" destId="{8ADBFE26-5884-46F0-9259-2FE07B887F23}" srcOrd="0" destOrd="0" presId="urn:microsoft.com/office/officeart/2005/8/layout/hList1"/>
    <dgm:cxn modelId="{51CA6271-A1B2-41D6-9821-D54345D9997D}" type="presOf" srcId="{72F7AD07-79BC-479A-8934-11102E087634}" destId="{05D528E0-45E5-4A49-8FA2-44A8AB6A8325}" srcOrd="0" destOrd="0" presId="urn:microsoft.com/office/officeart/2005/8/layout/hList1"/>
    <dgm:cxn modelId="{DED68EA1-EE1C-403C-BF96-A48F8DE059D4}" srcId="{55F65708-88EF-4148-A309-FAEF591DF5AF}" destId="{3010991A-EABF-4127-AE8B-C7DFA9383CEE}" srcOrd="4" destOrd="0" parTransId="{6A53599E-8190-46DE-B71A-6E21F9120636}" sibTransId="{4533E70A-467D-4A82-A420-16EE0CF33042}"/>
    <dgm:cxn modelId="{D9D90700-1C9F-49B9-A99E-CAA798EAEE77}" type="presOf" srcId="{C53F7A8F-74C8-4B69-8131-968BA830C2A9}" destId="{C06A46E3-5F15-45BB-B2A6-2E88DB2F4475}" srcOrd="0" destOrd="2" presId="urn:microsoft.com/office/officeart/2005/8/layout/hList1"/>
    <dgm:cxn modelId="{0D036843-176A-4ACB-AE1C-66EB53C46108}" type="presOf" srcId="{327E3D16-AB88-4AF3-8498-4BD1A35D5940}" destId="{08DEFF09-D760-4980-A260-888AE2587514}" srcOrd="0" destOrd="1" presId="urn:microsoft.com/office/officeart/2005/8/layout/hList1"/>
    <dgm:cxn modelId="{AFAF8156-66DA-43E2-B751-E0F34CE85106}" srcId="{55F65708-88EF-4148-A309-FAEF591DF5AF}" destId="{6311B8F4-6B30-454E-ACBC-9801126B2381}" srcOrd="1" destOrd="0" parTransId="{0AABE93E-7ED2-414C-892E-AA5D959C221E}" sibTransId="{EBC24FA4-23D7-4E11-A1B0-028B0B0E1279}"/>
    <dgm:cxn modelId="{589C9280-277B-4998-BF8A-6984B97157F5}" srcId="{720A2DDE-6234-4E43-A6D0-02EDBD1AC67F}" destId="{DC9BDF6F-E132-47FF-97BF-3B9EAA3C1508}" srcOrd="2" destOrd="0" parTransId="{AF1528A8-9D93-4F3F-AB1D-37062B0CC337}" sibTransId="{790D8DD9-D2B7-4B0A-B879-08B4CC9C6E56}"/>
    <dgm:cxn modelId="{DBC335B1-2ECC-4167-8E2F-5A70D1667132}" type="presOf" srcId="{FB80DD75-A0AB-4AB8-8E0C-055E344AE6A2}" destId="{C06A46E3-5F15-45BB-B2A6-2E88DB2F4475}" srcOrd="0" destOrd="3" presId="urn:microsoft.com/office/officeart/2005/8/layout/hList1"/>
    <dgm:cxn modelId="{59884CA3-64C1-4118-A980-B55E5BF750AF}" type="presOf" srcId="{DD217483-E716-49D9-ABF2-C7EF0583ABC1}" destId="{D3F7E9C7-DBAB-4700-B376-8F956598F13B}" srcOrd="0" destOrd="5" presId="urn:microsoft.com/office/officeart/2005/8/layout/hList1"/>
    <dgm:cxn modelId="{7ABB1AB4-7304-4D1C-BA52-A91DCCA6BB2E}" srcId="{72F7AD07-79BC-479A-8934-11102E087634}" destId="{720A2DDE-6234-4E43-A6D0-02EDBD1AC67F}" srcOrd="2" destOrd="0" parTransId="{3505EF9F-C4BE-44F6-8A1D-847CB3C80C5E}" sibTransId="{A3019DAE-495A-42DC-8190-6626D414FA57}"/>
    <dgm:cxn modelId="{3D4DEB20-E664-41EF-923F-D2B3DA1B0585}" type="presOf" srcId="{38BF4DE0-3DF3-408C-BEC0-89A95DA80AD8}" destId="{C06A46E3-5F15-45BB-B2A6-2E88DB2F4475}" srcOrd="0" destOrd="1" presId="urn:microsoft.com/office/officeart/2005/8/layout/hList1"/>
    <dgm:cxn modelId="{105F4501-775B-48E3-AD45-02F0F3CE4980}" srcId="{72F7AD07-79BC-479A-8934-11102E087634}" destId="{C62A4D4A-D629-45FE-AB57-D14C58C5151F}" srcOrd="0" destOrd="0" parTransId="{3D87B2EE-9568-43C6-B4D0-07F456B8A92C}" sibTransId="{4E63D06F-6A68-4D32-B17D-B43B149744C0}"/>
    <dgm:cxn modelId="{79407688-D1B5-430F-9521-84C54CB339BE}" srcId="{55F65708-88EF-4148-A309-FAEF591DF5AF}" destId="{4798D3C7-041B-4F09-8C31-5FDB26BA0559}" srcOrd="2" destOrd="0" parTransId="{92E1B833-9CA7-454F-9C92-9D59E7771EC1}" sibTransId="{53A1A710-5E66-4128-AFE0-15210DD153F1}"/>
    <dgm:cxn modelId="{996CA06C-3190-4F11-AFC5-D9DD6B346DB8}" srcId="{55F65708-88EF-4148-A309-FAEF591DF5AF}" destId="{C04A5B7F-03DC-4856-8DA8-724560BD36FB}" srcOrd="3" destOrd="0" parTransId="{489EDF24-409B-4F6A-ACC7-F369F4CC17B3}" sibTransId="{3A4046C4-C532-44B2-B2CA-E25F2CC8FE85}"/>
    <dgm:cxn modelId="{2556696C-1F61-41CA-8E4A-5D06FB7BDE7D}" type="presOf" srcId="{E86EEF25-076A-4EF1-BF7B-4872F5D7BEE1}" destId="{08DEFF09-D760-4980-A260-888AE2587514}" srcOrd="0" destOrd="3" presId="urn:microsoft.com/office/officeart/2005/8/layout/hList1"/>
    <dgm:cxn modelId="{CD963E2D-7CB2-41DD-B836-5AB905E9FF62}" type="presOf" srcId="{8505D6E0-299E-4206-BBAD-5DBE57EA2032}" destId="{72089862-2253-478B-B6B0-4E2E1ECFE5B5}" srcOrd="0" destOrd="0" presId="urn:microsoft.com/office/officeart/2005/8/layout/hList1"/>
    <dgm:cxn modelId="{B12F08EB-1D9B-4E6E-9122-29B18D404DCE}" type="presParOf" srcId="{05D528E0-45E5-4A49-8FA2-44A8AB6A8325}" destId="{E5077D6D-EE56-4A1D-A67C-9C18596A42A6}" srcOrd="0" destOrd="0" presId="urn:microsoft.com/office/officeart/2005/8/layout/hList1"/>
    <dgm:cxn modelId="{15CD37AB-B698-400E-A81D-9074220FA995}" type="presParOf" srcId="{E5077D6D-EE56-4A1D-A67C-9C18596A42A6}" destId="{61E60F6F-8580-4CBA-AEA2-8462EDA4CED8}" srcOrd="0" destOrd="0" presId="urn:microsoft.com/office/officeart/2005/8/layout/hList1"/>
    <dgm:cxn modelId="{DEA3A68C-DE5B-4C14-BCA5-DF8114F1770B}" type="presParOf" srcId="{E5077D6D-EE56-4A1D-A67C-9C18596A42A6}" destId="{72089862-2253-478B-B6B0-4E2E1ECFE5B5}" srcOrd="1" destOrd="0" presId="urn:microsoft.com/office/officeart/2005/8/layout/hList1"/>
    <dgm:cxn modelId="{05B0362F-92E4-4643-B0BD-B8D7725C2CDD}" type="presParOf" srcId="{05D528E0-45E5-4A49-8FA2-44A8AB6A8325}" destId="{4991092A-663C-4BCC-A2CB-1C359837E0EB}" srcOrd="1" destOrd="0" presId="urn:microsoft.com/office/officeart/2005/8/layout/hList1"/>
    <dgm:cxn modelId="{30439BFB-749A-4198-B78E-8C03C557DA6B}" type="presParOf" srcId="{05D528E0-45E5-4A49-8FA2-44A8AB6A8325}" destId="{761AF748-7434-4F0C-9FCE-94B1A0DE0D9F}" srcOrd="2" destOrd="0" presId="urn:microsoft.com/office/officeart/2005/8/layout/hList1"/>
    <dgm:cxn modelId="{961397AA-DEB5-41D2-BB8C-71C17765122B}" type="presParOf" srcId="{761AF748-7434-4F0C-9FCE-94B1A0DE0D9F}" destId="{B7FB82D8-61F6-4734-9E4A-20489B465D52}" srcOrd="0" destOrd="0" presId="urn:microsoft.com/office/officeart/2005/8/layout/hList1"/>
    <dgm:cxn modelId="{C0BEBE92-5BF5-472D-BC96-6E1265AF2FC7}" type="presParOf" srcId="{761AF748-7434-4F0C-9FCE-94B1A0DE0D9F}" destId="{C06A46E3-5F15-45BB-B2A6-2E88DB2F4475}" srcOrd="1" destOrd="0" presId="urn:microsoft.com/office/officeart/2005/8/layout/hList1"/>
    <dgm:cxn modelId="{65736B55-C432-47BE-A1BA-E381FDFFAADF}" type="presParOf" srcId="{05D528E0-45E5-4A49-8FA2-44A8AB6A8325}" destId="{EB908C2A-275D-4D23-8B1A-B12283D0C6F9}" srcOrd="3" destOrd="0" presId="urn:microsoft.com/office/officeart/2005/8/layout/hList1"/>
    <dgm:cxn modelId="{F1F68FE3-7FEE-4AC3-9E8B-8BBF6289BE01}" type="presParOf" srcId="{05D528E0-45E5-4A49-8FA2-44A8AB6A8325}" destId="{A99D3054-273E-4DE9-BC02-94F9F1F1009E}" srcOrd="4" destOrd="0" presId="urn:microsoft.com/office/officeart/2005/8/layout/hList1"/>
    <dgm:cxn modelId="{C48264B7-F3AC-435D-A17A-CCA119460C56}" type="presParOf" srcId="{A99D3054-273E-4DE9-BC02-94F9F1F1009E}" destId="{48C18F5A-2B29-4121-88C8-D5F8D185E476}" srcOrd="0" destOrd="0" presId="urn:microsoft.com/office/officeart/2005/8/layout/hList1"/>
    <dgm:cxn modelId="{B10CFEC2-1804-4B4A-BAA6-816B4DC274BC}" type="presParOf" srcId="{A99D3054-273E-4DE9-BC02-94F9F1F1009E}" destId="{08DEFF09-D760-4980-A260-888AE2587514}" srcOrd="1" destOrd="0" presId="urn:microsoft.com/office/officeart/2005/8/layout/hList1"/>
    <dgm:cxn modelId="{E26FDE4A-933F-4C55-883C-DD3F647DC045}" type="presParOf" srcId="{05D528E0-45E5-4A49-8FA2-44A8AB6A8325}" destId="{02DE4699-2632-452F-9336-5793EA5A9763}" srcOrd="5" destOrd="0" presId="urn:microsoft.com/office/officeart/2005/8/layout/hList1"/>
    <dgm:cxn modelId="{F7156483-2841-499C-92CC-4A25D8CC6AFD}" type="presParOf" srcId="{05D528E0-45E5-4A49-8FA2-44A8AB6A8325}" destId="{EAE595C4-7BB0-45D1-B531-CBD4D1D432CB}" srcOrd="6" destOrd="0" presId="urn:microsoft.com/office/officeart/2005/8/layout/hList1"/>
    <dgm:cxn modelId="{402352A8-2A44-4FA7-8D6C-C689FFEC0E44}" type="presParOf" srcId="{EAE595C4-7BB0-45D1-B531-CBD4D1D432CB}" destId="{8ADBFE26-5884-46F0-9259-2FE07B887F23}" srcOrd="0" destOrd="0" presId="urn:microsoft.com/office/officeart/2005/8/layout/hList1"/>
    <dgm:cxn modelId="{68AE9C40-5B6C-4293-A450-792AFA751C29}" type="presParOf" srcId="{EAE595C4-7BB0-45D1-B531-CBD4D1D432CB}" destId="{D3F7E9C7-DBAB-4700-B376-8F956598F13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60F6F-8580-4CBA-AEA2-8462EDA4CED8}">
      <dsp:nvSpPr>
        <dsp:cNvPr id="0" name=""/>
        <dsp:cNvSpPr/>
      </dsp:nvSpPr>
      <dsp:spPr>
        <a:xfrm>
          <a:off x="3263" y="718126"/>
          <a:ext cx="1962592" cy="785037"/>
        </a:xfrm>
        <a:prstGeom prst="rect">
          <a:avLst/>
        </a:prstGeom>
        <a:solidFill>
          <a:srgbClr val="583A84"/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1"/>
              </a:solidFill>
              <a:latin typeface="+mn-lt"/>
              <a:cs typeface="Times" pitchFamily="18" charset="0"/>
            </a:rPr>
            <a:t>Outline of the Manual of SOP	</a:t>
          </a:r>
          <a:endParaRPr lang="en-US" sz="1500" kern="1200" dirty="0">
            <a:solidFill>
              <a:schemeClr val="bg1"/>
            </a:solidFill>
            <a:latin typeface="+mn-lt"/>
          </a:endParaRPr>
        </a:p>
      </dsp:txBody>
      <dsp:txXfrm>
        <a:off x="3263" y="718126"/>
        <a:ext cx="1962592" cy="785037"/>
      </dsp:txXfrm>
    </dsp:sp>
    <dsp:sp modelId="{72089862-2253-478B-B6B0-4E2E1ECFE5B5}">
      <dsp:nvSpPr>
        <dsp:cNvPr id="0" name=""/>
        <dsp:cNvSpPr/>
      </dsp:nvSpPr>
      <dsp:spPr>
        <a:xfrm>
          <a:off x="3263" y="1503164"/>
          <a:ext cx="1962592" cy="2854800"/>
        </a:xfrm>
        <a:prstGeom prst="rect">
          <a:avLst/>
        </a:prstGeom>
        <a:solidFill>
          <a:srgbClr val="CBC9F9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altLang="en-US" sz="1500" kern="1200" dirty="0" smtClean="0">
              <a:latin typeface="+mn-lt"/>
              <a:cs typeface="Times" pitchFamily="18" charset="0"/>
            </a:rPr>
            <a:t>Navigation of the Document </a:t>
          </a:r>
          <a:endParaRPr lang="en-US" sz="1500" kern="1200" dirty="0">
            <a:latin typeface="+mn-lt"/>
          </a:endParaRPr>
        </a:p>
      </dsp:txBody>
      <dsp:txXfrm>
        <a:off x="3263" y="1503164"/>
        <a:ext cx="1962592" cy="2854800"/>
      </dsp:txXfrm>
    </dsp:sp>
    <dsp:sp modelId="{B7FB82D8-61F6-4734-9E4A-20489B465D52}">
      <dsp:nvSpPr>
        <dsp:cNvPr id="0" name=""/>
        <dsp:cNvSpPr/>
      </dsp:nvSpPr>
      <dsp:spPr>
        <a:xfrm>
          <a:off x="2240619" y="741999"/>
          <a:ext cx="1962592" cy="785037"/>
        </a:xfrm>
        <a:prstGeom prst="rect">
          <a:avLst/>
        </a:prstGeom>
        <a:solidFill>
          <a:srgbClr val="583A84"/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1"/>
              </a:solidFill>
              <a:latin typeface="+mn-lt"/>
              <a:cs typeface="Times" pitchFamily="18" charset="0"/>
            </a:rPr>
            <a:t>Applicability &amp; Changes in Guidelines and SOP </a:t>
          </a:r>
          <a:endParaRPr lang="en-US" sz="1500" b="1" kern="1200" dirty="0">
            <a:solidFill>
              <a:schemeClr val="bg1"/>
            </a:solidFill>
            <a:latin typeface="+mn-lt"/>
            <a:cs typeface="Times" pitchFamily="18" charset="0"/>
          </a:endParaRPr>
        </a:p>
      </dsp:txBody>
      <dsp:txXfrm>
        <a:off x="2240619" y="741999"/>
        <a:ext cx="1962592" cy="785037"/>
      </dsp:txXfrm>
    </dsp:sp>
    <dsp:sp modelId="{C06A46E3-5F15-45BB-B2A6-2E88DB2F4475}">
      <dsp:nvSpPr>
        <dsp:cNvPr id="0" name=""/>
        <dsp:cNvSpPr/>
      </dsp:nvSpPr>
      <dsp:spPr>
        <a:xfrm>
          <a:off x="2264072" y="1520458"/>
          <a:ext cx="1962592" cy="2854800"/>
        </a:xfrm>
        <a:prstGeom prst="rect">
          <a:avLst/>
        </a:prstGeom>
        <a:solidFill>
          <a:srgbClr val="CBC9F9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Applicability of SOP</a:t>
          </a:r>
          <a:endParaRPr lang="en-US" sz="1500" kern="1200" dirty="0">
            <a:latin typeface="+mn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altLang="en-US" sz="1500" b="0" kern="1200" dirty="0" smtClean="0">
              <a:solidFill>
                <a:schemeClr val="tx1"/>
              </a:solidFill>
              <a:latin typeface="+mn-lt"/>
              <a:cs typeface="Times" pitchFamily="18" charset="0"/>
            </a:rPr>
            <a:t>Version control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0" kern="1200" dirty="0" smtClean="0">
              <a:solidFill>
                <a:schemeClr val="tx1"/>
              </a:solidFill>
              <a:latin typeface="+mn-lt"/>
              <a:cs typeface="Times" pitchFamily="18" charset="0"/>
            </a:rPr>
            <a:t>Implementation process</a:t>
          </a:r>
          <a:endParaRPr lang="en-US" sz="1500" b="0" kern="1200" dirty="0">
            <a:solidFill>
              <a:schemeClr val="tx1"/>
            </a:solidFill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Important events in a project and their timelines </a:t>
          </a:r>
          <a:endParaRPr lang="en-US" sz="1500" kern="1200" dirty="0">
            <a:latin typeface="+mn-lt"/>
            <a:cs typeface="Times" pitchFamily="18" charset="0"/>
          </a:endParaRPr>
        </a:p>
      </dsp:txBody>
      <dsp:txXfrm>
        <a:off x="2264072" y="1520458"/>
        <a:ext cx="1962592" cy="2854800"/>
      </dsp:txXfrm>
    </dsp:sp>
    <dsp:sp modelId="{48C18F5A-2B29-4121-88C8-D5F8D185E476}">
      <dsp:nvSpPr>
        <dsp:cNvPr id="0" name=""/>
        <dsp:cNvSpPr/>
      </dsp:nvSpPr>
      <dsp:spPr>
        <a:xfrm>
          <a:off x="4477974" y="718126"/>
          <a:ext cx="1962592" cy="785037"/>
        </a:xfrm>
        <a:prstGeom prst="rect">
          <a:avLst/>
        </a:prstGeom>
        <a:solidFill>
          <a:srgbClr val="583A84"/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1"/>
              </a:solidFill>
              <a:latin typeface="+mn-lt"/>
              <a:cs typeface="Times" pitchFamily="18" charset="0"/>
            </a:rPr>
            <a:t>Remedy &amp; Action  for Delay</a:t>
          </a:r>
          <a:endParaRPr lang="en-US" sz="1500" b="1" kern="1200" dirty="0">
            <a:solidFill>
              <a:schemeClr val="bg1"/>
            </a:solidFill>
            <a:latin typeface="+mn-lt"/>
            <a:cs typeface="Times" pitchFamily="18" charset="0"/>
          </a:endParaRPr>
        </a:p>
      </dsp:txBody>
      <dsp:txXfrm>
        <a:off x="4477974" y="718126"/>
        <a:ext cx="1962592" cy="785037"/>
      </dsp:txXfrm>
    </dsp:sp>
    <dsp:sp modelId="{08DEFF09-D760-4980-A260-888AE2587514}">
      <dsp:nvSpPr>
        <dsp:cNvPr id="0" name=""/>
        <dsp:cNvSpPr/>
      </dsp:nvSpPr>
      <dsp:spPr>
        <a:xfrm>
          <a:off x="4477974" y="1503164"/>
          <a:ext cx="1962592" cy="2854800"/>
        </a:xfrm>
        <a:prstGeom prst="rect">
          <a:avLst/>
        </a:prstGeom>
        <a:solidFill>
          <a:srgbClr val="CBC9F9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>
              <a:latin typeface="+mn-lt"/>
              <a:cs typeface="Times" pitchFamily="18" charset="0"/>
            </a:rPr>
            <a:t>Delay by PIA in Non-AAP States</a:t>
          </a:r>
          <a:endParaRPr lang="en-US" sz="1500" kern="1200" dirty="0">
            <a:latin typeface="+mn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Delay by PIA in AAP States 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Delay by CTSA for Non-AAP states/SRLM for AAP States 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altLang="en-US" sz="1500" kern="1200" dirty="0" smtClean="0">
              <a:latin typeface="+mn-lt"/>
              <a:cs typeface="Times" pitchFamily="18" charset="0"/>
            </a:rPr>
            <a:t>Procedure to be followed to impose the penalty </a:t>
          </a:r>
          <a:endParaRPr lang="en-US" sz="1500" kern="1200" dirty="0">
            <a:latin typeface="+mn-lt"/>
            <a:cs typeface="Times" pitchFamily="18" charset="0"/>
          </a:endParaRPr>
        </a:p>
      </dsp:txBody>
      <dsp:txXfrm>
        <a:off x="4477974" y="1503164"/>
        <a:ext cx="1962592" cy="2854800"/>
      </dsp:txXfrm>
    </dsp:sp>
    <dsp:sp modelId="{8ADBFE26-5884-46F0-9259-2FE07B887F23}">
      <dsp:nvSpPr>
        <dsp:cNvPr id="0" name=""/>
        <dsp:cNvSpPr/>
      </dsp:nvSpPr>
      <dsp:spPr>
        <a:xfrm>
          <a:off x="6715330" y="718126"/>
          <a:ext cx="1962592" cy="785037"/>
        </a:xfrm>
        <a:prstGeom prst="rect">
          <a:avLst/>
        </a:prstGeom>
        <a:solidFill>
          <a:srgbClr val="583A84"/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1"/>
              </a:solidFill>
              <a:latin typeface="+mn-lt"/>
              <a:cs typeface="Times" pitchFamily="18" charset="0"/>
            </a:rPr>
            <a:t>Roles &amp; ERP</a:t>
          </a:r>
          <a:endParaRPr lang="en-US" sz="1500" b="1" kern="1200" dirty="0">
            <a:solidFill>
              <a:schemeClr val="bg1"/>
            </a:solidFill>
            <a:latin typeface="+mn-lt"/>
            <a:cs typeface="Times" pitchFamily="18" charset="0"/>
          </a:endParaRPr>
        </a:p>
      </dsp:txBody>
      <dsp:txXfrm>
        <a:off x="6715330" y="718126"/>
        <a:ext cx="1962592" cy="785037"/>
      </dsp:txXfrm>
    </dsp:sp>
    <dsp:sp modelId="{D3F7E9C7-DBAB-4700-B376-8F956598F13B}">
      <dsp:nvSpPr>
        <dsp:cNvPr id="0" name=""/>
        <dsp:cNvSpPr/>
      </dsp:nvSpPr>
      <dsp:spPr>
        <a:xfrm>
          <a:off x="6715330" y="1503164"/>
          <a:ext cx="1962592" cy="2854800"/>
        </a:xfrm>
        <a:prstGeom prst="rect">
          <a:avLst/>
        </a:prstGeom>
        <a:solidFill>
          <a:srgbClr val="CBC9F9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>
              <a:latin typeface="+mn-lt"/>
              <a:cs typeface="Times" pitchFamily="18" charset="0"/>
            </a:rPr>
            <a:t>District Administration</a:t>
          </a:r>
          <a:endParaRPr lang="en-US" sz="1500" kern="1200" dirty="0">
            <a:latin typeface="+mn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Village Level Organization 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Gram Panchayat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>
              <a:latin typeface="+mn-lt"/>
              <a:cs typeface="Times" pitchFamily="18" charset="0"/>
            </a:rPr>
            <a:t>Approach to quality 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+mn-lt"/>
              <a:cs typeface="Times" pitchFamily="18" charset="0"/>
            </a:rPr>
            <a:t>ERP Platform and interim arrangement</a:t>
          </a:r>
          <a:endParaRPr lang="en-US" sz="1500" kern="1200" dirty="0">
            <a:latin typeface="+mn-lt"/>
            <a:cs typeface="Times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500" kern="1200" dirty="0">
            <a:latin typeface="+mn-lt"/>
            <a:cs typeface="Times" pitchFamily="18" charset="0"/>
          </a:endParaRPr>
        </a:p>
      </dsp:txBody>
      <dsp:txXfrm>
        <a:off x="6715330" y="1503164"/>
        <a:ext cx="1962592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AF23AC28-752C-4ADF-BA94-7C4AA12F202C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F70FECA-2AB8-4D28-A7E3-831FA6CCA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34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EC38CBD-2655-45E3-AB1C-DE05CDD33634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4A8CA2A-80A6-49A1-A430-8B0BF0284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02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86FE4-9990-43FE-B09E-8ABC6A346F1D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9628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V="1">
            <a:off x="1143000" y="1122362"/>
            <a:ext cx="6858000" cy="2387599"/>
          </a:xfrm>
          <a:prstGeom prst="rect">
            <a:avLst/>
          </a:prstGeom>
          <a:solidFill>
            <a:srgbClr val="583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Document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8496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 Details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3116177" y="4476250"/>
            <a:ext cx="4797215" cy="67509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flipV="1">
            <a:off x="1346697" y="4364471"/>
            <a:ext cx="4797215" cy="67509"/>
          </a:xfrm>
          <a:prstGeom prst="rect">
            <a:avLst/>
          </a:prstGeom>
          <a:solidFill>
            <a:srgbClr val="B2B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736" y="60283"/>
            <a:ext cx="582003" cy="9700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901" y="5664882"/>
            <a:ext cx="2487528" cy="11591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4882"/>
            <a:ext cx="2197100" cy="115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0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1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9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8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4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93B5B-8FF4-4185-8519-4E7B98E10E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5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64970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/>
            </a:lvl1pPr>
          </a:lstStyle>
          <a:p>
            <a:fld id="{DF193B5B-8FF4-4185-8519-4E7B98E10E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16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V="1">
            <a:off x="623888" y="1692455"/>
            <a:ext cx="7886700" cy="2870019"/>
          </a:xfrm>
          <a:prstGeom prst="rect">
            <a:avLst/>
          </a:prstGeom>
          <a:solidFill>
            <a:srgbClr val="583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 flipV="1">
            <a:off x="2393368" y="6116638"/>
            <a:ext cx="4797215" cy="67509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flipV="1">
            <a:off x="623888" y="6004859"/>
            <a:ext cx="4797215" cy="67509"/>
          </a:xfrm>
          <a:prstGeom prst="rect">
            <a:avLst/>
          </a:prstGeom>
          <a:solidFill>
            <a:srgbClr val="B2B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3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1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3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2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679644-D1F1-48C1-A8F7-832382D8D290}" type="datetimeFigureOut">
              <a:rPr lang="en-US" smtClean="0"/>
              <a:t>12/5/2014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F193B5B-8FF4-4185-8519-4E7B98E10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2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 flipV="1">
            <a:off x="0" y="33697"/>
            <a:ext cx="8163944" cy="940113"/>
          </a:xfrm>
          <a:prstGeom prst="rect">
            <a:avLst/>
          </a:prstGeom>
          <a:solidFill>
            <a:srgbClr val="583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0624"/>
            <a:ext cx="8239519" cy="93612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259" y="1309079"/>
            <a:ext cx="8900361" cy="4778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flipV="1">
            <a:off x="4307304" y="1130621"/>
            <a:ext cx="4797215" cy="67509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flipV="1">
            <a:off x="2537824" y="1018842"/>
            <a:ext cx="4797215" cy="67509"/>
          </a:xfrm>
          <a:prstGeom prst="rect">
            <a:avLst/>
          </a:prstGeom>
          <a:solidFill>
            <a:srgbClr val="B2B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64970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/>
            </a:lvl1pPr>
          </a:lstStyle>
          <a:p>
            <a:fld id="{DF193B5B-8FF4-4185-8519-4E7B98E10E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39" y="27073"/>
            <a:ext cx="904480" cy="104758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147425"/>
            <a:ext cx="9144000" cy="1528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32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87" r:id="rId2"/>
    <p:sldLayoutId id="2147483976" r:id="rId3"/>
    <p:sldLayoutId id="2147483977" r:id="rId4"/>
    <p:sldLayoutId id="2147483978" r:id="rId5"/>
    <p:sldLayoutId id="2147483986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991" y="1948070"/>
            <a:ext cx="6202018" cy="56849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entury Gothic" pitchFamily="34" charset="0"/>
              </a:rPr>
              <a:t>Chapter1- </a:t>
            </a:r>
            <a:r>
              <a:rPr lang="en-US" sz="4000" b="1" dirty="0" smtClean="0">
                <a:latin typeface="Century Gothic" pitchFamily="34" charset="0"/>
              </a:rPr>
              <a:t>Introduction </a:t>
            </a:r>
            <a:endParaRPr lang="en-US" sz="4000" b="1" dirty="0"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NIRD &amp; </a:t>
            </a:r>
            <a:r>
              <a:rPr lang="en-US" dirty="0" smtClean="0"/>
              <a:t>PR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0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REMEDY FOR DELAY(2/2)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137005"/>
              </p:ext>
            </p:extLst>
          </p:nvPr>
        </p:nvGraphicFramePr>
        <p:xfrm>
          <a:off x="200355" y="1117721"/>
          <a:ext cx="8720907" cy="477898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34416"/>
                <a:gridCol w="2125934"/>
                <a:gridCol w="2354530"/>
                <a:gridCol w="3006027"/>
              </a:tblGrid>
              <a:tr h="4169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Delay by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Notice1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Notice2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 3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</a:tr>
              <a:tr h="2020646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CTSA  for non AAP State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By MoRD within 5 days </a:t>
                      </a:r>
                      <a:endParaRPr lang="en-IN" sz="2000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By  MoRD  giving  5 days  to take further action in the process</a:t>
                      </a:r>
                      <a:endParaRPr lang="en-IN" sz="2000" dirty="0" smtClean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MoRD waits</a:t>
                      </a:r>
                      <a:r>
                        <a:rPr lang="en-US" sz="2000" baseline="0" dirty="0" smtClean="0"/>
                        <a:t> for 20 days after issue of first notice, if work is not completed, take action for completion of work and invoke  for penal action.</a:t>
                      </a:r>
                      <a:endParaRPr lang="en-IN" sz="2000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</a:tr>
              <a:tr h="2341383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SRLM for AAP State 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By MoRD within 5 days </a:t>
                      </a:r>
                      <a:endParaRPr lang="en-IN" sz="2000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By  MoRD  giving  5 days  to take further action in the process</a:t>
                      </a:r>
                      <a:endParaRPr lang="en-IN" sz="2000" dirty="0" smtClean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MoRD waits</a:t>
                      </a:r>
                      <a:r>
                        <a:rPr lang="en-US" sz="2000" baseline="0" dirty="0" smtClean="0"/>
                        <a:t> for 20 days after issue of first notice, </a:t>
                      </a:r>
                      <a:r>
                        <a:rPr lang="en-US" sz="2000" dirty="0" smtClean="0"/>
                        <a:t>If state does</a:t>
                      </a:r>
                      <a:r>
                        <a:rPr lang="en-US" sz="2000" baseline="0" dirty="0" smtClean="0"/>
                        <a:t> not respond:  </a:t>
                      </a:r>
                    </a:p>
                    <a:p>
                      <a:pPr algn="l"/>
                      <a:r>
                        <a:rPr lang="en-US" sz="2000" baseline="0" dirty="0" smtClean="0"/>
                        <a:t>1. R</a:t>
                      </a:r>
                      <a:r>
                        <a:rPr lang="en-US" sz="2000" dirty="0" smtClean="0"/>
                        <a:t>egulate the flow</a:t>
                      </a:r>
                      <a:r>
                        <a:rPr lang="en-US" sz="2000" baseline="0" dirty="0" smtClean="0"/>
                        <a:t> of funds</a:t>
                      </a:r>
                    </a:p>
                    <a:p>
                      <a:pPr algn="l"/>
                      <a:r>
                        <a:rPr lang="en-US" sz="2000" baseline="0" dirty="0" smtClean="0"/>
                        <a:t>2. AAP status will be reviewed by MoRD </a:t>
                      </a:r>
                      <a:endParaRPr lang="en-US" sz="2000" baseline="0" dirty="0" smtClean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Action for Default (1/3)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042" y="1023938"/>
            <a:ext cx="7912543" cy="475553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en-US" sz="2500" b="1" dirty="0" smtClean="0">
                <a:latin typeface="+mn-lt"/>
                <a:ea typeface="Calibri"/>
                <a:cs typeface="Times New Roman" pitchFamily="18" charset="0"/>
              </a:rPr>
              <a:t> Reasons for Default :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500" b="1" dirty="0" smtClean="0">
              <a:latin typeface="+mn-lt"/>
              <a:ea typeface="Calibri"/>
              <a:cs typeface="Times New Roman" pitchFamily="18" charset="0"/>
            </a:endParaRPr>
          </a:p>
          <a:p>
            <a:pPr marL="914400" lvl="1" indent="-457200" algn="just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Shortfall in achievement of target</a:t>
            </a: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 smtClean="0">
              <a:latin typeface="+mn-lt"/>
              <a:ea typeface="Calibri"/>
              <a:cs typeface="Times New Roman" pitchFamily="18" charset="0"/>
            </a:endParaRP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b) Non Compliance </a:t>
            </a: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 smtClean="0">
              <a:latin typeface="+mn-lt"/>
              <a:ea typeface="Calibri"/>
              <a:cs typeface="Times New Roman" pitchFamily="18" charset="0"/>
            </a:endParaRP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c) Fraudulent Practices </a:t>
            </a: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100" b="1" dirty="0" smtClean="0">
                <a:latin typeface="+mn-lt"/>
                <a:ea typeface="Calibri"/>
                <a:cs typeface="Times New Roman" pitchFamily="18" charset="0"/>
              </a:rPr>
              <a:t> </a:t>
            </a:r>
            <a:endParaRPr lang="en-US" dirty="0" smtClean="0">
              <a:latin typeface="+mn-lt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Concurrent monitoring and advisory system to be put in place through ERP based interactive workflow system. </a:t>
            </a:r>
          </a:p>
          <a:p>
            <a:pPr marL="457200" lvl="1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 smtClean="0">
              <a:latin typeface="+mn-lt"/>
              <a:ea typeface="Calibri"/>
              <a:cs typeface="Times New Roman" pitchFamily="18" charset="0"/>
            </a:endParaRPr>
          </a:p>
          <a:p>
            <a:pPr lvl="1"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If PIA fails to perform/take remedial action, invoke penal action under default </a:t>
            </a:r>
          </a:p>
        </p:txBody>
      </p:sp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Action for Default </a:t>
            </a:r>
            <a:r>
              <a:rPr lang="en-US" dirty="0" smtClean="0"/>
              <a:t>(2/3</a:t>
            </a:r>
            <a:r>
              <a:rPr lang="en-US" dirty="0"/>
              <a:t>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042" y="1023938"/>
            <a:ext cx="9672033" cy="54667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en-US" sz="25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Classification of Penalties  to be imposed: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5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347509"/>
              </p:ext>
            </p:extLst>
          </p:nvPr>
        </p:nvGraphicFramePr>
        <p:xfrm>
          <a:off x="106042" y="1677476"/>
          <a:ext cx="8534400" cy="4564659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246757"/>
                <a:gridCol w="7287643"/>
              </a:tblGrid>
              <a:tr h="48083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2200" dirty="0">
                          <a:effectLst/>
                        </a:rPr>
                        <a:t>Category</a:t>
                      </a:r>
                      <a:endParaRPr lang="en-IN" sz="22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2200" dirty="0">
                          <a:effectLst/>
                        </a:rPr>
                        <a:t>Penalty (indicative list)</a:t>
                      </a:r>
                      <a:endParaRPr lang="en-IN" sz="22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70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Minor</a:t>
                      </a:r>
                      <a:endParaRPr lang="en-IN" sz="22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Fine up to </a:t>
                      </a:r>
                      <a:r>
                        <a:rPr lang="en-IN" sz="2200" dirty="0" err="1">
                          <a:effectLst/>
                        </a:rPr>
                        <a:t>Rs</a:t>
                      </a:r>
                      <a:r>
                        <a:rPr lang="en-IN" sz="2200" dirty="0">
                          <a:effectLst/>
                        </a:rPr>
                        <a:t>. 25,000 per occasion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Retraining candidates without any additional payment to PIA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Closing of training centre/s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Reduction of targets</a:t>
                      </a:r>
                      <a:endParaRPr lang="en-IN" sz="22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1062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Major</a:t>
                      </a:r>
                      <a:endParaRPr lang="en-IN" sz="22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Closure of the project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Black listing of PIA in the state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Black listing of PIA in the country</a:t>
                      </a:r>
                      <a:endParaRPr lang="en-IN" sz="22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106223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200" dirty="0">
                          <a:effectLst/>
                        </a:rPr>
                        <a:t>Note: While imposing the penalties a competent authority can impose any of the penalties listed above that penalty. E.g. - While imposing major penalty of closure of the project a fine also can be imposed.</a:t>
                      </a:r>
                      <a:endParaRPr lang="en-IN" sz="2200" b="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Action for Default </a:t>
            </a:r>
            <a:r>
              <a:rPr lang="en-US" dirty="0" smtClean="0"/>
              <a:t>(3/3</a:t>
            </a:r>
            <a:r>
              <a:rPr lang="en-US" dirty="0"/>
              <a:t>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089969"/>
              </p:ext>
            </p:extLst>
          </p:nvPr>
        </p:nvGraphicFramePr>
        <p:xfrm>
          <a:off x="328246" y="1177943"/>
          <a:ext cx="7784122" cy="5170656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069297"/>
                <a:gridCol w="1069297"/>
                <a:gridCol w="1558636"/>
                <a:gridCol w="4086892"/>
              </a:tblGrid>
              <a:tr h="802163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1900" dirty="0" smtClean="0">
                          <a:effectLst/>
                        </a:rPr>
                        <a:t>Category</a:t>
                      </a: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1900" dirty="0" smtClean="0">
                          <a:effectLst/>
                        </a:rPr>
                        <a:t>Imposing </a:t>
                      </a:r>
                    </a:p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1900" dirty="0" smtClean="0">
                          <a:effectLst/>
                        </a:rPr>
                        <a:t>Authority </a:t>
                      </a: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IN" sz="1900" dirty="0">
                          <a:effectLst/>
                        </a:rPr>
                        <a:t>Appellate Authority </a:t>
                      </a: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077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effectLst/>
                        </a:rPr>
                        <a:t>AAP</a:t>
                      </a: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Minor </a:t>
                      </a:r>
                      <a:endParaRPr lang="en-IN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COO/Skills, SRLM</a:t>
                      </a:r>
                      <a:endParaRPr lang="en-IN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IN" sz="1800" dirty="0">
                          <a:effectLst/>
                        </a:rPr>
                        <a:t>Head, SRLM</a:t>
                      </a:r>
                      <a:endParaRPr lang="en-IN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457562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Major</a:t>
                      </a:r>
                      <a:endParaRPr lang="en-IN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Head, SRLM</a:t>
                      </a:r>
                      <a:endParaRPr lang="en-IN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dirty="0">
                          <a:effectLst/>
                        </a:rPr>
                        <a:t>Principal Secretary, RD, State Government</a:t>
                      </a:r>
                      <a:endParaRPr lang="en-IN" sz="18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dirty="0">
                          <a:effectLst/>
                        </a:rPr>
                        <a:t>However for blacklisting across the country approval of MoRD will be required</a:t>
                      </a:r>
                      <a:endParaRPr lang="en-IN" sz="1800" dirty="0">
                        <a:effectLst/>
                        <a:latin typeface="Times" pitchFamily="18" charset="0"/>
                        <a:ea typeface="Calibri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9189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effectLst/>
                        </a:rPr>
                        <a:t>Non-AAP</a:t>
                      </a: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Minor </a:t>
                      </a:r>
                      <a:endParaRPr lang="en-IN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Joint Secretary (Skills)</a:t>
                      </a:r>
                      <a:endParaRPr lang="en-IN" sz="1800" b="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Additional Secretary  in charge of Skills at MoRD </a:t>
                      </a:r>
                      <a:endParaRPr lang="en-IN" sz="1800" dirty="0" smtClean="0"/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endParaRPr lang="en-IN" sz="1800" b="0" dirty="0">
                        <a:effectLst/>
                        <a:latin typeface="Times" pitchFamily="18" charset="0"/>
                        <a:ea typeface="Calibri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69109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9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Major</a:t>
                      </a:r>
                      <a:endParaRPr lang="en-IN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Joint Secretary (Skills)</a:t>
                      </a:r>
                      <a:endParaRPr lang="en-IN" sz="1800" b="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Additional Secretary  in charge of Skills at MoRD </a:t>
                      </a:r>
                      <a:endParaRPr lang="en-IN" sz="1800" b="0" dirty="0" smtClean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Role of District Administration (1/1)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1436" y="1051974"/>
            <a:ext cx="8800451" cy="54667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b="1" dirty="0" smtClean="0">
                <a:latin typeface="+mn-lt"/>
                <a:ea typeface="Calibri"/>
                <a:cs typeface="Times New Roman"/>
              </a:rPr>
              <a:t>Functions of DMMU:  </a:t>
            </a:r>
          </a:p>
          <a:p>
            <a:pPr marL="457200" indent="-457200" algn="just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200" b="1" dirty="0" smtClean="0">
                <a:latin typeface="+mn-lt"/>
                <a:ea typeface="Calibri"/>
                <a:cs typeface="Times New Roman"/>
              </a:rPr>
              <a:t>Mobilization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200" dirty="0" smtClean="0">
                <a:latin typeface="+mn-lt"/>
                <a:ea typeface="Calibri"/>
                <a:cs typeface="Times New Roman" pitchFamily="18" charset="0"/>
              </a:rPr>
              <a:t>Facilitating the PIAs during mobilization of candidates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200" dirty="0" smtClean="0">
                <a:latin typeface="+mn-lt"/>
                <a:ea typeface="Calibri"/>
                <a:cs typeface="Times New Roman" pitchFamily="18" charset="0"/>
              </a:rPr>
              <a:t>Counseling sessions of parents with the trainers about the benefits of the program.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200" dirty="0" smtClean="0">
                <a:latin typeface="+mn-lt"/>
                <a:ea typeface="Calibri"/>
                <a:cs typeface="Times New Roman" pitchFamily="18" charset="0"/>
              </a:rPr>
              <a:t>Identify Potential centers for Job fairs and submit a budget to SRLM to include in Annual Action Plan State/Yearly Plan. )</a:t>
            </a:r>
            <a:endParaRPr lang="en-US" sz="2200" b="1" dirty="0" smtClean="0">
              <a:latin typeface="+mn-lt"/>
              <a:ea typeface="Calibri"/>
              <a:cs typeface="Times New Roman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200" b="1" dirty="0" smtClean="0">
                <a:latin typeface="+mn-lt"/>
                <a:ea typeface="Calibri"/>
                <a:cs typeface="Times New Roman" pitchFamily="18" charset="0"/>
              </a:rPr>
              <a:t>Placement and Tracking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200" dirty="0" smtClean="0">
                <a:latin typeface="+mn-lt"/>
                <a:ea typeface="Calibri"/>
                <a:cs typeface="Times New Roman" pitchFamily="18" charset="0"/>
              </a:rPr>
              <a:t>Tracking Details to be uploaded on the designated </a:t>
            </a:r>
            <a:r>
              <a:rPr lang="en-US" sz="2200" dirty="0" err="1" smtClean="0">
                <a:latin typeface="+mn-lt"/>
                <a:ea typeface="Calibri"/>
                <a:cs typeface="Times New Roman" pitchFamily="18" charset="0"/>
              </a:rPr>
              <a:t>weblink</a:t>
            </a:r>
            <a:r>
              <a:rPr lang="en-US" sz="2200" dirty="0" smtClean="0">
                <a:latin typeface="+mn-lt"/>
                <a:ea typeface="Calibri"/>
                <a:cs typeface="Times New Roman" pitchFamily="18" charset="0"/>
              </a:rPr>
              <a:t>  by DMMU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2200" b="1" dirty="0" smtClean="0">
                <a:latin typeface="+mn-lt"/>
                <a:ea typeface="Calibri"/>
                <a:cs typeface="Times New Roman"/>
              </a:rPr>
              <a:t>Capacity Building for Sub-district functionaries 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200" dirty="0" smtClean="0">
                <a:latin typeface="+mn-lt"/>
                <a:ea typeface="Calibri"/>
                <a:cs typeface="Times New Roman"/>
              </a:rPr>
              <a:t>Periodic workshop to be organized for VLO and BDOs about DDU-GKY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en-US" sz="2200" dirty="0" smtClean="0">
              <a:latin typeface="+mn-lt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200" dirty="0" smtClean="0">
              <a:latin typeface="+mn-lt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endParaRPr lang="en-US" sz="2200" dirty="0" smtClean="0">
              <a:latin typeface="+mn-lt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200" dirty="0" smtClean="0">
              <a:latin typeface="+mn-lt"/>
              <a:ea typeface="Calibri"/>
              <a:cs typeface="Times New Roman" pitchFamily="18" charset="0"/>
            </a:endParaRPr>
          </a:p>
          <a:p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IN" dirty="0"/>
              <a:t>R</a:t>
            </a:r>
            <a:r>
              <a:rPr lang="en-US" dirty="0"/>
              <a:t>ole of Village Level Organization (VLO)/GP     </a:t>
            </a:r>
            <a:br>
              <a:rPr lang="en-US" dirty="0"/>
            </a:br>
            <a:r>
              <a:rPr lang="en-US" dirty="0"/>
              <a:t> (1/1)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06950" y="1417172"/>
            <a:ext cx="8439174" cy="44795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en-IN" sz="2400" dirty="0" smtClean="0">
                <a:latin typeface="+mn-lt"/>
                <a:ea typeface="Times New Roman"/>
                <a:cs typeface="Times" pitchFamily="18" charset="0"/>
              </a:rPr>
              <a:t>Identification and developing database of candidates as Per norms of DDU-GKY guidelines.</a:t>
            </a:r>
          </a:p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en-US" sz="2400" dirty="0" smtClean="0">
                <a:latin typeface="+mn-lt"/>
                <a:ea typeface="Times New Roman"/>
                <a:cs typeface="Times" pitchFamily="18" charset="0"/>
              </a:rPr>
              <a:t>Active participation in counseling and selection of candidates. </a:t>
            </a:r>
          </a:p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en-IN" sz="2400" dirty="0" smtClean="0">
                <a:latin typeface="+mn-lt"/>
                <a:ea typeface="Times New Roman"/>
                <a:cs typeface="Times" pitchFamily="18" charset="0"/>
              </a:rPr>
              <a:t>Tracking of the placed candidates. </a:t>
            </a:r>
            <a:endParaRPr lang="en-US" sz="2400" dirty="0" smtClean="0">
              <a:latin typeface="+mn-lt"/>
              <a:ea typeface="Times New Roman"/>
              <a:cs typeface="Times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en-IN" sz="2400" dirty="0" smtClean="0">
                <a:latin typeface="+mn-lt"/>
                <a:ea typeface="Times New Roman"/>
                <a:cs typeface="Times" pitchFamily="18" charset="0"/>
              </a:rPr>
              <a:t>Feedback from the candidates should be informed to the PIA/DMMU</a:t>
            </a:r>
            <a:endParaRPr lang="en-US" sz="2400" dirty="0" smtClean="0">
              <a:latin typeface="+mn-lt"/>
              <a:ea typeface="Times New Roman"/>
              <a:cs typeface="Times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endParaRPr lang="en-US" sz="2400" dirty="0" smtClean="0">
              <a:latin typeface="+mn-lt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endParaRPr lang="en-US" sz="2400" dirty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63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Approach to Quality (1/2)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4462" y="1172308"/>
            <a:ext cx="8710246" cy="542639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en-US" b="1" dirty="0" smtClean="0">
                <a:latin typeface="+mn-lt"/>
                <a:ea typeface="Calibri"/>
                <a:cs typeface="Times" pitchFamily="18" charset="0"/>
              </a:rPr>
              <a:t>Levels of Monitoring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en-US" dirty="0" smtClean="0">
                <a:latin typeface="+mn-lt"/>
                <a:ea typeface="Calibri"/>
                <a:cs typeface="Times" pitchFamily="18" charset="0"/>
              </a:rPr>
              <a:t>PIA – Operational (OP) Team &amp; Quality (Q) Team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en-US" dirty="0" smtClean="0">
                <a:latin typeface="+mn-lt"/>
                <a:ea typeface="Calibri"/>
                <a:cs typeface="Times" pitchFamily="18" charset="0"/>
              </a:rPr>
              <a:t>SRLM for AAP States /CTSA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en-US" dirty="0" smtClean="0">
                <a:latin typeface="+mn-lt"/>
                <a:ea typeface="Calibri"/>
                <a:cs typeface="Times" pitchFamily="18" charset="0"/>
              </a:rPr>
              <a:t>TSA  for Non AAP States /SRLM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en-US" dirty="0" smtClean="0">
                <a:latin typeface="+mn-lt"/>
                <a:ea typeface="Calibri"/>
                <a:cs typeface="Times" pitchFamily="18" charset="0"/>
              </a:rPr>
              <a:t>The primary responsibility of maintaining quality is by PIA. PIA OP team will verify all the records at all the times. The PIA Q team, CTSA &amp; SRLM will verify 100% of some items on a sample basis. The items are listed below:</a:t>
            </a:r>
          </a:p>
          <a:p>
            <a:endParaRPr lang="en-US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576475"/>
              </p:ext>
            </p:extLst>
          </p:nvPr>
        </p:nvGraphicFramePr>
        <p:xfrm>
          <a:off x="351693" y="4032738"/>
          <a:ext cx="8417169" cy="25659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09365"/>
                <a:gridCol w="7507804"/>
              </a:tblGrid>
              <a:tr h="733133"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Sampling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Items</a:t>
                      </a:r>
                    </a:p>
                  </a:txBody>
                  <a:tcPr marL="68580" marR="68580" marT="0" marB="0"/>
                </a:tc>
              </a:tr>
              <a:tr h="1832831">
                <a:tc>
                  <a:txBody>
                    <a:bodyPr/>
                    <a:lstStyle/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100 %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a) Project related records kept at headquarters/regional office, </a:t>
                      </a:r>
                    </a:p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Training centres, Residential centres, </a:t>
                      </a:r>
                    </a:p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b) Course curriculum and contents </a:t>
                      </a:r>
                    </a:p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c) Verification of candidates by PIA OP team,</a:t>
                      </a:r>
                    </a:p>
                    <a:p>
                      <a:pPr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</a:pPr>
                      <a:r>
                        <a:rPr lang="en-IN" sz="21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" pitchFamily="18" charset="0"/>
                        </a:rPr>
                        <a:t>d) PPS payment – documentary evidence like bank transfers etc.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Approach to Quality </a:t>
            </a:r>
            <a:r>
              <a:rPr lang="en-US" dirty="0" smtClean="0"/>
              <a:t>(2/2</a:t>
            </a:r>
            <a:r>
              <a:rPr lang="en-US" dirty="0"/>
              <a:t>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890786"/>
              </p:ext>
            </p:extLst>
          </p:nvPr>
        </p:nvGraphicFramePr>
        <p:xfrm>
          <a:off x="446848" y="1460918"/>
          <a:ext cx="8322014" cy="34319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73196"/>
                <a:gridCol w="7148818"/>
              </a:tblGrid>
              <a:tr h="4766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100" b="1" dirty="0">
                          <a:effectLst/>
                          <a:latin typeface="+mn-lt"/>
                          <a:cs typeface="Times" pitchFamily="18" charset="0"/>
                        </a:rPr>
                        <a:t>Sampling</a:t>
                      </a:r>
                      <a:endParaRPr lang="en-IN" sz="2100" b="1" dirty="0">
                        <a:effectLst/>
                        <a:latin typeface="+mn-lt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100" b="1" dirty="0">
                          <a:effectLst/>
                          <a:latin typeface="+mn-lt"/>
                          <a:cs typeface="Times" pitchFamily="18" charset="0"/>
                        </a:rPr>
                        <a:t>Items</a:t>
                      </a:r>
                      <a:endParaRPr lang="en-IN" sz="2100" b="1" dirty="0">
                        <a:effectLst/>
                        <a:latin typeface="+mn-lt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2955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By sample </a:t>
                      </a:r>
                      <a:endParaRPr lang="en-IN" sz="2100" dirty="0">
                        <a:effectLst/>
                        <a:latin typeface="+mn-lt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a) Candidate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documentation</a:t>
                      </a:r>
                      <a:endParaRPr lang="en-IN" sz="2100" dirty="0">
                        <a:effectLst/>
                        <a:latin typeface="+mn-lt"/>
                        <a:cs typeface="Times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b) Assessment of training quality through prescribed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methods </a:t>
                      </a:r>
                      <a:endParaRPr lang="en-IN" sz="2100" dirty="0">
                        <a:effectLst/>
                        <a:latin typeface="+mn-lt"/>
                        <a:cs typeface="Times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c) Watching of CCTV modules for various aspects of training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quality</a:t>
                      </a:r>
                      <a:endParaRPr lang="en-IN" sz="2100" dirty="0">
                        <a:effectLst/>
                        <a:latin typeface="+mn-lt"/>
                        <a:cs typeface="Times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d) Placement and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tracking</a:t>
                      </a:r>
                      <a:endParaRPr lang="en-IN" sz="2100" dirty="0">
                        <a:effectLst/>
                        <a:latin typeface="+mn-lt"/>
                        <a:cs typeface="Times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e) PPS payment – physical verification along with placement and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tracking</a:t>
                      </a:r>
                      <a:endParaRPr lang="en-IN" sz="2100" dirty="0">
                        <a:effectLst/>
                        <a:latin typeface="+mn-lt"/>
                        <a:cs typeface="Times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100" dirty="0">
                          <a:effectLst/>
                          <a:latin typeface="+mn-lt"/>
                          <a:cs typeface="Times" pitchFamily="18" charset="0"/>
                        </a:rPr>
                        <a:t>f) Incentive - career progression, one year retention, foreign </a:t>
                      </a:r>
                      <a:r>
                        <a:rPr lang="en-IN" sz="2100" dirty="0" smtClean="0">
                          <a:effectLst/>
                          <a:latin typeface="+mn-lt"/>
                          <a:cs typeface="Times" pitchFamily="18" charset="0"/>
                        </a:rPr>
                        <a:t>placement</a:t>
                      </a:r>
                      <a:endParaRPr lang="en-IN" sz="2100" dirty="0">
                        <a:effectLst/>
                        <a:latin typeface="+mn-lt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Enterprise Resource Planning Platform and interim arrangements (</a:t>
            </a:r>
            <a:r>
              <a:rPr lang="en-US" dirty="0" smtClean="0"/>
              <a:t>1/2)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85260" y="1186263"/>
            <a:ext cx="8606972" cy="48187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>
                <a:latin typeface="+mn-lt"/>
                <a:ea typeface="Calibri"/>
                <a:cs typeface="Times" pitchFamily="18" charset="0"/>
              </a:rPr>
              <a:t>ERP Platform, Aajeevika Skills Development and Monitoring System (ASDMS)  has been developed.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>
                <a:latin typeface="+mn-lt"/>
                <a:ea typeface="Calibri"/>
                <a:cs typeface="Times" pitchFamily="18" charset="0"/>
              </a:rPr>
              <a:t>All the standard forms  developed in SOP to be used, till the ASDMS gets functional.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>
                <a:latin typeface="+mn-lt"/>
                <a:ea typeface="Calibri"/>
                <a:cs typeface="Times" pitchFamily="18" charset="0"/>
              </a:rPr>
              <a:t>The formats uploaded in ASDMS would be final.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400" dirty="0" smtClean="0">
                <a:latin typeface="+mn-lt"/>
                <a:ea typeface="Calibri"/>
                <a:cs typeface="Times" pitchFamily="18" charset="0"/>
              </a:rPr>
              <a:t> Transition arrangements will be made and instructions on switch over to ASDMS will be given separately.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endParaRPr lang="en-US" sz="2100" dirty="0" smtClean="0">
              <a:latin typeface="+mn-lt"/>
              <a:ea typeface="Calibri"/>
              <a:cs typeface="Times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508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Enterprise Resource Planning Platform and interim arrangements </a:t>
            </a:r>
            <a:r>
              <a:rPr lang="en-US" dirty="0" smtClean="0"/>
              <a:t>(2/2</a:t>
            </a:r>
            <a:r>
              <a:rPr lang="en-US" dirty="0"/>
              <a:t>)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53" y="1336431"/>
            <a:ext cx="8662815" cy="5521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400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3946" y="943704"/>
            <a:ext cx="2679355" cy="89388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Chapter- 1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Introduction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723" y="2734406"/>
            <a:ext cx="1482654" cy="85693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Chapter-3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Project </a:t>
            </a:r>
            <a:r>
              <a:rPr lang="en-US" sz="1400" b="1" dirty="0" smtClean="0">
                <a:solidFill>
                  <a:schemeClr val="tx1"/>
                </a:solidFill>
              </a:rPr>
              <a:t>Implementation Procedures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62435" y="2726477"/>
            <a:ext cx="1283130" cy="8648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Training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21654" y="4777739"/>
            <a:ext cx="1889383" cy="80871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 – 5</a:t>
            </a:r>
          </a:p>
          <a:p>
            <a:pPr algn="ctr"/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Training  Centre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57709" y="4779866"/>
            <a:ext cx="2135717" cy="80658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Chapter- 6</a:t>
            </a: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Training Initiation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8723" y="4768142"/>
            <a:ext cx="2369235" cy="81831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Chapter-4</a:t>
            </a: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Training Design &amp; Planning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793000" y="4313393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748940" y="4316938"/>
            <a:ext cx="5292" cy="4512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7751071" y="4310489"/>
            <a:ext cx="5055" cy="467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793000" y="2308928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26793" y="2321824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7" name="Straight Arrow Connector 26"/>
          <p:cNvCxnSpPr>
            <a:stCxn id="4" idx="2"/>
          </p:cNvCxnSpPr>
          <p:nvPr/>
        </p:nvCxnSpPr>
        <p:spPr>
          <a:xfrm>
            <a:off x="4563623" y="1837589"/>
            <a:ext cx="12675" cy="4713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793001" y="2296032"/>
            <a:ext cx="5911879" cy="12896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97629" y="4304041"/>
            <a:ext cx="5958498" cy="12896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2847958" y="3651792"/>
            <a:ext cx="5056" cy="6360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5" name="Rectangle 4"/>
          <p:cNvSpPr/>
          <p:nvPr/>
        </p:nvSpPr>
        <p:spPr>
          <a:xfrm>
            <a:off x="0" y="184611"/>
            <a:ext cx="8288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Standard Operating Procedures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34051" y="2726477"/>
            <a:ext cx="1114889" cy="8648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 7 – Tracking &amp; Placement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4586" y="2743200"/>
            <a:ext cx="1603123" cy="84813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 8 – Project Financial Management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831351" y="2758854"/>
            <a:ext cx="1718036" cy="86982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Chapter 9 – Grading of a project &amp;Project implementing Agency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847958" y="2296032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611037" y="2321824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690369" y="2296032"/>
            <a:ext cx="0" cy="4125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6291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9499" y="3066761"/>
            <a:ext cx="3981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" pitchFamily="18" charset="0"/>
                <a:cs typeface="Times" pitchFamily="18" charset="0"/>
              </a:rPr>
              <a:t>THANKYOU </a:t>
            </a:r>
            <a:endParaRPr lang="en-US" sz="4400" dirty="0">
              <a:latin typeface="Times" pitchFamily="18" charset="0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/>
              <a:t>Outline – Chapter1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43921490"/>
              </p:ext>
            </p:extLst>
          </p:nvPr>
        </p:nvGraphicFramePr>
        <p:xfrm>
          <a:off x="193181" y="1090246"/>
          <a:ext cx="8681187" cy="507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07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Navigation of Document(1/2)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070045"/>
            <a:ext cx="803030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cs typeface="Times" pitchFamily="18" charset="0"/>
              </a:rPr>
              <a:t>DDU-GKY Project </a:t>
            </a:r>
            <a:r>
              <a:rPr lang="en-US" sz="2000" dirty="0">
                <a:cs typeface="Times" pitchFamily="18" charset="0"/>
              </a:rPr>
              <a:t>activities are grouped into modules</a:t>
            </a:r>
          </a:p>
          <a:p>
            <a:endParaRPr lang="en-US" sz="2000" dirty="0">
              <a:cs typeface="Times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>
                <a:cs typeface="Times" pitchFamily="18" charset="0"/>
              </a:rPr>
              <a:t>Each module has been assigned a chapter and every item of the module has been detailed in separate sub-sections of the chapter </a:t>
            </a:r>
            <a:endParaRPr lang="en-US" sz="2000" dirty="0" smtClean="0">
              <a:cs typeface="Times" pitchFamily="18" charset="0"/>
            </a:endParaRPr>
          </a:p>
          <a:p>
            <a:endParaRPr lang="en-US" sz="2000" dirty="0">
              <a:cs typeface="Times" pitchFamily="18" charset="0"/>
            </a:endParaRPr>
          </a:p>
          <a:p>
            <a:r>
              <a:rPr lang="en-US" sz="2000" b="1" dirty="0" smtClean="0">
                <a:cs typeface="Times" pitchFamily="18" charset="0"/>
              </a:rPr>
              <a:t>For </a:t>
            </a:r>
            <a:r>
              <a:rPr lang="en-US" sz="2000" b="1" dirty="0" err="1">
                <a:cs typeface="Times" pitchFamily="18" charset="0"/>
              </a:rPr>
              <a:t>Eg</a:t>
            </a:r>
            <a:r>
              <a:rPr lang="en-US" sz="2000" b="1" dirty="0">
                <a:cs typeface="Times" pitchFamily="18" charset="0"/>
              </a:rPr>
              <a:t>:   </a:t>
            </a:r>
          </a:p>
          <a:p>
            <a:r>
              <a:rPr lang="en-US" sz="2000" b="1" dirty="0">
                <a:cs typeface="Times" pitchFamily="18" charset="0"/>
              </a:rPr>
              <a:t>5. Training Center</a:t>
            </a:r>
          </a:p>
          <a:p>
            <a:pPr lvl="1"/>
            <a:r>
              <a:rPr lang="en-US" sz="2000" b="1" dirty="0">
                <a:cs typeface="Times" pitchFamily="18" charset="0"/>
              </a:rPr>
              <a:t>5.1 Opening of a Training Centre  </a:t>
            </a:r>
          </a:p>
          <a:p>
            <a:pPr lvl="2"/>
            <a:r>
              <a:rPr lang="en-US" sz="2000" b="1" dirty="0">
                <a:cs typeface="Times" pitchFamily="18" charset="0"/>
              </a:rPr>
              <a:t>5.1.1 Look and Feel of a training </a:t>
            </a:r>
            <a:r>
              <a:rPr lang="en-US" sz="2000" b="1" dirty="0" err="1">
                <a:cs typeface="Times" pitchFamily="18" charset="0"/>
              </a:rPr>
              <a:t>centre</a:t>
            </a:r>
            <a:r>
              <a:rPr lang="en-US" sz="2000" b="1" dirty="0">
                <a:cs typeface="Times" pitchFamily="18" charset="0"/>
              </a:rPr>
              <a:t>   </a:t>
            </a:r>
          </a:p>
          <a:p>
            <a:r>
              <a:rPr lang="en-US" sz="2000" b="1" dirty="0">
                <a:cs typeface="Times" pitchFamily="18" charset="0"/>
              </a:rPr>
              <a:t>        (if 5.1 has three forms they would be SF 5.1A, SF 5.1B SF 5.1 C) </a:t>
            </a:r>
          </a:p>
          <a:p>
            <a:r>
              <a:rPr lang="en-US" sz="2000" b="1" dirty="0">
                <a:cs typeface="Times" pitchFamily="18" charset="0"/>
              </a:rPr>
              <a:t>         Sub-forms under SF5.1A are numbered as SF 5.1A1, SF 5.1A2 </a:t>
            </a:r>
          </a:p>
          <a:p>
            <a:endParaRPr lang="en-US" sz="2000" b="1" dirty="0">
              <a:cs typeface="Times" pitchFamily="18" charset="0"/>
            </a:endParaRPr>
          </a:p>
          <a:p>
            <a:r>
              <a:rPr lang="en-US" sz="2000" b="1" dirty="0">
                <a:cs typeface="Times" pitchFamily="18" charset="0"/>
              </a:rPr>
              <a:t>SF- STANDARD FORM (located at the end of each chapter as per sequence of appearance in the chapter )</a:t>
            </a:r>
          </a:p>
        </p:txBody>
      </p:sp>
    </p:spTree>
    <p:extLst>
      <p:ext uri="{BB962C8B-B14F-4D97-AF65-F5344CB8AC3E}">
        <p14:creationId xmlns:p14="http://schemas.microsoft.com/office/powerpoint/2010/main" val="154501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Navigation of </a:t>
            </a:r>
            <a:r>
              <a:rPr lang="en-IN" dirty="0" smtClean="0"/>
              <a:t>Document(2/2</a:t>
            </a:r>
            <a:r>
              <a:rPr lang="en-IN" dirty="0"/>
              <a:t>)</a:t>
            </a:r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375137" y="1137942"/>
            <a:ext cx="7948247" cy="53987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IN" altLang="en-US" dirty="0" smtClean="0">
              <a:latin typeface="Times" pitchFamily="18" charset="0"/>
              <a:cs typeface="Times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5138" y="1330460"/>
            <a:ext cx="83585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cs typeface="Times" pitchFamily="18" charset="0"/>
              </a:rPr>
              <a:t>Most sub-sections are divided into two tables. The first table “overview” gives basic understanding of the procedure and second table “Activities” which brings out how the work to be completed.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8523" y="2253790"/>
            <a:ext cx="76551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altLang="en-US" b="1" dirty="0">
                <a:latin typeface="Times" pitchFamily="18" charset="0"/>
                <a:cs typeface="Times" pitchFamily="18" charset="0"/>
              </a:rPr>
              <a:t>Table1(overview)</a:t>
            </a:r>
            <a:r>
              <a:rPr lang="en-IN" altLang="en-US" dirty="0">
                <a:latin typeface="Times" pitchFamily="18" charset="0"/>
                <a:cs typeface="Times" pitchFamily="18" charset="0"/>
              </a:rPr>
              <a:t>                                         	</a:t>
            </a:r>
            <a:r>
              <a:rPr lang="en-IN" altLang="en-US" b="1" dirty="0">
                <a:solidFill>
                  <a:schemeClr val="tx2">
                    <a:lumMod val="75000"/>
                  </a:schemeClr>
                </a:solidFill>
                <a:latin typeface="Times" pitchFamily="18" charset="0"/>
                <a:cs typeface="Times" pitchFamily="18" charset="0"/>
              </a:rPr>
              <a:t>Table2 (Activities)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41537"/>
              </p:ext>
            </p:extLst>
          </p:nvPr>
        </p:nvGraphicFramePr>
        <p:xfrm>
          <a:off x="831197" y="2680957"/>
          <a:ext cx="3173776" cy="3995395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782998"/>
                <a:gridCol w="1390778"/>
              </a:tblGrid>
              <a:tr h="419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Item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Description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484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Purpose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819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Reference to Guidelines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484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Prerequisite/s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819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Time for completion                   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484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Resource/s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484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Process owner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079671"/>
              </p:ext>
            </p:extLst>
          </p:nvPr>
        </p:nvGraphicFramePr>
        <p:xfrm>
          <a:off x="4513382" y="2741666"/>
          <a:ext cx="3810002" cy="3538915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738556"/>
                <a:gridCol w="593812"/>
                <a:gridCol w="1530908"/>
                <a:gridCol w="946726"/>
              </a:tblGrid>
              <a:tr h="12699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Actor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Action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Time for completion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Relevant Documents</a:t>
                      </a:r>
                      <a:endParaRPr lang="en-US" sz="16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</a:tr>
              <a:tr h="94266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PIA OP team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 marL="0" lvl="0" indent="0">
                        <a:buFont typeface="Symbol"/>
                        <a:buNone/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</a:tr>
              <a:tr h="6153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SRLM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 marL="0" lvl="0" indent="0">
                        <a:buFont typeface="Symbol"/>
                        <a:buNone/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</a:tr>
              <a:tr h="7109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CTSA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 marL="0" lvl="0" indent="0">
                        <a:buFont typeface="Symbol"/>
                        <a:buNone/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600" dirty="0">
                        <a:effectLst/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6881" marR="668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15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Applicability &amp; Changes in Guidelines and </a:t>
            </a:r>
            <a:r>
              <a:rPr lang="en-US" dirty="0" smtClean="0"/>
              <a:t>SOP(1/1)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v"/>
            </a:pPr>
            <a:r>
              <a:rPr lang="en-US" b="1" dirty="0" smtClean="0">
                <a:latin typeface="+mn-lt"/>
                <a:cs typeface="Times" pitchFamily="18" charset="0"/>
              </a:rPr>
              <a:t>Applicability: </a:t>
            </a:r>
          </a:p>
          <a:p>
            <a:pPr lvl="1" algn="just"/>
            <a:r>
              <a:rPr lang="en-US" b="1" dirty="0" smtClean="0">
                <a:latin typeface="+mn-lt"/>
                <a:cs typeface="Times" pitchFamily="18" charset="0"/>
              </a:rPr>
              <a:t> </a:t>
            </a:r>
            <a:r>
              <a:rPr lang="en-US" sz="2400" dirty="0" smtClean="0">
                <a:latin typeface="+mn-lt"/>
                <a:cs typeface="Times" pitchFamily="18" charset="0"/>
              </a:rPr>
              <a:t>SOP applicable to all DDU-GKY and Roshni Projects operational in AAP and Non-AAP states   </a:t>
            </a:r>
          </a:p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 smtClean="0">
              <a:latin typeface="+mn-lt"/>
              <a:cs typeface="Times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+mn-lt"/>
                <a:cs typeface="Times" pitchFamily="18" charset="0"/>
              </a:rPr>
              <a:t> </a:t>
            </a:r>
            <a:r>
              <a:rPr lang="en-US" b="1" dirty="0" smtClean="0">
                <a:latin typeface="+mn-lt"/>
                <a:cs typeface="Times" pitchFamily="18" charset="0"/>
              </a:rPr>
              <a:t>Implementation Process: </a:t>
            </a:r>
          </a:p>
          <a:p>
            <a:pPr lvl="1" algn="just"/>
            <a:r>
              <a:rPr lang="en-US" sz="2400" dirty="0" smtClean="0">
                <a:latin typeface="+mn-lt"/>
                <a:cs typeface="Times" pitchFamily="18" charset="0"/>
              </a:rPr>
              <a:t>PIA  have adhere  to  DDU-GKY guidelines  and  the  standard operating  procedures  (SOPs) </a:t>
            </a:r>
          </a:p>
          <a:p>
            <a:pPr lvl="1" algn="just"/>
            <a:r>
              <a:rPr lang="en-US" sz="2400" dirty="0" smtClean="0">
                <a:latin typeface="+mn-lt"/>
                <a:cs typeface="Times" pitchFamily="18" charset="0"/>
              </a:rPr>
              <a:t>If PIA is unable able to implement the project, initiate for mutual discussion as per section 4.3(ii) of </a:t>
            </a:r>
            <a:r>
              <a:rPr lang="en-US" sz="2400" dirty="0" err="1" smtClean="0">
                <a:latin typeface="+mn-lt"/>
                <a:cs typeface="Times" pitchFamily="18" charset="0"/>
              </a:rPr>
              <a:t>MoU</a:t>
            </a:r>
            <a:endParaRPr lang="en-US" sz="2400" dirty="0">
              <a:latin typeface="+mn-lt"/>
              <a:cs typeface="Times" pitchFamily="18" charset="0"/>
            </a:endParaRPr>
          </a:p>
          <a:p>
            <a:pPr marL="457200" lvl="1" indent="0" algn="just">
              <a:buNone/>
            </a:pPr>
            <a:r>
              <a:rPr lang="en-US" sz="2400" dirty="0" smtClean="0">
                <a:latin typeface="+mn-lt"/>
                <a:cs typeface="Times" pitchFamily="18" charset="0"/>
              </a:rPr>
              <a:t> </a:t>
            </a:r>
            <a:endParaRPr lang="en-US" sz="2400" dirty="0" smtClean="0">
              <a:latin typeface="+mn-lt"/>
              <a:cs typeface="Times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en-US" b="1" dirty="0" smtClean="0">
                <a:latin typeface="+mn-lt"/>
                <a:ea typeface="Calibri"/>
                <a:cs typeface="Times" pitchFamily="18" charset="0"/>
              </a:rPr>
              <a:t>Version Control: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en-US" dirty="0" smtClean="0">
                <a:latin typeface="+mn-lt"/>
                <a:cs typeface="Times" pitchFamily="18" charset="0"/>
              </a:rPr>
              <a:t>All  changes  in  Guidelines  and  SOP  will  be  systematically  tracked  and  monitored through a version control  system.(SF-1.3A Page No.13) </a:t>
            </a:r>
          </a:p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+mn-lt"/>
              <a:ea typeface="Calibri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40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IN" dirty="0"/>
              <a:t>IMPORTANT EVENTS IN A PROJECT AND THEIR TIMELINES(1/2)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880803"/>
              </p:ext>
            </p:extLst>
          </p:nvPr>
        </p:nvGraphicFramePr>
        <p:xfrm>
          <a:off x="92501" y="1243197"/>
          <a:ext cx="8818322" cy="4876066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239380"/>
                <a:gridCol w="1541398"/>
                <a:gridCol w="3615254"/>
                <a:gridCol w="2422290"/>
              </a:tblGrid>
              <a:tr h="60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Phase</a:t>
                      </a:r>
                      <a:endParaRPr lang="en-US" sz="20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Code</a:t>
                      </a:r>
                      <a:endParaRPr lang="en-US" sz="20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Major Event</a:t>
                      </a:r>
                      <a:endParaRPr lang="en-US" sz="20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Indicative time gap between the events </a:t>
                      </a:r>
                      <a:endParaRPr lang="en-US" sz="20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477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Inception phase</a:t>
                      </a:r>
                      <a:endParaRPr lang="en-US" sz="20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Uploading of approved EC minutes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0 day</a:t>
                      </a:r>
                      <a:endParaRPr lang="en-US" sz="20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Uploading of Sanction order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15 days after I</a:t>
                      </a:r>
                      <a:r>
                        <a:rPr lang="en-IN" sz="2000" baseline="-25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142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Execution of Memorandum of Understanding (</a:t>
                      </a:r>
                      <a:r>
                        <a:rPr lang="en-IN" sz="2000" dirty="0" err="1">
                          <a:effectLst/>
                        </a:rPr>
                        <a:t>MoU</a:t>
                      </a:r>
                      <a:r>
                        <a:rPr lang="en-IN" sz="2000" dirty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20 days after I</a:t>
                      </a:r>
                      <a:r>
                        <a:rPr lang="en-IN" sz="2000" baseline="-25000" dirty="0">
                          <a:effectLst/>
                        </a:rPr>
                        <a:t>2</a:t>
                      </a:r>
                      <a:r>
                        <a:rPr lang="en-IN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89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Release of 1</a:t>
                      </a:r>
                      <a:r>
                        <a:rPr lang="en-IN" sz="2000" baseline="30000" dirty="0">
                          <a:effectLst/>
                        </a:rPr>
                        <a:t>st</a:t>
                      </a:r>
                      <a:r>
                        <a:rPr lang="en-IN" sz="2000" dirty="0">
                          <a:effectLst/>
                        </a:rPr>
                        <a:t> instalment and issue of Project commencement order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10 days after I</a:t>
                      </a:r>
                      <a:r>
                        <a:rPr lang="en-IN" sz="2000" baseline="-25000" dirty="0">
                          <a:effectLst/>
                        </a:rPr>
                        <a:t>3</a:t>
                      </a:r>
                      <a:r>
                        <a:rPr lang="en-IN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142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Submission of project execution readiness form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After I</a:t>
                      </a:r>
                      <a:r>
                        <a:rPr lang="en-IN" sz="2000" baseline="-25000" dirty="0">
                          <a:effectLst/>
                        </a:rPr>
                        <a:t>1</a:t>
                      </a:r>
                      <a:r>
                        <a:rPr lang="en-IN" sz="2000" dirty="0">
                          <a:effectLst/>
                        </a:rPr>
                        <a:t> to a maximum of 15 days after I</a:t>
                      </a:r>
                      <a:r>
                        <a:rPr lang="en-IN" sz="2000" baseline="-25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8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IN" dirty="0"/>
              <a:t>IMPORTANT EVENTS INA PROJECT AND THEIR TIMELINES(2/2)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0292786"/>
              </p:ext>
            </p:extLst>
          </p:nvPr>
        </p:nvGraphicFramePr>
        <p:xfrm>
          <a:off x="457201" y="1111053"/>
          <a:ext cx="7901354" cy="5356731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068256"/>
                <a:gridCol w="606488"/>
                <a:gridCol w="3070363"/>
                <a:gridCol w="3156247"/>
              </a:tblGrid>
              <a:tr h="612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Phase</a:t>
                      </a:r>
                      <a:endParaRPr lang="en-US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Code</a:t>
                      </a:r>
                      <a:endParaRPr lang="en-US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Major Event</a:t>
                      </a:r>
                      <a:endParaRPr lang="en-US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Indicative time gap between the events </a:t>
                      </a:r>
                      <a:endParaRPr lang="en-US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272381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</a:rPr>
                        <a:t>Execution phase</a:t>
                      </a:r>
                      <a:endParaRPr lang="en-US" sz="1800" b="1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E</a:t>
                      </a:r>
                      <a:r>
                        <a:rPr lang="en-IN" sz="1600" baseline="-25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Commencement of project</a:t>
                      </a:r>
                      <a:endParaRPr lang="en-US" sz="16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30 days after I</a:t>
                      </a:r>
                      <a:r>
                        <a:rPr lang="en-IN" sz="1600" baseline="-25000" dirty="0">
                          <a:effectLst/>
                        </a:rPr>
                        <a:t>4</a:t>
                      </a:r>
                      <a:r>
                        <a:rPr lang="en-IN" sz="1600" dirty="0">
                          <a:effectLst/>
                        </a:rPr>
                        <a:t>. 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6128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</a:rPr>
                        <a:t>Notification for release of 2</a:t>
                      </a:r>
                      <a:r>
                        <a:rPr lang="en-IN" sz="1800" baseline="30000">
                          <a:effectLst/>
                        </a:rPr>
                        <a:t>nd</a:t>
                      </a:r>
                      <a:r>
                        <a:rPr lang="en-IN" sz="1800">
                          <a:effectLst/>
                        </a:rPr>
                        <a:t> instalment</a:t>
                      </a:r>
                      <a:endParaRPr lang="en-US" sz="18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</a:rPr>
                        <a:t>As per prospective work schedule</a:t>
                      </a:r>
                      <a:endParaRPr lang="en-US" sz="18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3064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Release of 2</a:t>
                      </a:r>
                      <a:r>
                        <a:rPr lang="en-IN" sz="1800" baseline="30000" dirty="0">
                          <a:effectLst/>
                        </a:rPr>
                        <a:t>nd</a:t>
                      </a:r>
                      <a:r>
                        <a:rPr lang="en-IN" sz="1800" dirty="0">
                          <a:effectLst/>
                        </a:rPr>
                        <a:t> instalment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</a:rPr>
                        <a:t>60 days after E</a:t>
                      </a:r>
                      <a:r>
                        <a:rPr lang="en-IN" sz="1800" baseline="-250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6128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Notification for release of 3</a:t>
                      </a:r>
                      <a:r>
                        <a:rPr lang="en-IN" sz="1800" baseline="30000" dirty="0">
                          <a:effectLst/>
                        </a:rPr>
                        <a:t>rd</a:t>
                      </a:r>
                      <a:r>
                        <a:rPr lang="en-IN" sz="1800" dirty="0">
                          <a:effectLst/>
                        </a:rPr>
                        <a:t> instalment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As per prospective work schedule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3064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Release of 3</a:t>
                      </a:r>
                      <a:r>
                        <a:rPr lang="en-IN" sz="1800" baseline="30000" dirty="0">
                          <a:effectLst/>
                        </a:rPr>
                        <a:t>rd</a:t>
                      </a:r>
                      <a:r>
                        <a:rPr lang="en-IN" sz="1800" dirty="0">
                          <a:effectLst/>
                        </a:rPr>
                        <a:t> instalment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60 days after E</a:t>
                      </a:r>
                      <a:r>
                        <a:rPr lang="en-IN" sz="1800" baseline="-250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486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Completion of training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As per prospective work schedule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7295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</a:rPr>
                        <a:t>E</a:t>
                      </a:r>
                      <a:r>
                        <a:rPr lang="en-IN" sz="1800" baseline="-25000">
                          <a:effectLst/>
                        </a:rPr>
                        <a:t>7</a:t>
                      </a:r>
                      <a:endParaRPr lang="en-US" sz="180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Completion of placement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As per prospective work schedule but not later than 4 months after </a:t>
                      </a: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6128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E</a:t>
                      </a:r>
                      <a:r>
                        <a:rPr lang="en-IN" sz="1800" baseline="-250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Release of 4</a:t>
                      </a:r>
                      <a:r>
                        <a:rPr lang="en-IN" sz="1800" baseline="30000" dirty="0">
                          <a:effectLst/>
                        </a:rPr>
                        <a:t>th</a:t>
                      </a:r>
                      <a:r>
                        <a:rPr lang="en-IN" sz="1800" dirty="0">
                          <a:effectLst/>
                        </a:rPr>
                        <a:t> instalment and official closure of the project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</a:rPr>
                        <a:t>14 months after E</a:t>
                      </a:r>
                      <a:r>
                        <a:rPr lang="en-IN" sz="1800" baseline="-25000" dirty="0">
                          <a:effectLst/>
                        </a:rPr>
                        <a:t>7</a:t>
                      </a:r>
                      <a:endParaRPr lang="en-US" sz="18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</a:tr>
              <a:tr h="648474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Note: Days, unless explicitly stated differently, refers to working days as defined in MoRD calendar. However, when the reference is in months it would be in calendar months. </a:t>
                      </a:r>
                      <a:endParaRPr lang="en-US" sz="1600" dirty="0">
                        <a:effectLst/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REMEDY FOR DELAY(1/2)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4462" y="1030311"/>
            <a:ext cx="8534400" cy="50891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Font typeface="Arial" panose="020B0604020202020204" pitchFamily="34" charset="0"/>
              <a:buNone/>
            </a:pPr>
            <a:endParaRPr lang="en-US" sz="2400" dirty="0">
              <a:latin typeface="Times" pitchFamily="18" charset="0"/>
              <a:ea typeface="Calibri"/>
              <a:cs typeface="Times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05978"/>
              </p:ext>
            </p:extLst>
          </p:nvPr>
        </p:nvGraphicFramePr>
        <p:xfrm>
          <a:off x="234462" y="1125413"/>
          <a:ext cx="8440615" cy="487680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94741"/>
                <a:gridCol w="2057607"/>
                <a:gridCol w="2278854"/>
                <a:gridCol w="2909413"/>
              </a:tblGrid>
              <a:tr h="6637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Delay by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Notice1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Notice2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Notice 3</a:t>
                      </a:r>
                      <a:endParaRPr lang="en-IN" sz="2000" b="1" dirty="0"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/>
                </a:tc>
              </a:tr>
              <a:tr h="210654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PIA (Non-AAP)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By CTSA within 5 days 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By  CTSA  after  5 days  of the first notice ( if the work</a:t>
                      </a:r>
                      <a:r>
                        <a:rPr lang="en-US" sz="2000" baseline="0" dirty="0" smtClean="0"/>
                        <a:t> is not completed) and advise MoRD to take action </a:t>
                      </a:r>
                      <a:endParaRPr lang="en-IN" sz="2000" dirty="0" smtClean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MoRD waits</a:t>
                      </a:r>
                      <a:r>
                        <a:rPr lang="en-US" sz="2000" baseline="0" dirty="0" smtClean="0"/>
                        <a:t> for 20 days after issue of first notice, if work is not completed, take action for completion of work and invoke conditions for default 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</a:tr>
              <a:tr h="210654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PIA (AAP State)</a:t>
                      </a:r>
                      <a:endParaRPr lang="en-IN" sz="2000" b="1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By SRLM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 within 5 days 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By  SRLM   after  5 days  of the first notice ( if the work</a:t>
                      </a:r>
                      <a:r>
                        <a:rPr lang="en-US" sz="2000" baseline="0" dirty="0" smtClean="0"/>
                        <a:t> is not completed) and inform MoRD</a:t>
                      </a:r>
                      <a:endParaRPr lang="en-IN" sz="2000" dirty="0" smtClean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SRLM waits</a:t>
                      </a:r>
                      <a:r>
                        <a:rPr lang="en-US" sz="2000" baseline="0" dirty="0" smtClean="0"/>
                        <a:t> for 20 days after issue of first notice, if work is not completed, take action for completion of work and invoke conditions for default 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" pitchFamily="18" charset="0"/>
                        <a:cs typeface="Times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5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1934</TotalTime>
  <Words>1514</Words>
  <Application>Microsoft Office PowerPoint</Application>
  <PresentationFormat>On-screen Show (4:3)</PresentationFormat>
  <Paragraphs>258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Courier New</vt:lpstr>
      <vt:lpstr>Symbol</vt:lpstr>
      <vt:lpstr>Times</vt:lpstr>
      <vt:lpstr>Times New Roman</vt:lpstr>
      <vt:lpstr>Wingdings</vt:lpstr>
      <vt:lpstr>Custom Design</vt:lpstr>
      <vt:lpstr>Chapter1- Introduction </vt:lpstr>
      <vt:lpstr>PowerPoint Presentation</vt:lpstr>
      <vt:lpstr>Outline – Chapter1 </vt:lpstr>
      <vt:lpstr>Navigation of Document(1/2)</vt:lpstr>
      <vt:lpstr>Navigation of Document(2/2)</vt:lpstr>
      <vt:lpstr>Applicability &amp; Changes in Guidelines and SOP(1/1)</vt:lpstr>
      <vt:lpstr>IMPORTANT EVENTS IN A PROJECT AND THEIR TIMELINES(1/2)</vt:lpstr>
      <vt:lpstr>IMPORTANT EVENTS INA PROJECT AND THEIR TIMELINES(2/2)</vt:lpstr>
      <vt:lpstr>REMEDY FOR DELAY(1/2)</vt:lpstr>
      <vt:lpstr>REMEDY FOR DELAY(2/2)</vt:lpstr>
      <vt:lpstr>Action for Default (1/3)</vt:lpstr>
      <vt:lpstr>Action for Default (2/3)</vt:lpstr>
      <vt:lpstr>Action for Default (3/3)</vt:lpstr>
      <vt:lpstr>Role of District Administration (1/1) </vt:lpstr>
      <vt:lpstr>Role of Village Level Organization (VLO)/GP       (1/1) </vt:lpstr>
      <vt:lpstr>Approach to Quality (1/2) </vt:lpstr>
      <vt:lpstr>Approach to Quality (2/2) </vt:lpstr>
      <vt:lpstr>Enterprise Resource Planning Platform and interim arrangements (1/2) </vt:lpstr>
      <vt:lpstr>Enterprise Resource Planning Platform and interim arrangements (2/2)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Som.Shekhar</dc:creator>
  <cp:lastModifiedBy>RAVI KUMAR GANESAN</cp:lastModifiedBy>
  <cp:revision>71</cp:revision>
  <cp:lastPrinted>2014-11-14T08:34:16Z</cp:lastPrinted>
  <dcterms:created xsi:type="dcterms:W3CDTF">2014-07-28T14:05:51Z</dcterms:created>
  <dcterms:modified xsi:type="dcterms:W3CDTF">2014-12-05T15:51:16Z</dcterms:modified>
</cp:coreProperties>
</file>